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sldIdLst>
    <p:sldId id="274" r:id="rId5"/>
    <p:sldId id="279" r:id="rId6"/>
    <p:sldId id="2147478885" r:id="rId7"/>
    <p:sldId id="259" r:id="rId8"/>
    <p:sldId id="2147478838" r:id="rId9"/>
    <p:sldId id="2147478839" r:id="rId10"/>
    <p:sldId id="2147478848" r:id="rId11"/>
    <p:sldId id="2147478849" r:id="rId12"/>
    <p:sldId id="2147478850" r:id="rId13"/>
    <p:sldId id="2147478851" r:id="rId14"/>
    <p:sldId id="2147478831" r:id="rId15"/>
    <p:sldId id="2147478843" r:id="rId16"/>
    <p:sldId id="2147478844" r:id="rId17"/>
    <p:sldId id="2147478864" r:id="rId18"/>
    <p:sldId id="2147478874" r:id="rId19"/>
    <p:sldId id="2147478877" r:id="rId20"/>
    <p:sldId id="2147478875" r:id="rId21"/>
    <p:sldId id="2147478865" r:id="rId22"/>
    <p:sldId id="2147478857" r:id="rId23"/>
    <p:sldId id="2147478867" r:id="rId24"/>
    <p:sldId id="2147478846" r:id="rId25"/>
    <p:sldId id="2147478858" r:id="rId26"/>
    <p:sldId id="2147478868" r:id="rId27"/>
    <p:sldId id="2147478878" r:id="rId28"/>
    <p:sldId id="2147478879" r:id="rId29"/>
    <p:sldId id="2147478861" r:id="rId30"/>
    <p:sldId id="2147478886" r:id="rId31"/>
    <p:sldId id="2147478862" r:id="rId32"/>
    <p:sldId id="2147478884" r:id="rId33"/>
    <p:sldId id="2147478818" r:id="rId34"/>
  </p:sldIdLst>
  <p:sldSz cx="12192000" cy="6858000"/>
  <p:notesSz cx="7104063"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10E737-0C3F-F6DC-EB81-A88FE6846FDE}" name="Aben, Jorieke" initials="JA" userId="S::jorieke.aben@agv.nl::395a4b50-0251-405b-89d1-2810bbdd2de3" providerId="AD"/>
  <p188:author id="{0F08E16D-6C27-EF47-973C-431CAE9D66D0}" name="Eoin Hennekam" initials="EH" userId="S::eoin.hennekam@ictu.nl::087fa680-1f2c-4dd2-abbf-f3379e951430" providerId="AD"/>
  <p188:author id="{F79CB67E-FB8E-E898-A862-CBFE22F5922F}" name="eoin.hennekam@ictu.nl" initials="eo" userId="S::urn:spo:guest#eoin.hennekam@ictu.nl::" providerId="AD"/>
  <p188:author id="{E41410F9-A2F5-6B1C-7BAF-097D7CA30C55}" name="Barbara van Duin" initials="BD" userId="S::barbara.vanduin@ictu.nl::799aa9ee-2cb0-4450-b045-55169c0ce3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F05A24"/>
    <a:srgbClr val="002F3E"/>
    <a:srgbClr val="27A737"/>
    <a:srgbClr val="681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B85B82-4032-DE4E-EEAE-002CDF8DC5C7}" v="117" dt="2026-08-31T12:30:07.906"/>
    <p1510:client id="{27314370-5E39-0B23-8DFD-D3BDF1238F34}" v="48" dt="2026-08-31T13:07:11.58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3072" autoAdjust="0"/>
  </p:normalViewPr>
  <p:slideViewPr>
    <p:cSldViewPr snapToGrid="0">
      <p:cViewPr varScale="1">
        <p:scale>
          <a:sx n="60" d="100"/>
          <a:sy n="60" d="100"/>
        </p:scale>
        <p:origin x="152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71086E-9D7E-40D4-BADA-4737A165BBC3}" type="doc">
      <dgm:prSet loTypeId="urn:microsoft.com/office/officeart/2005/8/layout/list1" loCatId="list" qsTypeId="urn:microsoft.com/office/officeart/2005/8/quickstyle/simple1#1" qsCatId="simple" csTypeId="urn:microsoft.com/office/officeart/2005/8/colors/accent1_2#1" csCatId="accent1" phldr="1"/>
      <dgm:spPr/>
      <dgm:t>
        <a:bodyPr/>
        <a:lstStyle/>
        <a:p>
          <a:endParaRPr lang="nl-NL"/>
        </a:p>
      </dgm:t>
    </dgm:pt>
    <dgm:pt modelId="{A88B54E8-9504-4446-AAE6-77D76CDBE69F}">
      <dgm:prSet custT="1"/>
      <dgm:spPr/>
      <dgm:t>
        <a:bodyPr/>
        <a:lstStyle/>
        <a:p>
          <a:r>
            <a:rPr lang="nl-NL" sz="1400" b="1" i="0" baseline="0"/>
            <a:t>1.</a:t>
          </a:r>
          <a:r>
            <a:rPr lang="nl-NL" sz="1400" b="1" i="0" baseline="0">
              <a:latin typeface="Source Sans Pro"/>
              <a:ea typeface="Source Sans Pro"/>
            </a:rPr>
            <a:t> Voorbereiding</a:t>
          </a:r>
          <a:endParaRPr lang="nl-NL" sz="1400" b="1">
            <a:latin typeface="Source Sans Pro"/>
            <a:ea typeface="Source Sans Pro"/>
          </a:endParaRPr>
        </a:p>
      </dgm:t>
    </dgm:pt>
    <dgm:pt modelId="{7DEAD13A-C30D-462E-A6D0-073166FAEF77}" type="parTrans" cxnId="{7CCA1080-B2F8-446D-90B6-567CC38E2B99}">
      <dgm:prSet/>
      <dgm:spPr/>
      <dgm:t>
        <a:bodyPr/>
        <a:lstStyle/>
        <a:p>
          <a:endParaRPr lang="nl-NL"/>
        </a:p>
      </dgm:t>
    </dgm:pt>
    <dgm:pt modelId="{F372DF5B-FDD7-46A0-8BF8-056FE30970D1}" type="sibTrans" cxnId="{7CCA1080-B2F8-446D-90B6-567CC38E2B99}">
      <dgm:prSet/>
      <dgm:spPr/>
      <dgm:t>
        <a:bodyPr/>
        <a:lstStyle/>
        <a:p>
          <a:endParaRPr lang="nl-NL"/>
        </a:p>
      </dgm:t>
    </dgm:pt>
    <dgm:pt modelId="{4D1213A0-B064-4DC7-B095-28901D996EDD}">
      <dgm:prSet/>
      <dgm:spPr/>
      <dgm:t>
        <a:bodyPr/>
        <a:lstStyle/>
        <a:p>
          <a:r>
            <a:rPr lang="nl-NL" sz="1400" b="0" i="0" baseline="0" dirty="0">
              <a:latin typeface="Source Sans Pro"/>
              <a:ea typeface="Source Sans Pro"/>
            </a:rPr>
            <a:t>Kies een bestaand persoonlijk contactmoment met de klant in de klantreis (bij de balie, meelopen met collega, mee met relatiemanager) </a:t>
          </a:r>
          <a:endParaRPr lang="nl-NL" sz="1400" dirty="0">
            <a:latin typeface="Source Sans Pro"/>
            <a:ea typeface="Source Sans Pro"/>
          </a:endParaRPr>
        </a:p>
      </dgm:t>
    </dgm:pt>
    <dgm:pt modelId="{9A353718-C29B-42C9-8183-F2689F161826}" type="parTrans" cxnId="{181A8A89-BF4C-4062-9CDC-85F02BE089A6}">
      <dgm:prSet/>
      <dgm:spPr/>
      <dgm:t>
        <a:bodyPr/>
        <a:lstStyle/>
        <a:p>
          <a:endParaRPr lang="nl-NL"/>
        </a:p>
      </dgm:t>
    </dgm:pt>
    <dgm:pt modelId="{5513753D-C44B-4A3F-8845-8DEEA4840152}" type="sibTrans" cxnId="{181A8A89-BF4C-4062-9CDC-85F02BE089A6}">
      <dgm:prSet/>
      <dgm:spPr/>
      <dgm:t>
        <a:bodyPr/>
        <a:lstStyle/>
        <a:p>
          <a:endParaRPr lang="nl-NL"/>
        </a:p>
      </dgm:t>
    </dgm:pt>
    <dgm:pt modelId="{5DDEC40A-B961-4760-BC01-82AA1C2FC846}">
      <dgm:prSet/>
      <dgm:spPr/>
      <dgm:t>
        <a:bodyPr/>
        <a:lstStyle/>
        <a:p>
          <a:r>
            <a:rPr lang="nl-NL" sz="1400" b="0" i="0" baseline="0" dirty="0">
              <a:latin typeface="Source Sans Pro"/>
              <a:ea typeface="Source Sans Pro"/>
            </a:rPr>
            <a:t>Kies of je over de hele reis klantverhalen wil ophalen, of over een specifiek deel</a:t>
          </a:r>
          <a:endParaRPr lang="nl-NL" sz="1400" dirty="0">
            <a:latin typeface="Source Sans Pro"/>
            <a:ea typeface="Source Sans Pro"/>
          </a:endParaRPr>
        </a:p>
      </dgm:t>
    </dgm:pt>
    <dgm:pt modelId="{0ABD7168-A69A-487D-B859-BBD8DF5343FF}" type="parTrans" cxnId="{5C4C0EF1-C27A-4D36-A2E8-00E0DE502954}">
      <dgm:prSet/>
      <dgm:spPr/>
      <dgm:t>
        <a:bodyPr/>
        <a:lstStyle/>
        <a:p>
          <a:endParaRPr lang="nl-NL"/>
        </a:p>
      </dgm:t>
    </dgm:pt>
    <dgm:pt modelId="{AB00613A-68FC-4805-ACC0-C83A0C591778}" type="sibTrans" cxnId="{5C4C0EF1-C27A-4D36-A2E8-00E0DE502954}">
      <dgm:prSet/>
      <dgm:spPr/>
      <dgm:t>
        <a:bodyPr/>
        <a:lstStyle/>
        <a:p>
          <a:endParaRPr lang="nl-NL"/>
        </a:p>
      </dgm:t>
    </dgm:pt>
    <dgm:pt modelId="{FF95CF70-CC4F-4E5E-B1FD-2ACFCDABF1E1}">
      <dgm:prSet/>
      <dgm:spPr/>
      <dgm:t>
        <a:bodyPr/>
        <a:lstStyle/>
        <a:p>
          <a:r>
            <a:rPr lang="nl-NL" sz="1400" b="0" i="0" baseline="0" dirty="0">
              <a:latin typeface="Source Sans Pro"/>
              <a:ea typeface="Source Sans Pro"/>
            </a:rPr>
            <a:t>Bereid wat open vragen voor (denk aan de 5-w vragen &amp; hoe) </a:t>
          </a:r>
          <a:r>
            <a:rPr lang="nl-NL" sz="1400" b="0" i="1" baseline="0" dirty="0">
              <a:latin typeface="Source Sans Pro"/>
              <a:ea typeface="Source Sans Pro"/>
            </a:rPr>
            <a:t>Wat maakt dat je…? </a:t>
          </a:r>
          <a:r>
            <a:rPr lang="nl-NL" sz="1400" b="0" i="0" baseline="0" dirty="0">
              <a:latin typeface="Source Sans Pro"/>
              <a:ea typeface="Source Sans Pro"/>
            </a:rPr>
            <a:t>, </a:t>
          </a:r>
          <a:r>
            <a:rPr lang="nl-NL" sz="1400" b="0" i="1" baseline="0" dirty="0">
              <a:latin typeface="Source Sans Pro"/>
              <a:ea typeface="Source Sans Pro"/>
            </a:rPr>
            <a:t>Wat vind je van…? , Hoe heb je … ervaren? </a:t>
          </a:r>
          <a:r>
            <a:rPr lang="nl-NL" sz="1400" b="0" i="0" baseline="0" dirty="0">
              <a:latin typeface="Source Sans Pro"/>
              <a:ea typeface="Source Sans Pro"/>
            </a:rPr>
            <a:t>, </a:t>
          </a:r>
          <a:r>
            <a:rPr lang="nl-NL" sz="1400" b="0" i="1" baseline="0" dirty="0">
              <a:latin typeface="Source Sans Pro"/>
              <a:ea typeface="Source Sans Pro"/>
            </a:rPr>
            <a:t>In hoeverre…? </a:t>
          </a:r>
          <a:r>
            <a:rPr lang="nl-NL" sz="1400" b="0" i="0" baseline="0" dirty="0">
              <a:latin typeface="Source Sans Pro"/>
              <a:ea typeface="Source Sans Pro"/>
            </a:rPr>
            <a:t>Out of </a:t>
          </a:r>
          <a:r>
            <a:rPr lang="nl-NL" sz="1400" b="0" i="0" baseline="0" dirty="0" err="1">
              <a:latin typeface="Source Sans Pro"/>
              <a:ea typeface="Source Sans Pro"/>
            </a:rPr>
            <a:t>the</a:t>
          </a:r>
          <a:r>
            <a:rPr lang="nl-NL" sz="1400" b="0" i="0" baseline="0" dirty="0">
              <a:latin typeface="Source Sans Pro"/>
              <a:ea typeface="Source Sans Pro"/>
            </a:rPr>
            <a:t> box: </a:t>
          </a:r>
          <a:r>
            <a:rPr lang="nl-NL" sz="1400" b="0" i="1" baseline="0" dirty="0">
              <a:latin typeface="Source Sans Pro"/>
              <a:ea typeface="Source Sans Pro"/>
            </a:rPr>
            <a:t>Als jij de burgemeester zou zijn van gemeente x…. wat zou jij dan veranderen aan het proces aanvragen van je paspoort? </a:t>
          </a:r>
          <a:endParaRPr lang="nl-NL" sz="1400" i="1" dirty="0">
            <a:latin typeface="Source Sans Pro"/>
            <a:ea typeface="Source Sans Pro"/>
          </a:endParaRPr>
        </a:p>
      </dgm:t>
    </dgm:pt>
    <dgm:pt modelId="{EDD5AD30-BBC7-4474-8161-028680EEDBF3}" type="parTrans" cxnId="{3EB3AF5C-B6A6-474E-9B54-0C05D408659B}">
      <dgm:prSet/>
      <dgm:spPr/>
      <dgm:t>
        <a:bodyPr/>
        <a:lstStyle/>
        <a:p>
          <a:endParaRPr lang="nl-NL"/>
        </a:p>
      </dgm:t>
    </dgm:pt>
    <dgm:pt modelId="{01957EAD-CF0A-4D3A-A110-EFC571779B91}" type="sibTrans" cxnId="{3EB3AF5C-B6A6-474E-9B54-0C05D408659B}">
      <dgm:prSet/>
      <dgm:spPr/>
      <dgm:t>
        <a:bodyPr/>
        <a:lstStyle/>
        <a:p>
          <a:endParaRPr lang="nl-NL"/>
        </a:p>
      </dgm:t>
    </dgm:pt>
    <dgm:pt modelId="{3FCF7287-6C60-4013-9F7B-DE0D09ED2725}">
      <dgm:prSet/>
      <dgm:spPr/>
      <dgm:t>
        <a:bodyPr/>
        <a:lstStyle/>
        <a:p>
          <a:r>
            <a:rPr lang="nl-NL" sz="1400" b="0" i="0" baseline="0" dirty="0">
              <a:latin typeface="Source Sans Pro"/>
              <a:ea typeface="Source Sans Pro"/>
            </a:rPr>
            <a:t>Print het inleefschema uit </a:t>
          </a:r>
          <a:endParaRPr lang="nl-NL" sz="1400" dirty="0">
            <a:latin typeface="Source Sans Pro"/>
            <a:ea typeface="Source Sans Pro"/>
          </a:endParaRPr>
        </a:p>
      </dgm:t>
    </dgm:pt>
    <dgm:pt modelId="{2B07410E-EE11-4D98-A1B6-3C5302832472}" type="parTrans" cxnId="{655D8809-E139-4AD9-BADD-4DB7BF5E6CDE}">
      <dgm:prSet/>
      <dgm:spPr/>
      <dgm:t>
        <a:bodyPr/>
        <a:lstStyle/>
        <a:p>
          <a:endParaRPr lang="nl-NL"/>
        </a:p>
      </dgm:t>
    </dgm:pt>
    <dgm:pt modelId="{0F48E145-24D2-4318-A9B6-BB40A53A28CE}" type="sibTrans" cxnId="{655D8809-E139-4AD9-BADD-4DB7BF5E6CDE}">
      <dgm:prSet/>
      <dgm:spPr/>
      <dgm:t>
        <a:bodyPr/>
        <a:lstStyle/>
        <a:p>
          <a:endParaRPr lang="nl-NL"/>
        </a:p>
      </dgm:t>
    </dgm:pt>
    <dgm:pt modelId="{86CAB990-49BE-486B-87A3-02C530D4B1FF}">
      <dgm:prSet custT="1"/>
      <dgm:spPr/>
      <dgm:t>
        <a:bodyPr/>
        <a:lstStyle/>
        <a:p>
          <a:r>
            <a:rPr lang="nl-NL" sz="1400" b="1" i="0" baseline="0">
              <a:latin typeface="Source Sans Pro"/>
              <a:ea typeface="Source Sans Pro"/>
            </a:rPr>
            <a:t>2. In gesprek met je klant</a:t>
          </a:r>
          <a:endParaRPr lang="nl-NL" sz="1400" b="1">
            <a:latin typeface="Source Sans Pro"/>
            <a:ea typeface="Source Sans Pro"/>
          </a:endParaRPr>
        </a:p>
      </dgm:t>
    </dgm:pt>
    <dgm:pt modelId="{F9A50EF4-2CFA-4A0A-8C68-78C58C978E07}" type="parTrans" cxnId="{6DE85818-4592-4F97-BD31-ECF6FA64F229}">
      <dgm:prSet/>
      <dgm:spPr/>
      <dgm:t>
        <a:bodyPr/>
        <a:lstStyle/>
        <a:p>
          <a:endParaRPr lang="nl-NL"/>
        </a:p>
      </dgm:t>
    </dgm:pt>
    <dgm:pt modelId="{8B6ED246-545C-4481-BFB8-C153DF7296CD}" type="sibTrans" cxnId="{6DE85818-4592-4F97-BD31-ECF6FA64F229}">
      <dgm:prSet/>
      <dgm:spPr/>
      <dgm:t>
        <a:bodyPr/>
        <a:lstStyle/>
        <a:p>
          <a:endParaRPr lang="nl-NL"/>
        </a:p>
      </dgm:t>
    </dgm:pt>
    <dgm:pt modelId="{1DF708FD-7004-4F6C-9099-734E866BA8D6}">
      <dgm:prSet/>
      <dgm:spPr/>
      <dgm:t>
        <a:bodyPr/>
        <a:lstStyle/>
        <a:p>
          <a:r>
            <a:rPr lang="nl-NL" sz="1400" b="0" i="0" baseline="0">
              <a:latin typeface="Source Sans Pro"/>
              <a:ea typeface="Source Sans Pro"/>
            </a:rPr>
            <a:t>Luister oprecht naar het verhaal van de ander, mensen willen gehoord worden</a:t>
          </a:r>
          <a:endParaRPr lang="nl-NL" sz="1400">
            <a:latin typeface="Source Sans Pro"/>
            <a:ea typeface="Source Sans Pro"/>
          </a:endParaRPr>
        </a:p>
      </dgm:t>
    </dgm:pt>
    <dgm:pt modelId="{3C97B857-6238-454D-BE1D-1393C541E7EB}" type="parTrans" cxnId="{30EC7D65-68B6-4199-8B59-1D13C90062D7}">
      <dgm:prSet/>
      <dgm:spPr/>
      <dgm:t>
        <a:bodyPr/>
        <a:lstStyle/>
        <a:p>
          <a:endParaRPr lang="nl-NL"/>
        </a:p>
      </dgm:t>
    </dgm:pt>
    <dgm:pt modelId="{5366755A-AD8E-4301-8982-15D514711354}" type="sibTrans" cxnId="{30EC7D65-68B6-4199-8B59-1D13C90062D7}">
      <dgm:prSet/>
      <dgm:spPr/>
      <dgm:t>
        <a:bodyPr/>
        <a:lstStyle/>
        <a:p>
          <a:endParaRPr lang="nl-NL"/>
        </a:p>
      </dgm:t>
    </dgm:pt>
    <dgm:pt modelId="{EE6BB219-0ADE-4956-ACFD-BE34A6718891}">
      <dgm:prSet/>
      <dgm:spPr/>
      <dgm:t>
        <a:bodyPr/>
        <a:lstStyle/>
        <a:p>
          <a:r>
            <a:rPr lang="nl-NL" sz="1400" b="0" i="0" baseline="0" dirty="0">
              <a:latin typeface="Source Sans Pro"/>
              <a:ea typeface="Source Sans Pro"/>
            </a:rPr>
            <a:t>Stel open vragen  </a:t>
          </a:r>
          <a:endParaRPr lang="nl-NL" sz="1400" dirty="0">
            <a:latin typeface="Source Sans Pro"/>
            <a:ea typeface="Source Sans Pro"/>
          </a:endParaRPr>
        </a:p>
      </dgm:t>
    </dgm:pt>
    <dgm:pt modelId="{3B6FC651-9FCF-4D19-AB78-986F34B5F2E7}" type="parTrans" cxnId="{DC70E60C-ADCF-4A1D-BF28-5D395A7DB980}">
      <dgm:prSet/>
      <dgm:spPr/>
      <dgm:t>
        <a:bodyPr/>
        <a:lstStyle/>
        <a:p>
          <a:endParaRPr lang="nl-NL"/>
        </a:p>
      </dgm:t>
    </dgm:pt>
    <dgm:pt modelId="{077836AA-C604-4476-B398-82411274FB19}" type="sibTrans" cxnId="{DC70E60C-ADCF-4A1D-BF28-5D395A7DB980}">
      <dgm:prSet/>
      <dgm:spPr/>
      <dgm:t>
        <a:bodyPr/>
        <a:lstStyle/>
        <a:p>
          <a:endParaRPr lang="nl-NL"/>
        </a:p>
      </dgm:t>
    </dgm:pt>
    <dgm:pt modelId="{3311815C-7915-4DC6-A970-642CB45C141E}">
      <dgm:prSet/>
      <dgm:spPr/>
      <dgm:t>
        <a:bodyPr/>
        <a:lstStyle/>
        <a:p>
          <a:r>
            <a:rPr lang="nl-NL" sz="1400" b="0" i="0" baseline="0" dirty="0">
              <a:latin typeface="Source Sans Pro"/>
              <a:ea typeface="Source Sans Pro"/>
            </a:rPr>
            <a:t>Vraag door</a:t>
          </a:r>
          <a:endParaRPr lang="nl-NL" sz="1400" dirty="0">
            <a:latin typeface="Source Sans Pro"/>
            <a:ea typeface="Source Sans Pro"/>
          </a:endParaRPr>
        </a:p>
      </dgm:t>
    </dgm:pt>
    <dgm:pt modelId="{84A91017-13A5-4358-8EB7-9E066D188067}" type="parTrans" cxnId="{B9C078F5-EF6F-45E5-8A70-C0F75693AA0E}">
      <dgm:prSet/>
      <dgm:spPr/>
      <dgm:t>
        <a:bodyPr/>
        <a:lstStyle/>
        <a:p>
          <a:endParaRPr lang="nl-NL"/>
        </a:p>
      </dgm:t>
    </dgm:pt>
    <dgm:pt modelId="{D14378F7-F211-4D51-A1C9-1527807050AC}" type="sibTrans" cxnId="{B9C078F5-EF6F-45E5-8A70-C0F75693AA0E}">
      <dgm:prSet/>
      <dgm:spPr/>
      <dgm:t>
        <a:bodyPr/>
        <a:lstStyle/>
        <a:p>
          <a:endParaRPr lang="nl-NL"/>
        </a:p>
      </dgm:t>
    </dgm:pt>
    <dgm:pt modelId="{C2F14541-C269-4478-AA89-C12DEDB881BF}">
      <dgm:prSet/>
      <dgm:spPr/>
      <dgm:t>
        <a:bodyPr/>
        <a:lstStyle/>
        <a:p>
          <a:r>
            <a:rPr lang="nl-NL" sz="1400" b="0" i="0" baseline="0" dirty="0">
              <a:latin typeface="Source Sans Pro"/>
              <a:ea typeface="Source Sans Pro"/>
            </a:rPr>
            <a:t>Schrijf interessante klant quotes meteen op</a:t>
          </a:r>
          <a:endParaRPr lang="nl-NL" sz="1400" dirty="0">
            <a:latin typeface="Source Sans Pro"/>
            <a:ea typeface="Source Sans Pro"/>
          </a:endParaRPr>
        </a:p>
      </dgm:t>
    </dgm:pt>
    <dgm:pt modelId="{F97D311C-5074-4A68-8138-E2A6BBD1BC76}" type="parTrans" cxnId="{71D2987F-A574-4553-BAB6-D975285C05FC}">
      <dgm:prSet/>
      <dgm:spPr/>
      <dgm:t>
        <a:bodyPr/>
        <a:lstStyle/>
        <a:p>
          <a:endParaRPr lang="nl-NL"/>
        </a:p>
      </dgm:t>
    </dgm:pt>
    <dgm:pt modelId="{0DC4DB66-0094-4833-83A8-1F975B46C5DD}" type="sibTrans" cxnId="{71D2987F-A574-4553-BAB6-D975285C05FC}">
      <dgm:prSet/>
      <dgm:spPr/>
      <dgm:t>
        <a:bodyPr/>
        <a:lstStyle/>
        <a:p>
          <a:endParaRPr lang="nl-NL"/>
        </a:p>
      </dgm:t>
    </dgm:pt>
    <dgm:pt modelId="{4799F5AE-BBA5-4A23-828D-8510312AF2C7}">
      <dgm:prSet custT="1"/>
      <dgm:spPr/>
      <dgm:t>
        <a:bodyPr/>
        <a:lstStyle/>
        <a:p>
          <a:r>
            <a:rPr lang="nl-NL" sz="1400" b="1" i="0" baseline="0">
              <a:latin typeface="Source Sans Pro"/>
              <a:ea typeface="Source Sans Pro"/>
            </a:rPr>
            <a:t>3. Uitwerking </a:t>
          </a:r>
          <a:endParaRPr lang="nl-NL" sz="1400" b="1">
            <a:latin typeface="Source Sans Pro"/>
            <a:ea typeface="Source Sans Pro"/>
          </a:endParaRPr>
        </a:p>
      </dgm:t>
    </dgm:pt>
    <dgm:pt modelId="{2B228869-9D3E-4FB7-B1D0-D87494EC7C61}" type="parTrans" cxnId="{76F8BF1C-0A95-4C0A-8D59-3DE31DED8877}">
      <dgm:prSet/>
      <dgm:spPr/>
      <dgm:t>
        <a:bodyPr/>
        <a:lstStyle/>
        <a:p>
          <a:endParaRPr lang="nl-NL"/>
        </a:p>
      </dgm:t>
    </dgm:pt>
    <dgm:pt modelId="{9484BC09-D844-4757-A31B-C33DE947E5CB}" type="sibTrans" cxnId="{76F8BF1C-0A95-4C0A-8D59-3DE31DED8877}">
      <dgm:prSet/>
      <dgm:spPr/>
      <dgm:t>
        <a:bodyPr/>
        <a:lstStyle/>
        <a:p>
          <a:endParaRPr lang="nl-NL"/>
        </a:p>
      </dgm:t>
    </dgm:pt>
    <dgm:pt modelId="{3BC71434-C725-4E26-B721-876DB94996CA}">
      <dgm:prSet/>
      <dgm:spPr/>
      <dgm:t>
        <a:bodyPr/>
        <a:lstStyle/>
        <a:p>
          <a:r>
            <a:rPr lang="nl-NL" sz="1400" b="0" i="0" baseline="0">
              <a:latin typeface="Source Sans Pro"/>
              <a:ea typeface="Source Sans Pro"/>
            </a:rPr>
            <a:t>Haal de rode draad uit je gesprek, wat viel op? Wat was anders dan je verwacht had? </a:t>
          </a:r>
          <a:endParaRPr lang="nl-NL" sz="1400">
            <a:latin typeface="Source Sans Pro"/>
            <a:ea typeface="Source Sans Pro"/>
          </a:endParaRPr>
        </a:p>
      </dgm:t>
    </dgm:pt>
    <dgm:pt modelId="{CEB4953A-C7EF-40A1-8A41-00B8CF6F7C7A}" type="parTrans" cxnId="{08E55097-DFF7-45EA-9121-D3FDE9C75038}">
      <dgm:prSet/>
      <dgm:spPr/>
      <dgm:t>
        <a:bodyPr/>
        <a:lstStyle/>
        <a:p>
          <a:endParaRPr lang="nl-NL"/>
        </a:p>
      </dgm:t>
    </dgm:pt>
    <dgm:pt modelId="{B0D3DBE0-905F-4191-8B6C-36820908C63C}" type="sibTrans" cxnId="{08E55097-DFF7-45EA-9121-D3FDE9C75038}">
      <dgm:prSet/>
      <dgm:spPr/>
      <dgm:t>
        <a:bodyPr/>
        <a:lstStyle/>
        <a:p>
          <a:endParaRPr lang="nl-NL"/>
        </a:p>
      </dgm:t>
    </dgm:pt>
    <dgm:pt modelId="{5E1DA452-C37F-4C40-B599-BC93AD08F630}">
      <dgm:prSet/>
      <dgm:spPr/>
      <dgm:t>
        <a:bodyPr/>
        <a:lstStyle/>
        <a:p>
          <a:r>
            <a:rPr lang="nl-NL" sz="1400" b="0" i="0" baseline="0" dirty="0">
              <a:latin typeface="Source Sans Pro"/>
              <a:ea typeface="Source Sans Pro"/>
            </a:rPr>
            <a:t>Vul het inleefschema nu in </a:t>
          </a:r>
          <a:endParaRPr lang="nl-NL" sz="1400" dirty="0">
            <a:latin typeface="Source Sans Pro"/>
            <a:ea typeface="Source Sans Pro"/>
          </a:endParaRPr>
        </a:p>
      </dgm:t>
    </dgm:pt>
    <dgm:pt modelId="{B8128094-4664-4897-ABF9-3D72C62E25EE}" type="parTrans" cxnId="{C7BB6BFC-D917-4709-B4A2-83DC58B3AD0F}">
      <dgm:prSet/>
      <dgm:spPr/>
      <dgm:t>
        <a:bodyPr/>
        <a:lstStyle/>
        <a:p>
          <a:endParaRPr lang="nl-NL"/>
        </a:p>
      </dgm:t>
    </dgm:pt>
    <dgm:pt modelId="{9CB5BA56-4AC3-418F-A866-85AA2F62C03C}" type="sibTrans" cxnId="{C7BB6BFC-D917-4709-B4A2-83DC58B3AD0F}">
      <dgm:prSet/>
      <dgm:spPr/>
      <dgm:t>
        <a:bodyPr/>
        <a:lstStyle/>
        <a:p>
          <a:endParaRPr lang="nl-NL"/>
        </a:p>
      </dgm:t>
    </dgm:pt>
    <dgm:pt modelId="{D3080F03-23F7-4501-BE34-B5083243A44A}">
      <dgm:prSet/>
      <dgm:spPr/>
      <dgm:t>
        <a:bodyPr/>
        <a:lstStyle/>
        <a:p>
          <a:r>
            <a:rPr lang="nl-NL" sz="1400">
              <a:latin typeface="Source Sans Pro"/>
              <a:ea typeface="Source Sans Pro"/>
            </a:rPr>
            <a:t>Deel de opgehaalde klantverhalen/signalen bij de werksessie voor het in kaart brengen van de klantreis (hang de klantsignalen of quotes aan de muur) Dit helpt de deelnemers om zich beter in te kunnen leven in de doelgroep </a:t>
          </a:r>
        </a:p>
      </dgm:t>
    </dgm:pt>
    <dgm:pt modelId="{927E8B48-44D3-4F9A-B478-CFD7365386E2}" type="parTrans" cxnId="{A3F9226F-C639-4291-9636-69B7A7452AC4}">
      <dgm:prSet/>
      <dgm:spPr/>
      <dgm:t>
        <a:bodyPr/>
        <a:lstStyle/>
        <a:p>
          <a:endParaRPr lang="nl-NL"/>
        </a:p>
      </dgm:t>
    </dgm:pt>
    <dgm:pt modelId="{D5959F77-BFD3-4679-BC99-12F0905F25BE}" type="sibTrans" cxnId="{A3F9226F-C639-4291-9636-69B7A7452AC4}">
      <dgm:prSet/>
      <dgm:spPr/>
      <dgm:t>
        <a:bodyPr/>
        <a:lstStyle/>
        <a:p>
          <a:endParaRPr lang="nl-NL"/>
        </a:p>
      </dgm:t>
    </dgm:pt>
    <dgm:pt modelId="{3826F3C1-FB31-4078-81E4-52A5FE097568}">
      <dgm:prSet/>
      <dgm:spPr/>
      <dgm:t>
        <a:bodyPr/>
        <a:lstStyle/>
        <a:p>
          <a:r>
            <a:rPr lang="nl-NL" sz="1400" dirty="0">
              <a:latin typeface="Source Sans Pro"/>
              <a:ea typeface="Source Sans Pro"/>
            </a:rPr>
            <a:t>Pas op valkuil: laat je niet verleiden om het proces uit te gaan leggen aan de klant </a:t>
          </a:r>
          <a:r>
            <a:rPr lang="nl-NL" sz="1400" dirty="0">
              <a:latin typeface="Source Sans Pro"/>
              <a:ea typeface="Source Sans Pro"/>
              <a:sym typeface="Wingdings" panose="05000000000000000000" pitchFamily="2" charset="2"/>
            </a:rPr>
            <a:t> alles is goed wat de klant antwoordt! </a:t>
          </a:r>
          <a:endParaRPr lang="nl-NL" sz="1400" dirty="0">
            <a:latin typeface="Source Sans Pro"/>
            <a:ea typeface="Source Sans Pro"/>
          </a:endParaRPr>
        </a:p>
      </dgm:t>
    </dgm:pt>
    <dgm:pt modelId="{4CC3AD1E-2A95-4831-BFEE-B11F981D6C03}" type="parTrans" cxnId="{9B36CBC4-8F0D-48E1-B481-3703A2370814}">
      <dgm:prSet/>
      <dgm:spPr/>
      <dgm:t>
        <a:bodyPr/>
        <a:lstStyle/>
        <a:p>
          <a:endParaRPr lang="nl-NL"/>
        </a:p>
      </dgm:t>
    </dgm:pt>
    <dgm:pt modelId="{25C5F750-2C47-4721-8066-3F6A77FD6E8A}" type="sibTrans" cxnId="{9B36CBC4-8F0D-48E1-B481-3703A2370814}">
      <dgm:prSet/>
      <dgm:spPr/>
      <dgm:t>
        <a:bodyPr/>
        <a:lstStyle/>
        <a:p>
          <a:endParaRPr lang="nl-NL"/>
        </a:p>
      </dgm:t>
    </dgm:pt>
    <dgm:pt modelId="{29BAA951-B04A-42CA-8DE8-A6DEA2B0E7F0}">
      <dgm:prSet/>
      <dgm:spPr/>
      <dgm:t>
        <a:bodyPr/>
        <a:lstStyle/>
        <a:p>
          <a:r>
            <a:rPr lang="nl-NL" sz="1400" dirty="0">
              <a:latin typeface="Source Sans Pro"/>
              <a:ea typeface="Source Sans Pro"/>
            </a:rPr>
            <a:t>Laat de klant vooral eerst zelf praten, check daarna eventueel bestaande aannames</a:t>
          </a:r>
        </a:p>
      </dgm:t>
    </dgm:pt>
    <dgm:pt modelId="{A88B3A59-0B97-4323-8B34-09A5509F32D6}" type="parTrans" cxnId="{FF78E9EF-23F8-4255-85FC-834CC4103987}">
      <dgm:prSet/>
      <dgm:spPr/>
      <dgm:t>
        <a:bodyPr/>
        <a:lstStyle/>
        <a:p>
          <a:endParaRPr lang="nl-NL"/>
        </a:p>
      </dgm:t>
    </dgm:pt>
    <dgm:pt modelId="{FB9744BA-A309-41CE-B4C5-4D2F1EA8BEB2}" type="sibTrans" cxnId="{FF78E9EF-23F8-4255-85FC-834CC4103987}">
      <dgm:prSet/>
      <dgm:spPr/>
      <dgm:t>
        <a:bodyPr/>
        <a:lstStyle/>
        <a:p>
          <a:endParaRPr lang="nl-NL"/>
        </a:p>
      </dgm:t>
    </dgm:pt>
    <dgm:pt modelId="{53293BE7-D401-4831-85F9-947D581439E6}" type="pres">
      <dgm:prSet presAssocID="{D071086E-9D7E-40D4-BADA-4737A165BBC3}" presName="linear" presStyleCnt="0">
        <dgm:presLayoutVars>
          <dgm:dir/>
          <dgm:animLvl val="lvl"/>
          <dgm:resizeHandles val="exact"/>
        </dgm:presLayoutVars>
      </dgm:prSet>
      <dgm:spPr/>
    </dgm:pt>
    <dgm:pt modelId="{7DC5A1E7-03CC-4BF2-8290-0D2A72C8C2CD}" type="pres">
      <dgm:prSet presAssocID="{A88B54E8-9504-4446-AAE6-77D76CDBE69F}" presName="parentLin" presStyleCnt="0"/>
      <dgm:spPr/>
    </dgm:pt>
    <dgm:pt modelId="{CCDEB726-5BF3-4B5C-9F41-DD6521B5C7F2}" type="pres">
      <dgm:prSet presAssocID="{A88B54E8-9504-4446-AAE6-77D76CDBE69F}" presName="parentLeftMargin" presStyleLbl="node1" presStyleIdx="0" presStyleCnt="3"/>
      <dgm:spPr/>
    </dgm:pt>
    <dgm:pt modelId="{7F54135A-7C73-40FB-A217-4FB55C0FB7C1}" type="pres">
      <dgm:prSet presAssocID="{A88B54E8-9504-4446-AAE6-77D76CDBE69F}" presName="parentText" presStyleLbl="node1" presStyleIdx="0" presStyleCnt="3">
        <dgm:presLayoutVars>
          <dgm:chMax val="0"/>
          <dgm:bulletEnabled val="1"/>
        </dgm:presLayoutVars>
      </dgm:prSet>
      <dgm:spPr/>
    </dgm:pt>
    <dgm:pt modelId="{EEA34051-121D-446C-A05E-FEE679AADC7A}" type="pres">
      <dgm:prSet presAssocID="{A88B54E8-9504-4446-AAE6-77D76CDBE69F}" presName="negativeSpace" presStyleCnt="0"/>
      <dgm:spPr/>
    </dgm:pt>
    <dgm:pt modelId="{628D7924-E8E7-455E-BAC9-77FF606D8A20}" type="pres">
      <dgm:prSet presAssocID="{A88B54E8-9504-4446-AAE6-77D76CDBE69F}" presName="childText" presStyleLbl="conFgAcc1" presStyleIdx="0" presStyleCnt="3">
        <dgm:presLayoutVars>
          <dgm:bulletEnabled val="1"/>
        </dgm:presLayoutVars>
      </dgm:prSet>
      <dgm:spPr/>
    </dgm:pt>
    <dgm:pt modelId="{376F9AD0-D33D-4D6C-A10C-15E61542B22F}" type="pres">
      <dgm:prSet presAssocID="{F372DF5B-FDD7-46A0-8BF8-056FE30970D1}" presName="spaceBetweenRectangles" presStyleCnt="0"/>
      <dgm:spPr/>
    </dgm:pt>
    <dgm:pt modelId="{0217853C-D530-4B53-8685-07C7F0189087}" type="pres">
      <dgm:prSet presAssocID="{86CAB990-49BE-486B-87A3-02C530D4B1FF}" presName="parentLin" presStyleCnt="0"/>
      <dgm:spPr/>
    </dgm:pt>
    <dgm:pt modelId="{EC2101B8-D91D-4B6E-831B-1531EA32AF07}" type="pres">
      <dgm:prSet presAssocID="{86CAB990-49BE-486B-87A3-02C530D4B1FF}" presName="parentLeftMargin" presStyleLbl="node1" presStyleIdx="0" presStyleCnt="3"/>
      <dgm:spPr/>
    </dgm:pt>
    <dgm:pt modelId="{D2A337D3-08BA-4749-B4C8-B4B8B84BBB93}" type="pres">
      <dgm:prSet presAssocID="{86CAB990-49BE-486B-87A3-02C530D4B1FF}" presName="parentText" presStyleLbl="node1" presStyleIdx="1" presStyleCnt="3">
        <dgm:presLayoutVars>
          <dgm:chMax val="0"/>
          <dgm:bulletEnabled val="1"/>
        </dgm:presLayoutVars>
      </dgm:prSet>
      <dgm:spPr/>
    </dgm:pt>
    <dgm:pt modelId="{BA936E59-BA18-4993-921C-83EE9C42D5DA}" type="pres">
      <dgm:prSet presAssocID="{86CAB990-49BE-486B-87A3-02C530D4B1FF}" presName="negativeSpace" presStyleCnt="0"/>
      <dgm:spPr/>
    </dgm:pt>
    <dgm:pt modelId="{F7E0031A-DA87-46FE-8C5A-F10CD80D220A}" type="pres">
      <dgm:prSet presAssocID="{86CAB990-49BE-486B-87A3-02C530D4B1FF}" presName="childText" presStyleLbl="conFgAcc1" presStyleIdx="1" presStyleCnt="3">
        <dgm:presLayoutVars>
          <dgm:bulletEnabled val="1"/>
        </dgm:presLayoutVars>
      </dgm:prSet>
      <dgm:spPr/>
    </dgm:pt>
    <dgm:pt modelId="{0FC51057-DBA9-4663-99FA-D18C42E32B5A}" type="pres">
      <dgm:prSet presAssocID="{8B6ED246-545C-4481-BFB8-C153DF7296CD}" presName="spaceBetweenRectangles" presStyleCnt="0"/>
      <dgm:spPr/>
    </dgm:pt>
    <dgm:pt modelId="{616799EC-B19B-416A-B693-4855AB065450}" type="pres">
      <dgm:prSet presAssocID="{4799F5AE-BBA5-4A23-828D-8510312AF2C7}" presName="parentLin" presStyleCnt="0"/>
      <dgm:spPr/>
    </dgm:pt>
    <dgm:pt modelId="{B8AC7FF7-B282-4A4B-A515-FAF16F7AB9DC}" type="pres">
      <dgm:prSet presAssocID="{4799F5AE-BBA5-4A23-828D-8510312AF2C7}" presName="parentLeftMargin" presStyleLbl="node1" presStyleIdx="1" presStyleCnt="3"/>
      <dgm:spPr/>
    </dgm:pt>
    <dgm:pt modelId="{F192B7FD-AA6F-413E-9F94-8CDA9E9BC0A5}" type="pres">
      <dgm:prSet presAssocID="{4799F5AE-BBA5-4A23-828D-8510312AF2C7}" presName="parentText" presStyleLbl="node1" presStyleIdx="2" presStyleCnt="3">
        <dgm:presLayoutVars>
          <dgm:chMax val="0"/>
          <dgm:bulletEnabled val="1"/>
        </dgm:presLayoutVars>
      </dgm:prSet>
      <dgm:spPr/>
    </dgm:pt>
    <dgm:pt modelId="{162DF522-0DE9-4F4A-BD91-ED38102ADAEA}" type="pres">
      <dgm:prSet presAssocID="{4799F5AE-BBA5-4A23-828D-8510312AF2C7}" presName="negativeSpace" presStyleCnt="0"/>
      <dgm:spPr/>
    </dgm:pt>
    <dgm:pt modelId="{CFDE98E5-D259-4CC1-A077-992252A0FB62}" type="pres">
      <dgm:prSet presAssocID="{4799F5AE-BBA5-4A23-828D-8510312AF2C7}" presName="childText" presStyleLbl="conFgAcc1" presStyleIdx="2" presStyleCnt="3">
        <dgm:presLayoutVars>
          <dgm:bulletEnabled val="1"/>
        </dgm:presLayoutVars>
      </dgm:prSet>
      <dgm:spPr/>
    </dgm:pt>
  </dgm:ptLst>
  <dgm:cxnLst>
    <dgm:cxn modelId="{655D8809-E139-4AD9-BADD-4DB7BF5E6CDE}" srcId="{A88B54E8-9504-4446-AAE6-77D76CDBE69F}" destId="{3FCF7287-6C60-4013-9F7B-DE0D09ED2725}" srcOrd="3" destOrd="0" parTransId="{2B07410E-EE11-4D98-A1B6-3C5302832472}" sibTransId="{0F48E145-24D2-4318-A9B6-BB40A53A28CE}"/>
    <dgm:cxn modelId="{13FA9809-EDA7-43CF-932E-FD4617E3E90E}" type="presOf" srcId="{5E1DA452-C37F-4C40-B599-BC93AD08F630}" destId="{CFDE98E5-D259-4CC1-A077-992252A0FB62}" srcOrd="0" destOrd="1" presId="urn:microsoft.com/office/officeart/2005/8/layout/list1"/>
    <dgm:cxn modelId="{D298570C-7C43-4EE2-93BB-C036BC5E5F20}" type="presOf" srcId="{FF95CF70-CC4F-4E5E-B1FD-2ACFCDABF1E1}" destId="{628D7924-E8E7-455E-BAC9-77FF606D8A20}" srcOrd="0" destOrd="2" presId="urn:microsoft.com/office/officeart/2005/8/layout/list1"/>
    <dgm:cxn modelId="{DC70E60C-ADCF-4A1D-BF28-5D395A7DB980}" srcId="{86CAB990-49BE-486B-87A3-02C530D4B1FF}" destId="{EE6BB219-0ADE-4956-ACFD-BE34A6718891}" srcOrd="1" destOrd="0" parTransId="{3B6FC651-9FCF-4D19-AB78-986F34B5F2E7}" sibTransId="{077836AA-C604-4476-B398-82411274FB19}"/>
    <dgm:cxn modelId="{B804DC12-3C31-44BF-AF57-64C030F3E189}" type="presOf" srcId="{29BAA951-B04A-42CA-8DE8-A6DEA2B0E7F0}" destId="{F7E0031A-DA87-46FE-8C5A-F10CD80D220A}" srcOrd="0" destOrd="5" presId="urn:microsoft.com/office/officeart/2005/8/layout/list1"/>
    <dgm:cxn modelId="{0B38FF13-A665-4742-B78F-723459FA040E}" type="presOf" srcId="{1DF708FD-7004-4F6C-9099-734E866BA8D6}" destId="{F7E0031A-DA87-46FE-8C5A-F10CD80D220A}" srcOrd="0" destOrd="0" presId="urn:microsoft.com/office/officeart/2005/8/layout/list1"/>
    <dgm:cxn modelId="{6DE85818-4592-4F97-BD31-ECF6FA64F229}" srcId="{D071086E-9D7E-40D4-BADA-4737A165BBC3}" destId="{86CAB990-49BE-486B-87A3-02C530D4B1FF}" srcOrd="1" destOrd="0" parTransId="{F9A50EF4-2CFA-4A0A-8C68-78C58C978E07}" sibTransId="{8B6ED246-545C-4481-BFB8-C153DF7296CD}"/>
    <dgm:cxn modelId="{76F8BF1C-0A95-4C0A-8D59-3DE31DED8877}" srcId="{D071086E-9D7E-40D4-BADA-4737A165BBC3}" destId="{4799F5AE-BBA5-4A23-828D-8510312AF2C7}" srcOrd="2" destOrd="0" parTransId="{2B228869-9D3E-4FB7-B1D0-D87494EC7C61}" sibTransId="{9484BC09-D844-4757-A31B-C33DE947E5CB}"/>
    <dgm:cxn modelId="{C85B302C-DDB3-40F0-8EA6-D7B9C140D066}" type="presOf" srcId="{3826F3C1-FB31-4078-81E4-52A5FE097568}" destId="{F7E0031A-DA87-46FE-8C5A-F10CD80D220A}" srcOrd="0" destOrd="3" presId="urn:microsoft.com/office/officeart/2005/8/layout/list1"/>
    <dgm:cxn modelId="{E91E6F31-36AE-484B-948A-C5F0CF8DF7D2}" type="presOf" srcId="{4D1213A0-B064-4DC7-B095-28901D996EDD}" destId="{628D7924-E8E7-455E-BAC9-77FF606D8A20}" srcOrd="0" destOrd="0" presId="urn:microsoft.com/office/officeart/2005/8/layout/list1"/>
    <dgm:cxn modelId="{F3E68E35-21EA-46DC-87F3-4B5326EF55DD}" type="presOf" srcId="{A88B54E8-9504-4446-AAE6-77D76CDBE69F}" destId="{7F54135A-7C73-40FB-A217-4FB55C0FB7C1}" srcOrd="1" destOrd="0" presId="urn:microsoft.com/office/officeart/2005/8/layout/list1"/>
    <dgm:cxn modelId="{3EB3AF5C-B6A6-474E-9B54-0C05D408659B}" srcId="{A88B54E8-9504-4446-AAE6-77D76CDBE69F}" destId="{FF95CF70-CC4F-4E5E-B1FD-2ACFCDABF1E1}" srcOrd="2" destOrd="0" parTransId="{EDD5AD30-BBC7-4474-8161-028680EEDBF3}" sibTransId="{01957EAD-CF0A-4D3A-A110-EFC571779B91}"/>
    <dgm:cxn modelId="{6C81FC5E-1A11-4B64-B76C-9E49D1FFBDFB}" type="presOf" srcId="{5DDEC40A-B961-4760-BC01-82AA1C2FC846}" destId="{628D7924-E8E7-455E-BAC9-77FF606D8A20}" srcOrd="0" destOrd="1" presId="urn:microsoft.com/office/officeart/2005/8/layout/list1"/>
    <dgm:cxn modelId="{EEECAD62-3614-4184-8559-68F481EA2986}" type="presOf" srcId="{A88B54E8-9504-4446-AAE6-77D76CDBE69F}" destId="{CCDEB726-5BF3-4B5C-9F41-DD6521B5C7F2}" srcOrd="0" destOrd="0" presId="urn:microsoft.com/office/officeart/2005/8/layout/list1"/>
    <dgm:cxn modelId="{30EC7D65-68B6-4199-8B59-1D13C90062D7}" srcId="{86CAB990-49BE-486B-87A3-02C530D4B1FF}" destId="{1DF708FD-7004-4F6C-9099-734E866BA8D6}" srcOrd="0" destOrd="0" parTransId="{3C97B857-6238-454D-BE1D-1393C541E7EB}" sibTransId="{5366755A-AD8E-4301-8982-15D514711354}"/>
    <dgm:cxn modelId="{F335D247-C6B9-4741-A5B8-85D20CAB18E6}" type="presOf" srcId="{3BC71434-C725-4E26-B721-876DB94996CA}" destId="{CFDE98E5-D259-4CC1-A077-992252A0FB62}" srcOrd="0" destOrd="0" presId="urn:microsoft.com/office/officeart/2005/8/layout/list1"/>
    <dgm:cxn modelId="{AF39356A-D561-4074-816D-F3E18FF97892}" type="presOf" srcId="{C2F14541-C269-4478-AA89-C12DEDB881BF}" destId="{F7E0031A-DA87-46FE-8C5A-F10CD80D220A}" srcOrd="0" destOrd="4" presId="urn:microsoft.com/office/officeart/2005/8/layout/list1"/>
    <dgm:cxn modelId="{EC7B556B-F5E8-41E9-87B1-C1A652BE24FC}" type="presOf" srcId="{3311815C-7915-4DC6-A970-642CB45C141E}" destId="{F7E0031A-DA87-46FE-8C5A-F10CD80D220A}" srcOrd="0" destOrd="2" presId="urn:microsoft.com/office/officeart/2005/8/layout/list1"/>
    <dgm:cxn modelId="{ABF3074F-64B2-412C-99ED-D67918794653}" type="presOf" srcId="{86CAB990-49BE-486B-87A3-02C530D4B1FF}" destId="{EC2101B8-D91D-4B6E-831B-1531EA32AF07}" srcOrd="0" destOrd="0" presId="urn:microsoft.com/office/officeart/2005/8/layout/list1"/>
    <dgm:cxn modelId="{A3F9226F-C639-4291-9636-69B7A7452AC4}" srcId="{4799F5AE-BBA5-4A23-828D-8510312AF2C7}" destId="{D3080F03-23F7-4501-BE34-B5083243A44A}" srcOrd="2" destOrd="0" parTransId="{927E8B48-44D3-4F9A-B478-CFD7365386E2}" sibTransId="{D5959F77-BFD3-4679-BC99-12F0905F25BE}"/>
    <dgm:cxn modelId="{1EF25D72-3134-4B19-81F9-9410FE2CA6B3}" type="presOf" srcId="{D071086E-9D7E-40D4-BADA-4737A165BBC3}" destId="{53293BE7-D401-4831-85F9-947D581439E6}" srcOrd="0" destOrd="0" presId="urn:microsoft.com/office/officeart/2005/8/layout/list1"/>
    <dgm:cxn modelId="{71D2987F-A574-4553-BAB6-D975285C05FC}" srcId="{86CAB990-49BE-486B-87A3-02C530D4B1FF}" destId="{C2F14541-C269-4478-AA89-C12DEDB881BF}" srcOrd="4" destOrd="0" parTransId="{F97D311C-5074-4A68-8138-E2A6BBD1BC76}" sibTransId="{0DC4DB66-0094-4833-83A8-1F975B46C5DD}"/>
    <dgm:cxn modelId="{7CCA1080-B2F8-446D-90B6-567CC38E2B99}" srcId="{D071086E-9D7E-40D4-BADA-4737A165BBC3}" destId="{A88B54E8-9504-4446-AAE6-77D76CDBE69F}" srcOrd="0" destOrd="0" parTransId="{7DEAD13A-C30D-462E-A6D0-073166FAEF77}" sibTransId="{F372DF5B-FDD7-46A0-8BF8-056FE30970D1}"/>
    <dgm:cxn modelId="{40E6E383-235A-4078-A707-38590AC37057}" type="presOf" srcId="{EE6BB219-0ADE-4956-ACFD-BE34A6718891}" destId="{F7E0031A-DA87-46FE-8C5A-F10CD80D220A}" srcOrd="0" destOrd="1" presId="urn:microsoft.com/office/officeart/2005/8/layout/list1"/>
    <dgm:cxn modelId="{925F3084-A326-4860-90D9-DF4850962659}" type="presOf" srcId="{86CAB990-49BE-486B-87A3-02C530D4B1FF}" destId="{D2A337D3-08BA-4749-B4C8-B4B8B84BBB93}" srcOrd="1" destOrd="0" presId="urn:microsoft.com/office/officeart/2005/8/layout/list1"/>
    <dgm:cxn modelId="{181A8A89-BF4C-4062-9CDC-85F02BE089A6}" srcId="{A88B54E8-9504-4446-AAE6-77D76CDBE69F}" destId="{4D1213A0-B064-4DC7-B095-28901D996EDD}" srcOrd="0" destOrd="0" parTransId="{9A353718-C29B-42C9-8183-F2689F161826}" sibTransId="{5513753D-C44B-4A3F-8845-8DEEA4840152}"/>
    <dgm:cxn modelId="{08E55097-DFF7-45EA-9121-D3FDE9C75038}" srcId="{4799F5AE-BBA5-4A23-828D-8510312AF2C7}" destId="{3BC71434-C725-4E26-B721-876DB94996CA}" srcOrd="0" destOrd="0" parTransId="{CEB4953A-C7EF-40A1-8A41-00B8CF6F7C7A}" sibTransId="{B0D3DBE0-905F-4191-8B6C-36820908C63C}"/>
    <dgm:cxn modelId="{9B36CBC4-8F0D-48E1-B481-3703A2370814}" srcId="{86CAB990-49BE-486B-87A3-02C530D4B1FF}" destId="{3826F3C1-FB31-4078-81E4-52A5FE097568}" srcOrd="3" destOrd="0" parTransId="{4CC3AD1E-2A95-4831-BFEE-B11F981D6C03}" sibTransId="{25C5F750-2C47-4721-8066-3F6A77FD6E8A}"/>
    <dgm:cxn modelId="{BEDCB9CD-CF7C-4316-A038-6C5A6CC3F407}" type="presOf" srcId="{D3080F03-23F7-4501-BE34-B5083243A44A}" destId="{CFDE98E5-D259-4CC1-A077-992252A0FB62}" srcOrd="0" destOrd="2" presId="urn:microsoft.com/office/officeart/2005/8/layout/list1"/>
    <dgm:cxn modelId="{982369D5-85AA-4BB0-8BF4-471D3D0E4FEA}" type="presOf" srcId="{4799F5AE-BBA5-4A23-828D-8510312AF2C7}" destId="{F192B7FD-AA6F-413E-9F94-8CDA9E9BC0A5}" srcOrd="1" destOrd="0" presId="urn:microsoft.com/office/officeart/2005/8/layout/list1"/>
    <dgm:cxn modelId="{7327A2E7-6866-4D46-B1A3-C8F630817FEB}" type="presOf" srcId="{4799F5AE-BBA5-4A23-828D-8510312AF2C7}" destId="{B8AC7FF7-B282-4A4B-A515-FAF16F7AB9DC}" srcOrd="0" destOrd="0" presId="urn:microsoft.com/office/officeart/2005/8/layout/list1"/>
    <dgm:cxn modelId="{1BCD0CE8-DBFE-42D1-81EB-4001388E6FD9}" type="presOf" srcId="{3FCF7287-6C60-4013-9F7B-DE0D09ED2725}" destId="{628D7924-E8E7-455E-BAC9-77FF606D8A20}" srcOrd="0" destOrd="3" presId="urn:microsoft.com/office/officeart/2005/8/layout/list1"/>
    <dgm:cxn modelId="{FF78E9EF-23F8-4255-85FC-834CC4103987}" srcId="{86CAB990-49BE-486B-87A3-02C530D4B1FF}" destId="{29BAA951-B04A-42CA-8DE8-A6DEA2B0E7F0}" srcOrd="5" destOrd="0" parTransId="{A88B3A59-0B97-4323-8B34-09A5509F32D6}" sibTransId="{FB9744BA-A309-41CE-B4C5-4D2F1EA8BEB2}"/>
    <dgm:cxn modelId="{5C4C0EF1-C27A-4D36-A2E8-00E0DE502954}" srcId="{A88B54E8-9504-4446-AAE6-77D76CDBE69F}" destId="{5DDEC40A-B961-4760-BC01-82AA1C2FC846}" srcOrd="1" destOrd="0" parTransId="{0ABD7168-A69A-487D-B859-BBD8DF5343FF}" sibTransId="{AB00613A-68FC-4805-ACC0-C83A0C591778}"/>
    <dgm:cxn modelId="{B9C078F5-EF6F-45E5-8A70-C0F75693AA0E}" srcId="{86CAB990-49BE-486B-87A3-02C530D4B1FF}" destId="{3311815C-7915-4DC6-A970-642CB45C141E}" srcOrd="2" destOrd="0" parTransId="{84A91017-13A5-4358-8EB7-9E066D188067}" sibTransId="{D14378F7-F211-4D51-A1C9-1527807050AC}"/>
    <dgm:cxn modelId="{C7BB6BFC-D917-4709-B4A2-83DC58B3AD0F}" srcId="{4799F5AE-BBA5-4A23-828D-8510312AF2C7}" destId="{5E1DA452-C37F-4C40-B599-BC93AD08F630}" srcOrd="1" destOrd="0" parTransId="{B8128094-4664-4897-ABF9-3D72C62E25EE}" sibTransId="{9CB5BA56-4AC3-418F-A866-85AA2F62C03C}"/>
    <dgm:cxn modelId="{1D305EA0-F2B6-478C-BE1D-F9CCFD4C16FC}" type="presParOf" srcId="{53293BE7-D401-4831-85F9-947D581439E6}" destId="{7DC5A1E7-03CC-4BF2-8290-0D2A72C8C2CD}" srcOrd="0" destOrd="0" presId="urn:microsoft.com/office/officeart/2005/8/layout/list1"/>
    <dgm:cxn modelId="{361FC461-50C6-4038-926A-7743CD6C7CBB}" type="presParOf" srcId="{7DC5A1E7-03CC-4BF2-8290-0D2A72C8C2CD}" destId="{CCDEB726-5BF3-4B5C-9F41-DD6521B5C7F2}" srcOrd="0" destOrd="0" presId="urn:microsoft.com/office/officeart/2005/8/layout/list1"/>
    <dgm:cxn modelId="{84B53291-C4DC-4FF5-A3A8-BA868F768560}" type="presParOf" srcId="{7DC5A1E7-03CC-4BF2-8290-0D2A72C8C2CD}" destId="{7F54135A-7C73-40FB-A217-4FB55C0FB7C1}" srcOrd="1" destOrd="0" presId="urn:microsoft.com/office/officeart/2005/8/layout/list1"/>
    <dgm:cxn modelId="{48638ED7-18D4-4C1F-A448-574CDAC1E830}" type="presParOf" srcId="{53293BE7-D401-4831-85F9-947D581439E6}" destId="{EEA34051-121D-446C-A05E-FEE679AADC7A}" srcOrd="1" destOrd="0" presId="urn:microsoft.com/office/officeart/2005/8/layout/list1"/>
    <dgm:cxn modelId="{6FA88819-10F4-4CBF-80A7-EA71BD17A779}" type="presParOf" srcId="{53293BE7-D401-4831-85F9-947D581439E6}" destId="{628D7924-E8E7-455E-BAC9-77FF606D8A20}" srcOrd="2" destOrd="0" presId="urn:microsoft.com/office/officeart/2005/8/layout/list1"/>
    <dgm:cxn modelId="{41E158C3-095C-4700-B406-652E6C41220E}" type="presParOf" srcId="{53293BE7-D401-4831-85F9-947D581439E6}" destId="{376F9AD0-D33D-4D6C-A10C-15E61542B22F}" srcOrd="3" destOrd="0" presId="urn:microsoft.com/office/officeart/2005/8/layout/list1"/>
    <dgm:cxn modelId="{A171A812-2E49-4D2B-B2D1-1DFB6B8A684B}" type="presParOf" srcId="{53293BE7-D401-4831-85F9-947D581439E6}" destId="{0217853C-D530-4B53-8685-07C7F0189087}" srcOrd="4" destOrd="0" presId="urn:microsoft.com/office/officeart/2005/8/layout/list1"/>
    <dgm:cxn modelId="{33AF1206-0634-4C23-A29F-41EB21C0C719}" type="presParOf" srcId="{0217853C-D530-4B53-8685-07C7F0189087}" destId="{EC2101B8-D91D-4B6E-831B-1531EA32AF07}" srcOrd="0" destOrd="0" presId="urn:microsoft.com/office/officeart/2005/8/layout/list1"/>
    <dgm:cxn modelId="{401B3009-6A5B-441F-B90B-641A1B1850A6}" type="presParOf" srcId="{0217853C-D530-4B53-8685-07C7F0189087}" destId="{D2A337D3-08BA-4749-B4C8-B4B8B84BBB93}" srcOrd="1" destOrd="0" presId="urn:microsoft.com/office/officeart/2005/8/layout/list1"/>
    <dgm:cxn modelId="{CA54E925-8D2A-41B5-B037-635561629B59}" type="presParOf" srcId="{53293BE7-D401-4831-85F9-947D581439E6}" destId="{BA936E59-BA18-4993-921C-83EE9C42D5DA}" srcOrd="5" destOrd="0" presId="urn:microsoft.com/office/officeart/2005/8/layout/list1"/>
    <dgm:cxn modelId="{070F2019-1C6C-4DD6-AF1D-E8D2D311A172}" type="presParOf" srcId="{53293BE7-D401-4831-85F9-947D581439E6}" destId="{F7E0031A-DA87-46FE-8C5A-F10CD80D220A}" srcOrd="6" destOrd="0" presId="urn:microsoft.com/office/officeart/2005/8/layout/list1"/>
    <dgm:cxn modelId="{CAD66F1C-C0B7-43A7-A3EF-872BCD4D4873}" type="presParOf" srcId="{53293BE7-D401-4831-85F9-947D581439E6}" destId="{0FC51057-DBA9-4663-99FA-D18C42E32B5A}" srcOrd="7" destOrd="0" presId="urn:microsoft.com/office/officeart/2005/8/layout/list1"/>
    <dgm:cxn modelId="{466FC632-7561-4E06-84D2-64CDA62B0780}" type="presParOf" srcId="{53293BE7-D401-4831-85F9-947D581439E6}" destId="{616799EC-B19B-416A-B693-4855AB065450}" srcOrd="8" destOrd="0" presId="urn:microsoft.com/office/officeart/2005/8/layout/list1"/>
    <dgm:cxn modelId="{64401C27-F15C-4809-AAC4-061C6C84538F}" type="presParOf" srcId="{616799EC-B19B-416A-B693-4855AB065450}" destId="{B8AC7FF7-B282-4A4B-A515-FAF16F7AB9DC}" srcOrd="0" destOrd="0" presId="urn:microsoft.com/office/officeart/2005/8/layout/list1"/>
    <dgm:cxn modelId="{A27ED653-BCF2-4BF5-9A8D-1F642A3FD584}" type="presParOf" srcId="{616799EC-B19B-416A-B693-4855AB065450}" destId="{F192B7FD-AA6F-413E-9F94-8CDA9E9BC0A5}" srcOrd="1" destOrd="0" presId="urn:microsoft.com/office/officeart/2005/8/layout/list1"/>
    <dgm:cxn modelId="{054D59CF-F038-4F97-BD0F-64B23E40E5C3}" type="presParOf" srcId="{53293BE7-D401-4831-85F9-947D581439E6}" destId="{162DF522-0DE9-4F4A-BD91-ED38102ADAEA}" srcOrd="9" destOrd="0" presId="urn:microsoft.com/office/officeart/2005/8/layout/list1"/>
    <dgm:cxn modelId="{F400A64F-7411-4676-B3B3-DEA94FC0839C}" type="presParOf" srcId="{53293BE7-D401-4831-85F9-947D581439E6}" destId="{CFDE98E5-D259-4CC1-A077-992252A0FB6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D7924-E8E7-455E-BAC9-77FF606D8A20}">
      <dsp:nvSpPr>
        <dsp:cNvPr id="0" name=""/>
        <dsp:cNvSpPr/>
      </dsp:nvSpPr>
      <dsp:spPr>
        <a:xfrm>
          <a:off x="0" y="242476"/>
          <a:ext cx="10515600" cy="1474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49936" rIns="816127" bIns="85344" numCol="1" spcCol="1270" anchor="t" anchorCtr="0">
          <a:noAutofit/>
        </a:bodyPr>
        <a:lstStyle/>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Kies een bestaand persoonlijk contactmoment met de klant in de klantreis (bij de balie, meelopen met collega, mee met relatiemanager) </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Kies of je over de hele reis klantverhalen wil ophalen, of over een specifiek deel</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Bereid wat open vragen voor (denk aan de 5-w vragen &amp; hoe) </a:t>
          </a:r>
          <a:r>
            <a:rPr lang="nl-NL" sz="1200" b="0" i="1" kern="1200" baseline="0" dirty="0">
              <a:latin typeface="Source Sans Pro"/>
              <a:ea typeface="Source Sans Pro"/>
            </a:rPr>
            <a:t>Wat maakt dat je…? </a:t>
          </a:r>
          <a:r>
            <a:rPr lang="nl-NL" sz="1200" b="0" i="0" kern="1200" baseline="0" dirty="0">
              <a:latin typeface="Source Sans Pro"/>
              <a:ea typeface="Source Sans Pro"/>
            </a:rPr>
            <a:t>, </a:t>
          </a:r>
          <a:r>
            <a:rPr lang="nl-NL" sz="1200" b="0" i="1" kern="1200" baseline="0" dirty="0">
              <a:latin typeface="Source Sans Pro"/>
              <a:ea typeface="Source Sans Pro"/>
            </a:rPr>
            <a:t>Wat vind je van…? , Hoe heb je … ervaren? </a:t>
          </a:r>
          <a:r>
            <a:rPr lang="nl-NL" sz="1200" b="0" i="0" kern="1200" baseline="0" dirty="0">
              <a:latin typeface="Source Sans Pro"/>
              <a:ea typeface="Source Sans Pro"/>
            </a:rPr>
            <a:t>, </a:t>
          </a:r>
          <a:r>
            <a:rPr lang="nl-NL" sz="1200" b="0" i="1" kern="1200" baseline="0" dirty="0">
              <a:latin typeface="Source Sans Pro"/>
              <a:ea typeface="Source Sans Pro"/>
            </a:rPr>
            <a:t>In hoeverre…? </a:t>
          </a:r>
          <a:r>
            <a:rPr lang="nl-NL" sz="1200" b="0" i="0" kern="1200" baseline="0" dirty="0">
              <a:latin typeface="Source Sans Pro"/>
              <a:ea typeface="Source Sans Pro"/>
            </a:rPr>
            <a:t>Out of </a:t>
          </a:r>
          <a:r>
            <a:rPr lang="nl-NL" sz="1200" b="0" i="0" kern="1200" baseline="0" dirty="0" err="1">
              <a:latin typeface="Source Sans Pro"/>
              <a:ea typeface="Source Sans Pro"/>
            </a:rPr>
            <a:t>the</a:t>
          </a:r>
          <a:r>
            <a:rPr lang="nl-NL" sz="1200" b="0" i="0" kern="1200" baseline="0" dirty="0">
              <a:latin typeface="Source Sans Pro"/>
              <a:ea typeface="Source Sans Pro"/>
            </a:rPr>
            <a:t> box: </a:t>
          </a:r>
          <a:r>
            <a:rPr lang="nl-NL" sz="1200" b="0" i="1" kern="1200" baseline="0" dirty="0">
              <a:latin typeface="Source Sans Pro"/>
              <a:ea typeface="Source Sans Pro"/>
            </a:rPr>
            <a:t>Als jij de burgemeester zou zijn van gemeente x…. wat zou jij dan veranderen aan het proces aanvragen van je paspoort? </a:t>
          </a:r>
          <a:endParaRPr lang="nl-NL" sz="1200" i="1"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Print het inleefschema uit </a:t>
          </a:r>
          <a:endParaRPr lang="nl-NL" sz="1200" kern="1200" dirty="0">
            <a:latin typeface="Source Sans Pro"/>
            <a:ea typeface="Source Sans Pro"/>
          </a:endParaRPr>
        </a:p>
      </dsp:txBody>
      <dsp:txXfrm>
        <a:off x="0" y="242476"/>
        <a:ext cx="10515600" cy="1474200"/>
      </dsp:txXfrm>
    </dsp:sp>
    <dsp:sp modelId="{7F54135A-7C73-40FB-A217-4FB55C0FB7C1}">
      <dsp:nvSpPr>
        <dsp:cNvPr id="0" name=""/>
        <dsp:cNvSpPr/>
      </dsp:nvSpPr>
      <dsp:spPr>
        <a:xfrm>
          <a:off x="525780" y="65356"/>
          <a:ext cx="7360920"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nl-NL" sz="1400" b="1" i="0" kern="1200" baseline="0"/>
            <a:t>1.</a:t>
          </a:r>
          <a:r>
            <a:rPr lang="nl-NL" sz="1400" b="1" i="0" kern="1200" baseline="0">
              <a:latin typeface="Source Sans Pro"/>
              <a:ea typeface="Source Sans Pro"/>
            </a:rPr>
            <a:t> Voorbereiding</a:t>
          </a:r>
          <a:endParaRPr lang="nl-NL" sz="1400" b="1" kern="1200">
            <a:latin typeface="Source Sans Pro"/>
            <a:ea typeface="Source Sans Pro"/>
          </a:endParaRPr>
        </a:p>
      </dsp:txBody>
      <dsp:txXfrm>
        <a:off x="543073" y="82649"/>
        <a:ext cx="7326334" cy="319654"/>
      </dsp:txXfrm>
    </dsp:sp>
    <dsp:sp modelId="{F7E0031A-DA87-46FE-8C5A-F10CD80D220A}">
      <dsp:nvSpPr>
        <dsp:cNvPr id="0" name=""/>
        <dsp:cNvSpPr/>
      </dsp:nvSpPr>
      <dsp:spPr>
        <a:xfrm>
          <a:off x="0" y="1958596"/>
          <a:ext cx="10515600" cy="1549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49936" rIns="816127" bIns="85344" numCol="1" spcCol="1270" anchor="t" anchorCtr="0">
          <a:noAutofit/>
        </a:bodyPr>
        <a:lstStyle/>
        <a:p>
          <a:pPr marL="114300" lvl="1" indent="-114300" algn="l" defTabSz="533400">
            <a:lnSpc>
              <a:spcPct val="90000"/>
            </a:lnSpc>
            <a:spcBef>
              <a:spcPct val="0"/>
            </a:spcBef>
            <a:spcAft>
              <a:spcPct val="15000"/>
            </a:spcAft>
            <a:buChar char="•"/>
          </a:pPr>
          <a:r>
            <a:rPr lang="nl-NL" sz="1200" b="0" i="0" kern="1200" baseline="0">
              <a:latin typeface="Source Sans Pro"/>
              <a:ea typeface="Source Sans Pro"/>
            </a:rPr>
            <a:t>Luister oprecht naar het verhaal van de ander, mensen willen gehoord worden</a:t>
          </a:r>
          <a:endParaRPr lang="nl-NL" sz="1200" kern="120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Stel open vragen  </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Vraag door</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kern="1200" dirty="0">
              <a:latin typeface="Source Sans Pro"/>
              <a:ea typeface="Source Sans Pro"/>
            </a:rPr>
            <a:t>Pas op valkuil: laat je niet verleiden om het proces uit te gaan leggen aan de klant </a:t>
          </a:r>
          <a:r>
            <a:rPr lang="nl-NL" sz="1200" kern="1200" dirty="0">
              <a:latin typeface="Source Sans Pro"/>
              <a:ea typeface="Source Sans Pro"/>
              <a:sym typeface="Wingdings" panose="05000000000000000000" pitchFamily="2" charset="2"/>
            </a:rPr>
            <a:t> alles is goed wat de klant antwoordt! </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Schrijf interessante klant quotes meteen op</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kern="1200" dirty="0">
              <a:latin typeface="Source Sans Pro"/>
              <a:ea typeface="Source Sans Pro"/>
            </a:rPr>
            <a:t>Laat de klant vooral eerst zelf praten, check daarna eventueel bestaande aannames</a:t>
          </a:r>
        </a:p>
      </dsp:txBody>
      <dsp:txXfrm>
        <a:off x="0" y="1958596"/>
        <a:ext cx="10515600" cy="1549800"/>
      </dsp:txXfrm>
    </dsp:sp>
    <dsp:sp modelId="{D2A337D3-08BA-4749-B4C8-B4B8B84BBB93}">
      <dsp:nvSpPr>
        <dsp:cNvPr id="0" name=""/>
        <dsp:cNvSpPr/>
      </dsp:nvSpPr>
      <dsp:spPr>
        <a:xfrm>
          <a:off x="525780" y="1781476"/>
          <a:ext cx="7360920"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nl-NL" sz="1400" b="1" i="0" kern="1200" baseline="0">
              <a:latin typeface="Source Sans Pro"/>
              <a:ea typeface="Source Sans Pro"/>
            </a:rPr>
            <a:t>2. In gesprek met je klant</a:t>
          </a:r>
          <a:endParaRPr lang="nl-NL" sz="1400" b="1" kern="1200">
            <a:latin typeface="Source Sans Pro"/>
            <a:ea typeface="Source Sans Pro"/>
          </a:endParaRPr>
        </a:p>
      </dsp:txBody>
      <dsp:txXfrm>
        <a:off x="543073" y="1798769"/>
        <a:ext cx="7326334" cy="319654"/>
      </dsp:txXfrm>
    </dsp:sp>
    <dsp:sp modelId="{CFDE98E5-D259-4CC1-A077-992252A0FB62}">
      <dsp:nvSpPr>
        <dsp:cNvPr id="0" name=""/>
        <dsp:cNvSpPr/>
      </dsp:nvSpPr>
      <dsp:spPr>
        <a:xfrm>
          <a:off x="0" y="3750316"/>
          <a:ext cx="10515600" cy="1096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49936" rIns="816127" bIns="85344" numCol="1" spcCol="1270" anchor="t" anchorCtr="0">
          <a:noAutofit/>
        </a:bodyPr>
        <a:lstStyle/>
        <a:p>
          <a:pPr marL="114300" lvl="1" indent="-114300" algn="l" defTabSz="533400">
            <a:lnSpc>
              <a:spcPct val="90000"/>
            </a:lnSpc>
            <a:spcBef>
              <a:spcPct val="0"/>
            </a:spcBef>
            <a:spcAft>
              <a:spcPct val="15000"/>
            </a:spcAft>
            <a:buChar char="•"/>
          </a:pPr>
          <a:r>
            <a:rPr lang="nl-NL" sz="1200" b="0" i="0" kern="1200" baseline="0">
              <a:latin typeface="Source Sans Pro"/>
              <a:ea typeface="Source Sans Pro"/>
            </a:rPr>
            <a:t>Haal de rode draad uit je gesprek, wat viel op? Wat was anders dan je verwacht had? </a:t>
          </a:r>
          <a:endParaRPr lang="nl-NL" sz="1200" kern="1200">
            <a:latin typeface="Source Sans Pro"/>
            <a:ea typeface="Source Sans Pro"/>
          </a:endParaRPr>
        </a:p>
        <a:p>
          <a:pPr marL="114300" lvl="1" indent="-114300" algn="l" defTabSz="533400">
            <a:lnSpc>
              <a:spcPct val="90000"/>
            </a:lnSpc>
            <a:spcBef>
              <a:spcPct val="0"/>
            </a:spcBef>
            <a:spcAft>
              <a:spcPct val="15000"/>
            </a:spcAft>
            <a:buChar char="•"/>
          </a:pPr>
          <a:r>
            <a:rPr lang="nl-NL" sz="1200" b="0" i="0" kern="1200" baseline="0" dirty="0">
              <a:latin typeface="Source Sans Pro"/>
              <a:ea typeface="Source Sans Pro"/>
            </a:rPr>
            <a:t>Vul het inleefschema nu in </a:t>
          </a:r>
          <a:endParaRPr lang="nl-NL" sz="1200" kern="1200" dirty="0">
            <a:latin typeface="Source Sans Pro"/>
            <a:ea typeface="Source Sans Pro"/>
          </a:endParaRPr>
        </a:p>
        <a:p>
          <a:pPr marL="114300" lvl="1" indent="-114300" algn="l" defTabSz="533400">
            <a:lnSpc>
              <a:spcPct val="90000"/>
            </a:lnSpc>
            <a:spcBef>
              <a:spcPct val="0"/>
            </a:spcBef>
            <a:spcAft>
              <a:spcPct val="15000"/>
            </a:spcAft>
            <a:buChar char="•"/>
          </a:pPr>
          <a:r>
            <a:rPr lang="nl-NL" sz="1200" kern="1200">
              <a:latin typeface="Source Sans Pro"/>
              <a:ea typeface="Source Sans Pro"/>
            </a:rPr>
            <a:t>Deel de opgehaalde klantverhalen/signalen bij de werksessie voor het in kaart brengen van de klantreis (hang de klantsignalen of quotes aan de muur) Dit helpt de deelnemers om zich beter in te kunnen leven in de doelgroep </a:t>
          </a:r>
        </a:p>
      </dsp:txBody>
      <dsp:txXfrm>
        <a:off x="0" y="3750316"/>
        <a:ext cx="10515600" cy="1096200"/>
      </dsp:txXfrm>
    </dsp:sp>
    <dsp:sp modelId="{F192B7FD-AA6F-413E-9F94-8CDA9E9BC0A5}">
      <dsp:nvSpPr>
        <dsp:cNvPr id="0" name=""/>
        <dsp:cNvSpPr/>
      </dsp:nvSpPr>
      <dsp:spPr>
        <a:xfrm>
          <a:off x="525780" y="3573196"/>
          <a:ext cx="7360920" cy="35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nl-NL" sz="1400" b="1" i="0" kern="1200" baseline="0">
              <a:latin typeface="Source Sans Pro"/>
              <a:ea typeface="Source Sans Pro"/>
            </a:rPr>
            <a:t>3. Uitwerking </a:t>
          </a:r>
          <a:endParaRPr lang="nl-NL" sz="1400" b="1" kern="1200">
            <a:latin typeface="Source Sans Pro"/>
            <a:ea typeface="Source Sans Pro"/>
          </a:endParaRPr>
        </a:p>
      </dsp:txBody>
      <dsp:txXfrm>
        <a:off x="543073" y="3590489"/>
        <a:ext cx="7326334"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nl-NL"/>
          </a:p>
        </p:txBody>
      </p:sp>
      <p:sp>
        <p:nvSpPr>
          <p:cNvPr id="3" name="Tijdelijke aanduiding voo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4DF2E74B-0C2B-6541-980E-C8F40A2DEE3E}" type="datetimeFigureOut">
              <a:rPr lang="nl-NL" smtClean="0"/>
              <a:t>31-8-2026</a:t>
            </a:fld>
            <a:endParaRPr lang="nl-NL"/>
          </a:p>
        </p:txBody>
      </p:sp>
      <p:sp>
        <p:nvSpPr>
          <p:cNvPr id="4" name="Tijdelijke aanduiding voor dia-afbeelding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nl-NL"/>
          </a:p>
        </p:txBody>
      </p:sp>
      <p:sp>
        <p:nvSpPr>
          <p:cNvPr id="5" name="Tijdelijke aanduiding voor notiti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CEDC729-7D47-7F4F-8A93-E45EB3FB5BAB}" type="slidenum">
              <a:rPr lang="nl-NL" smtClean="0"/>
              <a:t>‹nr.›</a:t>
            </a:fld>
            <a:endParaRPr lang="nl-NL"/>
          </a:p>
        </p:txBody>
      </p:sp>
    </p:spTree>
    <p:extLst>
      <p:ext uri="{BB962C8B-B14F-4D97-AF65-F5344CB8AC3E}">
        <p14:creationId xmlns:p14="http://schemas.microsoft.com/office/powerpoint/2010/main" val="1480193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a:t>
            </a:fld>
            <a:endParaRPr lang="nl-NL"/>
          </a:p>
        </p:txBody>
      </p:sp>
    </p:spTree>
    <p:extLst>
      <p:ext uri="{BB962C8B-B14F-4D97-AF65-F5344CB8AC3E}">
        <p14:creationId xmlns:p14="http://schemas.microsoft.com/office/powerpoint/2010/main" val="2646736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plaatje is de meeste van jullie al wel bekend of ga je nog veel te zien krijgen als je de klantreistraining van GC gaat volgen. Het laat de zes stappen zien van een klantreis. En wat wij vandaag aan jullie vertellen gaat echt over fase 1: de </a:t>
            </a:r>
            <a:r>
              <a:rPr lang="nl-NL" dirty="0" err="1"/>
              <a:t>scoping</a:t>
            </a:r>
            <a:r>
              <a:rPr lang="nl-NL" dirty="0"/>
              <a:t> fase. De basis. Vanuit mijn ervaring als kwalitatief onderzoeker zal ik als vanzelf jullie daar ook over vertellen, ziet dat als bonus, maar het echte valideren van je klantreis is niet de scope van dit </a:t>
            </a:r>
            <a:r>
              <a:rPr lang="nl-NL" dirty="0" err="1"/>
              <a:t>webinar</a:t>
            </a:r>
            <a:r>
              <a:rPr lang="nl-NL" dirty="0"/>
              <a:t>. Wat wel? Je bent met je collega’s bezig met het opzetten van een klantreis. Er zijn bijv. signalen binnengekomen, bijv. van team klachten omdat het aantal klachten oploopt of omdat uit jullie structurele klanttevredenheidsonderzoek een daling in het tevredenheidscijfer laat zien. Oorzaak? Het kan van alles zijn. Dit betekent: er is werk aan de winkel. Er is besloten een klantreis op te gaan tekenen, goed plan, in de training klantreis light leer je om dit met je collega’s te gaan doen, maar een klantreis is pas echt compleet als je ook de klant gesproken hebt. En dat begint al met laagdrempelig in gesprek gaan in de </a:t>
            </a:r>
            <a:r>
              <a:rPr lang="nl-NL" dirty="0" err="1"/>
              <a:t>scopingsfase</a:t>
            </a:r>
            <a:r>
              <a:rPr lang="nl-NL" dirty="0"/>
              <a:t>. Fase 1. </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a:t>
            </a:fld>
            <a:endParaRPr lang="nl-NL"/>
          </a:p>
        </p:txBody>
      </p:sp>
    </p:spTree>
    <p:extLst>
      <p:ext uri="{BB962C8B-B14F-4D97-AF65-F5344CB8AC3E}">
        <p14:creationId xmlns:p14="http://schemas.microsoft.com/office/powerpoint/2010/main" val="2757378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Nogmaals welkom allemaal, heel fijn dat jullie er zijn. Vandaag ga ik jullie meer vertellen over hoe je in gesprek kunt gaan met je klant op een laagdrempelige manier. In gesprek gaan - deze titel wekt wellicht de verwachting dat je veel gaat praten met je klant, maar de kunst is eigenlijk om vooral te luisteren. Dalai Lama omschrijft dat heel mooi: dat als je praat, je enkel herhaalt wat je al weet, als je luistert leer je wellicht iets nieuws. En dat is ook het hele mooi aan in gesprek gaan met je klant, dat de klantverhalen echt tot leven gaan komen en je altijd iets nieuws hoort en leert. </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4</a:t>
            </a:fld>
            <a:endParaRPr lang="nl-NL"/>
          </a:p>
        </p:txBody>
      </p:sp>
    </p:spTree>
    <p:extLst>
      <p:ext uri="{BB962C8B-B14F-4D97-AF65-F5344CB8AC3E}">
        <p14:creationId xmlns:p14="http://schemas.microsoft.com/office/powerpoint/2010/main" val="31264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gesprek met je klant, ik zei het zojuist al even, dat heeft vooral te maken met luisteren.</a:t>
            </a:r>
          </a:p>
          <a:p>
            <a:r>
              <a:rPr lang="nl-NL" dirty="0"/>
              <a:t>Waarom is luisteren nou zo krachtig? Als iemand naar je luistert, gebeurt er iets in de hersenen én in het hart.</a:t>
            </a:r>
          </a:p>
          <a:p>
            <a:r>
              <a:rPr lang="nl-NL" dirty="0"/>
              <a:t>- Hersenen: Onderzoek van </a:t>
            </a:r>
            <a:r>
              <a:rPr lang="nl-NL" b="1" dirty="0"/>
              <a:t>Harvard University</a:t>
            </a:r>
            <a:r>
              <a:rPr lang="nl-NL" dirty="0"/>
              <a:t> (</a:t>
            </a:r>
            <a:r>
              <a:rPr lang="nl-NL" dirty="0" err="1"/>
              <a:t>Tamir</a:t>
            </a:r>
            <a:r>
              <a:rPr lang="nl-NL" dirty="0"/>
              <a:t> &amp; Mitchell, 2012) liet zien dat als mensen over zichzelf praten en iemand luistert met oprechte aandacht, de </a:t>
            </a:r>
            <a:r>
              <a:rPr lang="nl-NL" b="1" dirty="0"/>
              <a:t>beloningscentra in de hersenen</a:t>
            </a:r>
            <a:r>
              <a:rPr lang="nl-NL" dirty="0"/>
              <a:t> (zoals de nucleus </a:t>
            </a:r>
            <a:r>
              <a:rPr lang="nl-NL" dirty="0" err="1"/>
              <a:t>accumbens</a:t>
            </a:r>
            <a:r>
              <a:rPr lang="nl-NL" dirty="0"/>
              <a:t>) actief worden. Gehoord worden voelt letterlijk goed — net als eten, muziek of verliefdheid.</a:t>
            </a:r>
            <a:br>
              <a:rPr lang="nl-NL" dirty="0"/>
            </a:br>
            <a:r>
              <a:rPr lang="nl-NL" dirty="0"/>
              <a:t>- Hart: De psycholoog </a:t>
            </a:r>
            <a:r>
              <a:rPr lang="nl-NL" b="1" dirty="0"/>
              <a:t>Carl Rogers</a:t>
            </a:r>
            <a:r>
              <a:rPr lang="nl-NL" dirty="0"/>
              <a:t> ontdekte dat </a:t>
            </a:r>
            <a:r>
              <a:rPr lang="nl-NL" i="1" dirty="0"/>
              <a:t>empathisch luisteren</a:t>
            </a:r>
            <a:r>
              <a:rPr lang="nl-NL" dirty="0"/>
              <a:t> mensen helpt zich veilig, gezien en begrepen te voelen. Als iemand zich gehoord voelt, daalt het stressniveau, groeit vertrouwen en durven mensen opener te zijn.</a:t>
            </a:r>
            <a:br>
              <a:rPr lang="nl-NL" dirty="0"/>
            </a:br>
            <a:r>
              <a:rPr lang="nl-NL" dirty="0"/>
              <a:t>- Relatie: Volgens relatieonderzoeker </a:t>
            </a:r>
            <a:r>
              <a:rPr lang="nl-NL" b="1" dirty="0"/>
              <a:t>John </a:t>
            </a:r>
            <a:r>
              <a:rPr lang="nl-NL" b="1" dirty="0" err="1"/>
              <a:t>Gottman</a:t>
            </a:r>
            <a:r>
              <a:rPr lang="nl-NL" dirty="0"/>
              <a:t> (Universiteit van Washington) is “actief luisteren” één van de belangrijkste voorspellers van duurzame relaties.</a:t>
            </a:r>
            <a:br>
              <a:rPr lang="nl-NL" dirty="0"/>
            </a:br>
            <a:r>
              <a:rPr lang="nl-NL" dirty="0"/>
              <a:t>Koppels die zich gehoord voelen, herstellen sneller van conflicten en blijven langer verbonden.</a:t>
            </a:r>
            <a:br>
              <a:rPr lang="nl-NL" dirty="0"/>
            </a:br>
            <a:endParaRPr lang="nl-NL" dirty="0"/>
          </a:p>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5</a:t>
            </a:fld>
            <a:endParaRPr lang="nl-NL"/>
          </a:p>
        </p:txBody>
      </p:sp>
    </p:spTree>
    <p:extLst>
      <p:ext uri="{BB962C8B-B14F-4D97-AF65-F5344CB8AC3E}">
        <p14:creationId xmlns:p14="http://schemas.microsoft.com/office/powerpoint/2010/main" val="3062347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NL" b="1" dirty="0"/>
              <a:t>We weten dat luisteren belangrijk is en veel voordelen heeft. Maar echt luisteren is ook moeilijk. Hoe komt dat? </a:t>
            </a:r>
          </a:p>
          <a:p>
            <a:pPr defTabSz="990752">
              <a:defRPr/>
            </a:pPr>
            <a:r>
              <a:rPr lang="nl-NL" b="1" dirty="0"/>
              <a:t>1. Lampjes -&gt; Je eigen gedachten</a:t>
            </a:r>
            <a:br>
              <a:rPr lang="nl-NL" dirty="0"/>
            </a:br>
            <a:r>
              <a:rPr lang="nl-NL" dirty="0"/>
              <a:t>Terwijl iemand spreekt, is je hoofd meestal niet stil. </a:t>
            </a:r>
            <a:r>
              <a:rPr lang="nl-NL" dirty="0">
                <a:sym typeface="Wingdings" panose="05000000000000000000" pitchFamily="2" charset="2"/>
              </a:rPr>
              <a:t>We denken 4 keer sneller dan we praten. </a:t>
            </a:r>
            <a:r>
              <a:rPr lang="nl-NL" dirty="0"/>
              <a:t>Je gedachten springen naar wat jij ervan vindt, wat jij zou antwoorden, of wat het jou herinnert. Daardoor luister je niet écht naar wat de ander zegt, maar naar de stem in jezelf. Je hoort woorden, maar niet altijd de bedoeling erachter. Echte aandacht vraagt dat je even pauzeert in je denken. Wanneer je merkt dat je gedachten afdwalen of al antwoorden willen formuleren, pauzeer: </a:t>
            </a:r>
            <a:r>
              <a:rPr lang="nl-NL" b="1" dirty="0"/>
              <a:t>adem even bewust uit</a:t>
            </a:r>
            <a:r>
              <a:rPr lang="nl-NL" dirty="0"/>
              <a:t>. </a:t>
            </a:r>
          </a:p>
          <a:p>
            <a:r>
              <a:rPr lang="nl-NL" b="1" dirty="0"/>
              <a:t>2. Je “waarheid” (het idee dat iets klopt of niet klopt)</a:t>
            </a:r>
            <a:br>
              <a:rPr lang="nl-NL" dirty="0"/>
            </a:br>
            <a:r>
              <a:rPr lang="nl-NL" dirty="0"/>
              <a:t>Wanneer je luistert met de bril van “is dit waar of onwaar?”, ga je onbewust filteren. Alles wat niet past bij jouw overtuigingen of wereldbeeld, laat je minder binnen. Je hoort de ander niet om te begrijpen, maar om te checken of het klopt volgens jouw normen. Zo verlies je contact met de ervaring of betekenis van de ander. </a:t>
            </a:r>
            <a:r>
              <a:rPr lang="nl-NL" dirty="0">
                <a:sym typeface="Wingdings" panose="05000000000000000000" pitchFamily="2" charset="2"/>
              </a:rPr>
              <a:t>Waarheid  het gaat niet om wie gelijk heeft maar juist nieuwsgierig zijn naar de ander. </a:t>
            </a:r>
            <a:r>
              <a:rPr lang="nl-NL" dirty="0"/>
              <a:t>Probeer de innerlijke vraag </a:t>
            </a:r>
            <a:r>
              <a:rPr lang="nl-NL" i="1" dirty="0"/>
              <a:t>“Is dit waar?”</a:t>
            </a:r>
            <a:r>
              <a:rPr lang="nl-NL" dirty="0"/>
              <a:t> te vervangen door </a:t>
            </a:r>
            <a:r>
              <a:rPr lang="nl-NL" i="1" dirty="0"/>
              <a:t>“Wat bedoelt deze persoon echt?”</a:t>
            </a:r>
            <a:br>
              <a:rPr lang="nl-NL" dirty="0"/>
            </a:br>
            <a:r>
              <a:rPr lang="nl-NL" dirty="0"/>
              <a:t>Dat verschuift je focus van oordelen naar begrijpen.</a:t>
            </a:r>
            <a:br>
              <a:rPr lang="nl-NL" dirty="0"/>
            </a:br>
            <a:r>
              <a:rPr lang="nl-NL" dirty="0"/>
              <a:t>Je kunt dit oefenen door soms letterlijk te zeggen:</a:t>
            </a:r>
          </a:p>
          <a:p>
            <a:r>
              <a:rPr lang="nl-NL" dirty="0"/>
              <a:t>“Ik hoor je zeggen dat… Klopt dat?”</a:t>
            </a:r>
            <a:br>
              <a:rPr lang="nl-NL" dirty="0"/>
            </a:br>
            <a:r>
              <a:rPr lang="nl-NL" dirty="0"/>
              <a:t>Zo toets je je begrip zonder meteen te beoordelen.</a:t>
            </a:r>
          </a:p>
          <a:p>
            <a:r>
              <a:rPr lang="nl-NL" b="1" dirty="0"/>
              <a:t>3. Je ego</a:t>
            </a:r>
            <a:br>
              <a:rPr lang="nl-NL" dirty="0"/>
            </a:br>
            <a:r>
              <a:rPr lang="nl-NL" dirty="0"/>
              <a:t>Het ego wil graag gelijk hebben, begrepen worden of belangrijk zijn. Als dat deel actief is tijdens het luisteren, wordt het gesprek een subtiele strijd om aandacht of macht. Je luistert dan niet om de ander te ontmoeten, maar om jezelf te bevestigen. Luisteren vraagt juist het tegenovergestelde: jezelf even opzijzetten, zodat er echt ruimte is voor de ander.</a:t>
            </a:r>
          </a:p>
          <a:p>
            <a:r>
              <a:rPr lang="nl-NL" dirty="0"/>
              <a:t>Kort gezegd: </a:t>
            </a:r>
            <a:r>
              <a:rPr lang="nl-NL" b="1" dirty="0"/>
              <a:t>luisteren mislukt vaak omdat we bezig zijn met onszelf in plaats van met de ander</a:t>
            </a:r>
            <a:r>
              <a:rPr lang="nl-NL" dirty="0"/>
              <a:t>. Als je merkt dat je vooral wil antwoorden, uitleggen of gelijk krijgen, stel jezelf de vraag:</a:t>
            </a:r>
          </a:p>
          <a:p>
            <a:pPr defTabSz="990752">
              <a:defRPr/>
            </a:pPr>
            <a:r>
              <a:rPr lang="nl-NL" dirty="0"/>
              <a:t>“Wat heeft de ander nu echt nodig van mij? Begrip of een reactie?”</a:t>
            </a:r>
            <a:br>
              <a:rPr lang="nl-NL" dirty="0"/>
            </a:br>
            <a:r>
              <a:rPr lang="nl-NL" dirty="0"/>
              <a:t>Vaak is het eerste genoeg.</a:t>
            </a:r>
            <a:br>
              <a:rPr lang="nl-NL" dirty="0"/>
            </a:br>
            <a:r>
              <a:rPr lang="nl-NL" dirty="0"/>
              <a:t>Een kleine oefening: wacht </a:t>
            </a:r>
            <a:r>
              <a:rPr lang="nl-NL" b="1" dirty="0"/>
              <a:t>twee ademhalingen</a:t>
            </a:r>
            <a:r>
              <a:rPr lang="nl-NL" dirty="0"/>
              <a:t> voordat je reageert. Dat schept ruimte voor echtheid — in plaats van reflex. Luister om de ander te ontmoeten, niet om jezelf te bewijzen</a:t>
            </a:r>
            <a:br>
              <a:rPr lang="nl-NL" dirty="0"/>
            </a:br>
            <a:br>
              <a:rPr lang="nl-NL" dirty="0"/>
            </a:br>
            <a:r>
              <a:rPr lang="nl-NL" b="1" dirty="0"/>
              <a:t>Echt luisteren</a:t>
            </a:r>
            <a:r>
              <a:rPr lang="nl-NL" dirty="0"/>
              <a:t> is jezelf even opzijzetten, zodat er ruimte komt voor de ander — en voor verbinding.</a:t>
            </a:r>
          </a:p>
          <a:p>
            <a:pPr defTabSz="990752">
              <a:defRPr/>
            </a:pPr>
            <a:endParaRPr lang="nl-NL" dirty="0"/>
          </a:p>
          <a:p>
            <a:pPr defTabSz="990752">
              <a:defRPr/>
            </a:pPr>
            <a:endParaRPr lang="nl-NL" dirty="0"/>
          </a:p>
          <a:p>
            <a:pPr defTabSz="990752">
              <a:defRPr/>
            </a:pPr>
            <a:endParaRPr lang="nl-NL" dirty="0"/>
          </a:p>
          <a:p>
            <a:pPr defTabSz="990752">
              <a:defRPr/>
            </a:pPr>
            <a:r>
              <a:rPr lang="nl-NL" dirty="0"/>
              <a:t>Die uitademing helpt je aandacht terugbrengen naar het moment.</a:t>
            </a:r>
            <a:br>
              <a:rPr lang="nl-NL" dirty="0"/>
            </a:br>
            <a:r>
              <a:rPr lang="nl-NL" dirty="0"/>
              <a:t>Een eenvoudige oefening: terwijl de ander praat, richt je je aandacht op één ding — bijvoorbeeld hun stem of ademhaling. Merk op </a:t>
            </a:r>
            <a:r>
              <a:rPr lang="nl-NL" i="1" dirty="0"/>
              <a:t>wat</a:t>
            </a:r>
            <a:r>
              <a:rPr lang="nl-NL" dirty="0"/>
              <a:t> er in jou beweegt, maar reageer er niet direct op. Zo train je om aanwezig te blijven.</a:t>
            </a:r>
          </a:p>
          <a:p>
            <a:pPr defTabSz="990752">
              <a:defRPr/>
            </a:pPr>
            <a:endParaRPr lang="nl-NL" dirty="0"/>
          </a:p>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6</a:t>
            </a:fld>
            <a:endParaRPr lang="nl-NL"/>
          </a:p>
        </p:txBody>
      </p:sp>
    </p:spTree>
    <p:extLst>
      <p:ext uri="{BB962C8B-B14F-4D97-AF65-F5344CB8AC3E}">
        <p14:creationId xmlns:p14="http://schemas.microsoft.com/office/powerpoint/2010/main" val="418858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85766" indent="-185766">
              <a:buFontTx/>
              <a:buChar char="-"/>
            </a:pPr>
            <a:r>
              <a:rPr lang="nl-NL" b="1" dirty="0"/>
              <a:t>Toont oprecht interesse</a:t>
            </a:r>
            <a:r>
              <a:rPr lang="nl-NL" dirty="0"/>
              <a:t>: Wees nieuwsgierig naar de ander</a:t>
            </a:r>
          </a:p>
          <a:p>
            <a:pPr marL="185766" indent="-185766">
              <a:buFontTx/>
              <a:buChar char="-"/>
            </a:pPr>
            <a:r>
              <a:rPr lang="nl-NL" b="1" dirty="0"/>
              <a:t>Creëert positieve en ontspannen sfeer</a:t>
            </a:r>
            <a:r>
              <a:rPr lang="nl-NL" dirty="0"/>
              <a:t>:</a:t>
            </a:r>
          </a:p>
          <a:p>
            <a:pPr marL="681142" lvl="1" indent="-185766">
              <a:buFontTx/>
              <a:buChar char="-"/>
            </a:pPr>
            <a:r>
              <a:rPr lang="nl-NL" dirty="0"/>
              <a:t>Stel jezelf kort voor</a:t>
            </a:r>
          </a:p>
          <a:p>
            <a:pPr marL="681142" lvl="1" indent="-185766">
              <a:buFontTx/>
              <a:buChar char="-"/>
            </a:pPr>
            <a:r>
              <a:rPr lang="nl-NL" dirty="0"/>
              <a:t>Leg kort het doel van het gesprek uit</a:t>
            </a:r>
          </a:p>
          <a:p>
            <a:pPr marL="681142" lvl="1" indent="-185766">
              <a:buFontTx/>
              <a:buChar char="-"/>
            </a:pPr>
            <a:r>
              <a:rPr lang="nl-NL" dirty="0"/>
              <a:t>Hoe lang het duurt evt.</a:t>
            </a:r>
          </a:p>
          <a:p>
            <a:pPr marL="681142" lvl="1" indent="-185766">
              <a:buFontTx/>
              <a:buChar char="-"/>
            </a:pPr>
            <a:r>
              <a:rPr lang="nl-NL" dirty="0"/>
              <a:t>Dat de klant het niet goed of fout kan doen, het is geen examen, je bent heel nieuwsgierig naar zijn persoonlijke ervaring.</a:t>
            </a:r>
          </a:p>
          <a:p>
            <a:pPr marL="681142" lvl="1" indent="-185766">
              <a:buFontTx/>
              <a:buChar char="-"/>
            </a:pPr>
            <a:r>
              <a:rPr lang="nl-NL" dirty="0"/>
              <a:t>Anonimiteit uitleggen draagt ook bij aan veilige sfeer</a:t>
            </a:r>
          </a:p>
          <a:p>
            <a:pPr marL="185766" indent="-185766">
              <a:buFontTx/>
              <a:buChar char="-"/>
            </a:pPr>
            <a:r>
              <a:rPr lang="nl-NL" b="1" dirty="0"/>
              <a:t>Vraagt door:</a:t>
            </a:r>
          </a:p>
          <a:p>
            <a:pPr marL="681142" lvl="1" indent="-185766">
              <a:buFontTx/>
              <a:buChar char="-"/>
            </a:pPr>
            <a:r>
              <a:rPr lang="nl-NL" dirty="0"/>
              <a:t>Als je klant op je vraag antwoordt, bijv. hoe vond u het doorgeven van uw verhuizing gaan, antwoordt klant: goed, vraag door: wat maakte dat u het als goed ervaren heeft? En daarna kun je evt. nog vragen: kunt u daar een voorbeeld van geven? </a:t>
            </a:r>
          </a:p>
          <a:p>
            <a:pPr marL="681142" lvl="1" indent="-185766" defTabSz="990752">
              <a:buFontTx/>
              <a:buChar char="-"/>
              <a:defRPr/>
            </a:pPr>
            <a:r>
              <a:rPr lang="nl-NL" dirty="0"/>
              <a:t>Als de klant in algemeenheden gaat antwoorden, verduidelijk dan de vraag: Fijn dat u zo goed meedenkt met de ouderen in de samenleving, ik noteer uw zorg, maar ik ben eigenlijk benieuwd hoe het voor u is. Kunt u mij wat meer vertellen over uw ervaring met xxx. </a:t>
            </a:r>
          </a:p>
          <a:p>
            <a:pPr marL="185766" indent="-185766" defTabSz="990752">
              <a:buFontTx/>
              <a:buChar char="-"/>
              <a:defRPr/>
            </a:pPr>
            <a:r>
              <a:rPr lang="nl-NL" b="1" dirty="0"/>
              <a:t>Durft te onderbreken: </a:t>
            </a:r>
            <a:r>
              <a:rPr lang="nl-NL" sz="1300" dirty="0"/>
              <a:t>Dit is spannend maar ook je taak als interviewer. Vertel daarom aan het begin van een gesprek de spelregels. Hoeveel tijd er is, dat je een aantal vragen in die tijd wilt stellen, belangrijk vindt om toe te komen aan alle vragen en dat het daarom kan zijn, dat omwille van de tijd je de klant soms moet onderbreken. </a:t>
            </a:r>
          </a:p>
          <a:p>
            <a:pPr marL="495376" lvl="1"/>
            <a:endParaRPr lang="nl-NL" dirty="0"/>
          </a:p>
          <a:p>
            <a:pPr marL="185766" indent="-185766">
              <a:buFontTx/>
              <a:buChar char="-"/>
            </a:pPr>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7</a:t>
            </a:fld>
            <a:endParaRPr lang="nl-NL"/>
          </a:p>
        </p:txBody>
      </p:sp>
    </p:spTree>
    <p:extLst>
      <p:ext uri="{BB962C8B-B14F-4D97-AF65-F5344CB8AC3E}">
        <p14:creationId xmlns:p14="http://schemas.microsoft.com/office/powerpoint/2010/main" val="1239642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 Gesloten vragen stellen: </a:t>
            </a:r>
            <a:r>
              <a:rPr lang="nl-NL" dirty="0"/>
              <a:t>ja/nee</a:t>
            </a:r>
          </a:p>
          <a:p>
            <a:r>
              <a:rPr lang="nl-NL" b="1" dirty="0"/>
              <a:t>- Het invullen van stiltes</a:t>
            </a:r>
            <a:r>
              <a:rPr lang="nl-NL" dirty="0"/>
              <a:t>: Stiltes zijn een heel krachtig middel om de ander nog meer te laten praten en dat is wat je wilt</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8</a:t>
            </a:fld>
            <a:endParaRPr lang="nl-NL"/>
          </a:p>
        </p:txBody>
      </p:sp>
    </p:spTree>
    <p:extLst>
      <p:ext uri="{BB962C8B-B14F-4D97-AF65-F5344CB8AC3E}">
        <p14:creationId xmlns:p14="http://schemas.microsoft.com/office/powerpoint/2010/main" val="2087003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5"/>
            <a:r>
              <a:rPr lang="nl-NL" sz="2200" b="1" dirty="0">
                <a:solidFill>
                  <a:srgbClr val="000050"/>
                </a:solidFill>
                <a:cs typeface="Calibri"/>
              </a:rPr>
              <a:t>- 1 vraag per keer: </a:t>
            </a:r>
            <a:r>
              <a:rPr lang="nl-NL" sz="2200" dirty="0">
                <a:solidFill>
                  <a:srgbClr val="000050"/>
                </a:solidFill>
                <a:cs typeface="Calibri"/>
              </a:rPr>
              <a:t>Voorbeeld van 2 vragen in 1: wat vond u van de bereikbaarheid van onze klantenservice en de manier waarop de medewerker uw vraag beantwoordde?</a:t>
            </a:r>
          </a:p>
          <a:p>
            <a:pPr marL="0" lvl="5"/>
            <a:r>
              <a:rPr lang="nl-NL" sz="2200" b="1" dirty="0">
                <a:solidFill>
                  <a:srgbClr val="000050"/>
                </a:solidFill>
                <a:cs typeface="Calibri"/>
              </a:rPr>
              <a:t>- Liever geen dubbele ontkenning: </a:t>
            </a:r>
            <a:r>
              <a:rPr lang="nl-NL" dirty="0">
                <a:ea typeface="Calibri" panose="020F0502020204030204"/>
                <a:cs typeface="Calibri" panose="020F0502020204030204"/>
              </a:rPr>
              <a:t>Voorbeeld dubbele ontkenning: </a:t>
            </a:r>
            <a:endParaRPr lang="en-US" dirty="0">
              <a:solidFill>
                <a:srgbClr val="004152"/>
              </a:solidFill>
              <a:ea typeface="Calibri" panose="020F0502020204030204"/>
              <a:cs typeface="Calibri" panose="020F0502020204030204"/>
            </a:endParaRPr>
          </a:p>
          <a:p>
            <a:pPr marL="1857661" lvl="8" indent="-371532">
              <a:lnSpc>
                <a:spcPct val="90000"/>
              </a:lnSpc>
              <a:spcBef>
                <a:spcPts val="542"/>
              </a:spcBef>
              <a:buFont typeface="Arial"/>
              <a:buChar char="•"/>
            </a:pPr>
            <a:r>
              <a:rPr lang="nl-NL" i="1" dirty="0">
                <a:solidFill>
                  <a:srgbClr val="000050"/>
                </a:solidFill>
              </a:rPr>
              <a:t>Wanneer vond u het </a:t>
            </a:r>
            <a:r>
              <a:rPr lang="nl-NL" i="1" u="sng" dirty="0">
                <a:solidFill>
                  <a:srgbClr val="000050"/>
                </a:solidFill>
              </a:rPr>
              <a:t>niet onprettig </a:t>
            </a:r>
            <a:r>
              <a:rPr lang="nl-NL" i="1" dirty="0">
                <a:solidFill>
                  <a:srgbClr val="000050"/>
                </a:solidFill>
              </a:rPr>
              <a:t>om contact met ons te hebben?</a:t>
            </a:r>
            <a:endParaRPr lang="en-US" dirty="0">
              <a:solidFill>
                <a:srgbClr val="004152"/>
              </a:solidFill>
            </a:endParaRPr>
          </a:p>
          <a:p>
            <a:pPr marL="1857661" lvl="8" indent="-371532">
              <a:lnSpc>
                <a:spcPct val="90000"/>
              </a:lnSpc>
              <a:spcBef>
                <a:spcPts val="542"/>
              </a:spcBef>
              <a:buFont typeface="Arial"/>
              <a:buChar char="•"/>
            </a:pPr>
            <a:r>
              <a:rPr lang="nl-NL" i="1" dirty="0">
                <a:solidFill>
                  <a:srgbClr val="000050"/>
                </a:solidFill>
              </a:rPr>
              <a:t>Wanneer vond u het </a:t>
            </a:r>
            <a:r>
              <a:rPr lang="nl-NL" i="1" u="sng" dirty="0">
                <a:solidFill>
                  <a:srgbClr val="000050"/>
                </a:solidFill>
              </a:rPr>
              <a:t>prettig</a:t>
            </a:r>
            <a:r>
              <a:rPr lang="nl-NL" i="1" dirty="0">
                <a:solidFill>
                  <a:srgbClr val="000050"/>
                </a:solidFill>
              </a:rPr>
              <a:t> om contact met ons te hebben? &lt;- beter alternatief </a:t>
            </a:r>
            <a:endParaRPr lang="en-US" dirty="0">
              <a:solidFill>
                <a:srgbClr val="004152"/>
              </a:solidFill>
            </a:endParaRPr>
          </a:p>
          <a:p>
            <a:pPr>
              <a:lnSpc>
                <a:spcPct val="107000"/>
              </a:lnSpc>
            </a:pPr>
            <a:endParaRPr lang="nl-NL" dirty="0">
              <a:ea typeface="Calibri"/>
              <a:cs typeface="Calibri"/>
            </a:endParaRP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9</a:t>
            </a:fld>
            <a:endParaRPr lang="nl-NL"/>
          </a:p>
        </p:txBody>
      </p:sp>
    </p:spTree>
    <p:extLst>
      <p:ext uri="{BB962C8B-B14F-4D97-AF65-F5344CB8AC3E}">
        <p14:creationId xmlns:p14="http://schemas.microsoft.com/office/powerpoint/2010/main" val="1803089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NL" dirty="0"/>
              <a:t>Doorvragen: is vaak waar het echt antwoord verscholen ligt. En dit kan op 2 manieren: verbaal en non-verbaal. </a:t>
            </a:r>
            <a:r>
              <a:rPr lang="nl-NL" sz="1300" dirty="0"/>
              <a:t>Als je het spannend vindt om door te vragen leg dan uit dat je wilt weten wat er iemands hoofd omgaat en niet voor diegene wil nadenken conclusies wilt trekken. </a:t>
            </a:r>
          </a:p>
          <a:p>
            <a:endParaRPr lang="nl-NL" dirty="0"/>
          </a:p>
          <a:p>
            <a:pPr marL="185766" indent="-185766">
              <a:buFont typeface="Arial" panose="020B0604020202020204" pitchFamily="34" charset="0"/>
              <a:buChar char="•"/>
            </a:pPr>
            <a:r>
              <a:rPr lang="nl-NL" b="1" dirty="0"/>
              <a:t>Herhaal de woorden van de klant</a:t>
            </a:r>
            <a:r>
              <a:rPr lang="nl-NL" b="0" dirty="0"/>
              <a:t>. Bijvoorbeeld: Ik hoor u zeggen dat u het niet vertrouwt om op een link in de mail te klikken…(en wacht) </a:t>
            </a:r>
          </a:p>
          <a:p>
            <a:pPr marL="185766" indent="-185766" defTabSz="990752">
              <a:buFont typeface="Arial" panose="020B0604020202020204" pitchFamily="34" charset="0"/>
              <a:buChar char="•"/>
              <a:defRPr/>
            </a:pPr>
            <a:r>
              <a:rPr lang="nl-NL" b="1" dirty="0"/>
              <a:t>Laat stiltes vallen: </a:t>
            </a:r>
            <a:r>
              <a:rPr lang="nl-NL" dirty="0"/>
              <a:t>tel in je hoofd tot 5. </a:t>
            </a:r>
            <a:r>
              <a:rPr lang="nl-NL" sz="1300" dirty="0"/>
              <a:t>Stiltes geven jou als interviewer je ook even de tijd om je gedachten te ordenen en het helpt bij het aan het werk zetten van een stille respondent. Die zal de stilte uiteindelijk gaan invullen.</a:t>
            </a:r>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10</a:t>
            </a:fld>
            <a:endParaRPr lang="nl-NL"/>
          </a:p>
        </p:txBody>
      </p:sp>
    </p:spTree>
    <p:extLst>
      <p:ext uri="{BB962C8B-B14F-4D97-AF65-F5344CB8AC3E}">
        <p14:creationId xmlns:p14="http://schemas.microsoft.com/office/powerpoint/2010/main" val="1458305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Bijgaand een samenvatting wat zojuist besproken is, fijn om door te nemen net voor je een klantgesprek gaat voeren. </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11</a:t>
            </a:fld>
            <a:endParaRPr lang="nl-NL"/>
          </a:p>
        </p:txBody>
      </p:sp>
    </p:spTree>
    <p:extLst>
      <p:ext uri="{BB962C8B-B14F-4D97-AF65-F5344CB8AC3E}">
        <p14:creationId xmlns:p14="http://schemas.microsoft.com/office/powerpoint/2010/main" val="4120233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85766" indent="-185766">
              <a:buFont typeface="Arial" panose="020B0604020202020204" pitchFamily="34" charset="0"/>
              <a:buChar char="•"/>
            </a:pPr>
            <a:r>
              <a:rPr lang="nl-NL" sz="1300">
                <a:solidFill>
                  <a:schemeClr val="tx2"/>
                </a:solidFill>
              </a:rPr>
              <a:t>Hoe drempels overwinnen?</a:t>
            </a:r>
          </a:p>
          <a:p>
            <a:pPr marL="185766" indent="-185766">
              <a:buFont typeface="Arial" panose="020B0604020202020204" pitchFamily="34" charset="0"/>
              <a:buChar char="•"/>
            </a:pPr>
            <a:r>
              <a:rPr lang="nl-NL" sz="1300">
                <a:solidFill>
                  <a:schemeClr val="tx2"/>
                </a:solidFill>
              </a:rPr>
              <a:t>Concrete voorbeelden uit de praktijk </a:t>
            </a:r>
          </a:p>
          <a:p>
            <a:pPr marL="185766" indent="-185766">
              <a:buFont typeface="Arial" panose="020B0604020202020204" pitchFamily="34" charset="0"/>
              <a:buChar char="•"/>
            </a:pPr>
            <a:r>
              <a:rPr lang="nl-NL" sz="1300">
                <a:solidFill>
                  <a:schemeClr val="tx2"/>
                </a:solidFill>
              </a:rPr>
              <a:t>Tijd voor vragen</a:t>
            </a:r>
          </a:p>
          <a:p>
            <a:pPr marL="185766" indent="-185766">
              <a:buFont typeface="Arial" panose="020B0604020202020204" pitchFamily="34" charset="0"/>
              <a:buChar char="•"/>
            </a:pPr>
            <a:r>
              <a:rPr lang="nl-NL" sz="1300">
                <a:solidFill>
                  <a:schemeClr val="tx2"/>
                </a:solidFill>
              </a:rPr>
              <a:t>Wat neem je mee?</a:t>
            </a:r>
          </a:p>
          <a:p>
            <a:endParaRPr lang="nl-NL"/>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12</a:t>
            </a:fld>
            <a:endParaRPr lang="nl-NL"/>
          </a:p>
        </p:txBody>
      </p:sp>
    </p:spTree>
    <p:extLst>
      <p:ext uri="{BB962C8B-B14F-4D97-AF65-F5344CB8AC3E}">
        <p14:creationId xmlns:p14="http://schemas.microsoft.com/office/powerpoint/2010/main" val="1751664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85766" indent="-185766">
              <a:buFontTx/>
              <a:buChar char="-"/>
            </a:pPr>
            <a:r>
              <a:rPr lang="nl-NL" dirty="0"/>
              <a:t>Iets wat goed is om in gedachte te houden bij het aanspreken van een klant is dat klanten het vaak heel leuk vinden om met jou in gesprek te gaan. Uit de jaarlijkse panelevaluatie van MWM2 experts in luisteren komt naar voren dat de </a:t>
            </a:r>
            <a:r>
              <a:rPr lang="nl-NL" dirty="0" err="1"/>
              <a:t>nr</a:t>
            </a:r>
            <a:r>
              <a:rPr lang="nl-NL" dirty="0"/>
              <a:t> 1 reden voor deelname aan een panel is dat klanten graag </a:t>
            </a:r>
            <a:r>
              <a:rPr lang="nl-NL" dirty="0" err="1"/>
              <a:t>meeedenken</a:t>
            </a:r>
            <a:r>
              <a:rPr lang="nl-NL" dirty="0"/>
              <a:t> met organisaties. </a:t>
            </a:r>
          </a:p>
          <a:p>
            <a:pPr marL="185766" indent="-185766">
              <a:buFontTx/>
              <a:buChar char="-"/>
            </a:pPr>
            <a:r>
              <a:rPr lang="nl-NL" dirty="0"/>
              <a:t>Klanten waarderen dat je aandacht voor hen hebt en tijd voor ze neemt: positieve reacties achteraf, laatst klantgesprekken gevoerd over een verbeterde manier van doorgeven van je meterstand op je mobiel, geven ze terug dat ze het echt goed vinden dat we de klant hierbij betrekken. Ze zijn nieuwsgierig naar het vervolg; geven aan op de hoogte gehouden te willen worden </a:t>
            </a:r>
            <a:r>
              <a:rPr lang="nl-NL" b="1" dirty="0"/>
              <a:t>-&gt; mooi contactmoment: stuur een terugkoppeling naar de deelnemers.</a:t>
            </a:r>
          </a:p>
          <a:p>
            <a:pPr marL="185766" indent="-185766">
              <a:buFontTx/>
              <a:buChar char="-"/>
            </a:pPr>
            <a:endParaRPr lang="nl-NL" dirty="0"/>
          </a:p>
          <a:p>
            <a:pPr marL="185766" indent="-185766">
              <a:buFontTx/>
              <a:buChar char="-"/>
            </a:pPr>
            <a:endParaRPr lang="nl-NL" dirty="0"/>
          </a:p>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13</a:t>
            </a:fld>
            <a:endParaRPr lang="nl-NL"/>
          </a:p>
        </p:txBody>
      </p:sp>
    </p:spTree>
    <p:extLst>
      <p:ext uri="{BB962C8B-B14F-4D97-AF65-F5344CB8AC3E}">
        <p14:creationId xmlns:p14="http://schemas.microsoft.com/office/powerpoint/2010/main" val="3999072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E6AE-931E-A271-80F1-6025D95F67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86DBF6-A314-8E7F-1EAC-769A3FD6C8A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207D73-73BF-1218-D645-D3FB7D35857E}"/>
              </a:ext>
            </a:extLst>
          </p:cNvPr>
          <p:cNvSpPr>
            <a:spLocks noGrp="1"/>
          </p:cNvSpPr>
          <p:nvPr>
            <p:ph type="body" idx="1"/>
          </p:nvPr>
        </p:nvSpPr>
        <p:spPr/>
        <p:txBody>
          <a:bodyPr/>
          <a:lstStyle/>
          <a:p>
            <a:r>
              <a:rPr lang="nl-NL" dirty="0"/>
              <a:t>Als je voor het eerst in gesprek gaat met een klant of als het al weer even geleden is, zal het in het begin best even spannend zijn, maak het daarom zo comfortabel mogelijk voor jezelf. Leg de lat niet meteen hoog. Oefen eerst thuis of met collega’s. Begin met een onderwerp wat je goed kent en die niet al te complex is, qua materie maar ook niet qua emoties of doelgroep. En bouw dat langzaam steeds meer op. Zodat je er steeds meer vertrouwen in krijgt. Houd het in het begin dus klein en kort. Vraag naar hun ervaring (open) en vraag ze bijv. 1 tip te geven over het proces/product. </a:t>
            </a:r>
            <a:r>
              <a:rPr lang="nl-NL" b="0" i="0" baseline="0" dirty="0"/>
              <a:t>Als jij de burgemeester zou zijn van gemeente x…. wat zou jij dan veranderen aan het proces aanvragen van een nieuw paspoort? </a:t>
            </a:r>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13EF4722-C7A3-6CCA-4A56-166FB60BF166}"/>
              </a:ext>
            </a:extLst>
          </p:cNvPr>
          <p:cNvSpPr>
            <a:spLocks noGrp="1"/>
          </p:cNvSpPr>
          <p:nvPr>
            <p:ph type="sldNum" sz="quarter" idx="5"/>
          </p:nvPr>
        </p:nvSpPr>
        <p:spPr/>
        <p:txBody>
          <a:bodyPr/>
          <a:lstStyle/>
          <a:p>
            <a:fld id="{FCEDC729-7D47-7F4F-8A93-E45EB3FB5BAB}" type="slidenum">
              <a:rPr lang="nl-NL" smtClean="0"/>
              <a:t>14</a:t>
            </a:fld>
            <a:endParaRPr lang="nl-NL"/>
          </a:p>
        </p:txBody>
      </p:sp>
    </p:spTree>
    <p:extLst>
      <p:ext uri="{BB962C8B-B14F-4D97-AF65-F5344CB8AC3E}">
        <p14:creationId xmlns:p14="http://schemas.microsoft.com/office/powerpoint/2010/main" val="1333375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7220-95B6-A2E8-0A27-FD0F7A51F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F3908DC-8F44-9200-BC10-989AE0D8BB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EC470C8-B50B-2545-0A77-5102B74C7CCA}"/>
              </a:ext>
            </a:extLst>
          </p:cNvPr>
          <p:cNvSpPr>
            <a:spLocks noGrp="1"/>
          </p:cNvSpPr>
          <p:nvPr>
            <p:ph type="body" idx="1"/>
          </p:nvPr>
        </p:nvSpPr>
        <p:spPr/>
        <p:txBody>
          <a:bodyPr/>
          <a:lstStyle/>
          <a:p>
            <a:r>
              <a:rPr lang="nl-NL" b="1" dirty="0"/>
              <a:t>- Zet de klant in expertrol</a:t>
            </a:r>
            <a:r>
              <a:rPr lang="nl-NL" dirty="0"/>
              <a:t>. Klant = expert want ervaringsdeskundige.</a:t>
            </a:r>
          </a:p>
          <a:p>
            <a:r>
              <a:rPr lang="nl-NL" dirty="0"/>
              <a:t>Realiseer je dat de ander weinig kennis heeft van het onderwerp of hoe het achter de schermen allemaal werkt, het is jouw dagelijkse werk, voor de ander niet.  </a:t>
            </a:r>
            <a:r>
              <a:rPr lang="nl-NL" b="0" i="0" baseline="0" dirty="0"/>
              <a:t>Keep </a:t>
            </a:r>
            <a:r>
              <a:rPr lang="nl-NL" b="0" i="0" baseline="0" dirty="0" err="1"/>
              <a:t>it</a:t>
            </a:r>
            <a:r>
              <a:rPr lang="nl-NL" b="0" i="0" baseline="0" dirty="0"/>
              <a:t> </a:t>
            </a:r>
            <a:r>
              <a:rPr lang="nl-NL" b="0" i="0" baseline="0" dirty="0" err="1"/>
              <a:t>simple</a:t>
            </a:r>
            <a:r>
              <a:rPr lang="nl-NL" b="0" i="0" baseline="0" dirty="0"/>
              <a:t>: Jip en Janneke taal, dus geen vakjargon. </a:t>
            </a:r>
          </a:p>
          <a:p>
            <a:r>
              <a:rPr lang="nl-NL" b="1" i="0" baseline="0" dirty="0"/>
              <a:t>- Stel de klant gerust: </a:t>
            </a:r>
            <a:r>
              <a:rPr lang="nl-NL" b="0" i="0" baseline="0" dirty="0"/>
              <a:t>Veilige sfeer neerzetten. </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68729652-CCEF-F029-C116-DB1039CDB643}"/>
              </a:ext>
            </a:extLst>
          </p:cNvPr>
          <p:cNvSpPr>
            <a:spLocks noGrp="1"/>
          </p:cNvSpPr>
          <p:nvPr>
            <p:ph type="sldNum" sz="quarter" idx="5"/>
          </p:nvPr>
        </p:nvSpPr>
        <p:spPr/>
        <p:txBody>
          <a:bodyPr/>
          <a:lstStyle/>
          <a:p>
            <a:fld id="{FCEDC729-7D47-7F4F-8A93-E45EB3FB5BAB}" type="slidenum">
              <a:rPr lang="nl-NL" smtClean="0"/>
              <a:t>15</a:t>
            </a:fld>
            <a:endParaRPr lang="nl-NL"/>
          </a:p>
        </p:txBody>
      </p:sp>
    </p:spTree>
    <p:extLst>
      <p:ext uri="{BB962C8B-B14F-4D97-AF65-F5344CB8AC3E}">
        <p14:creationId xmlns:p14="http://schemas.microsoft.com/office/powerpoint/2010/main" val="1208062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FB73D-0B51-7238-90FB-0E5EE241B3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48A94F-74CC-0191-CEDD-F5111E0D1E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25CE1D-9879-57FD-44B3-E8DB6B26C38D}"/>
              </a:ext>
            </a:extLst>
          </p:cNvPr>
          <p:cNvSpPr>
            <a:spLocks noGrp="1"/>
          </p:cNvSpPr>
          <p:nvPr>
            <p:ph type="body" idx="1"/>
          </p:nvPr>
        </p:nvSpPr>
        <p:spPr/>
        <p:txBody>
          <a:bodyPr/>
          <a:lstStyle/>
          <a:p>
            <a:pPr defTabSz="990752">
              <a:defRPr/>
            </a:pPr>
            <a:r>
              <a:rPr lang="nl-NL" b="0" dirty="0"/>
              <a:t>Ja en wat te doen met vragen van de klant, of zelfs lastige vragen. Leer jezelf aan om vragen niet direct te beantwoorden. </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15F5D837-A211-E139-BAED-BDEA0F78A64D}"/>
              </a:ext>
            </a:extLst>
          </p:cNvPr>
          <p:cNvSpPr>
            <a:spLocks noGrp="1"/>
          </p:cNvSpPr>
          <p:nvPr>
            <p:ph type="sldNum" sz="quarter" idx="5"/>
          </p:nvPr>
        </p:nvSpPr>
        <p:spPr/>
        <p:txBody>
          <a:bodyPr/>
          <a:lstStyle/>
          <a:p>
            <a:fld id="{FCEDC729-7D47-7F4F-8A93-E45EB3FB5BAB}" type="slidenum">
              <a:rPr lang="nl-NL" smtClean="0"/>
              <a:t>16</a:t>
            </a:fld>
            <a:endParaRPr lang="nl-NL"/>
          </a:p>
        </p:txBody>
      </p:sp>
    </p:spTree>
    <p:extLst>
      <p:ext uri="{BB962C8B-B14F-4D97-AF65-F5344CB8AC3E}">
        <p14:creationId xmlns:p14="http://schemas.microsoft.com/office/powerpoint/2010/main" val="462020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Ja klanten, het zijn net mensen ;-). In alle soorten en maten en hier een greep van enkele types: De Dominante, de Drukke, de Stille, de Rationele. Als je klantcontact hebt gehad, herken je er misschien wel een. Of als je aan je eigen team of afdeling denkt, wie herken je dan misschien? Dit zijn er een paar veelvoorkomende, met de kenmerken uiteraard uitvergroot, en het lijstje is niet volledig, er zijn meer types. </a:t>
            </a:r>
            <a:r>
              <a:rPr lang="nl-NL" b="1" dirty="0"/>
              <a:t>Interactie: Wie herkent een type en wil iets over zijn ervaring vertellen? Steek een handje op.  </a:t>
            </a:r>
            <a:r>
              <a:rPr lang="nl-NL" dirty="0"/>
              <a:t>Met welke type klant heb je wel eens gesproken en hoe ben je hier toen mee om gegaan, wat hielp? Wat niet?. </a:t>
            </a:r>
            <a:endParaRPr lang="nl-NL" sz="1300" dirty="0"/>
          </a:p>
          <a:p>
            <a:endParaRPr lang="nl-NL" sz="1300" dirty="0"/>
          </a:p>
          <a:p>
            <a:r>
              <a:rPr lang="nl-NL" sz="1300" b="1" dirty="0"/>
              <a:t>Vragen achter de hand: </a:t>
            </a:r>
            <a:r>
              <a:rPr lang="nl-NL" sz="1300" dirty="0"/>
              <a:t>Welke types missen we nu nog? Welke zou je spannend vinden om mee aan tafel te zitten</a:t>
            </a:r>
          </a:p>
          <a:p>
            <a:endParaRPr lang="nl-NL" b="1" dirty="0"/>
          </a:p>
          <a:p>
            <a:r>
              <a:rPr lang="nl-NL" b="1" dirty="0"/>
              <a:t>Tips dominante:</a:t>
            </a:r>
            <a:endParaRPr lang="nl-NL" sz="1300" dirty="0">
              <a:solidFill>
                <a:srgbClr val="0CBEF0"/>
              </a:solidFill>
              <a:ea typeface="Calibri" panose="020F0502020204030204" pitchFamily="34" charset="0"/>
              <a:cs typeface="Times New Roman" panose="02020603050405020304" pitchFamily="18" charset="0"/>
            </a:endParaRPr>
          </a:p>
          <a:p>
            <a:pPr>
              <a:lnSpc>
                <a:spcPct val="107000"/>
              </a:lnSpc>
            </a:pPr>
            <a:r>
              <a:rPr lang="nl-NL" sz="1300" dirty="0">
                <a:ea typeface="Calibri" panose="020F0502020204030204" pitchFamily="34" charset="0"/>
                <a:cs typeface="Times New Roman" panose="02020603050405020304" pitchFamily="18" charset="0"/>
              </a:rPr>
              <a:t>Bewaak een goede sfeer</a:t>
            </a:r>
          </a:p>
          <a:p>
            <a:pPr>
              <a:lnSpc>
                <a:spcPct val="107000"/>
              </a:lnSpc>
            </a:pPr>
            <a:r>
              <a:rPr lang="nl-NL" sz="1300" dirty="0">
                <a:solidFill>
                  <a:schemeClr val="tx2"/>
                </a:solidFill>
                <a:cs typeface="Times New Roman" panose="02020603050405020304" pitchFamily="18" charset="0"/>
              </a:rPr>
              <a:t>Pak duidelijk de lead</a:t>
            </a:r>
          </a:p>
          <a:p>
            <a:pPr>
              <a:lnSpc>
                <a:spcPct val="107000"/>
              </a:lnSpc>
            </a:pPr>
            <a:r>
              <a:rPr lang="nl-NL" sz="1300" dirty="0">
                <a:solidFill>
                  <a:schemeClr val="tx2"/>
                </a:solidFill>
                <a:cs typeface="Times New Roman" panose="02020603050405020304" pitchFamily="18" charset="0"/>
              </a:rPr>
              <a:t>Durf te onderbreken -&gt; dit soort mensen weten niet anders dan dat ze onderbroken worden</a:t>
            </a:r>
          </a:p>
          <a:p>
            <a:pPr>
              <a:lnSpc>
                <a:spcPct val="107000"/>
              </a:lnSpc>
            </a:pPr>
            <a:r>
              <a:rPr lang="nl-NL" sz="1300" i="1" dirty="0">
                <a:solidFill>
                  <a:schemeClr val="tx2"/>
                </a:solidFill>
                <a:cs typeface="Times New Roman" panose="02020603050405020304" pitchFamily="18" charset="0"/>
              </a:rPr>
              <a:t>Vermijd oogcontact (groep)</a:t>
            </a:r>
          </a:p>
          <a:p>
            <a:pPr>
              <a:lnSpc>
                <a:spcPct val="107000"/>
              </a:lnSpc>
            </a:pPr>
            <a:r>
              <a:rPr lang="nl-NL" sz="1300" i="1" dirty="0">
                <a:solidFill>
                  <a:schemeClr val="tx2"/>
                </a:solidFill>
                <a:cs typeface="Times New Roman" panose="02020603050405020304" pitchFamily="18" charset="0"/>
              </a:rPr>
              <a:t>Werk met ‘beurten’ (groep)</a:t>
            </a:r>
          </a:p>
          <a:p>
            <a:pPr>
              <a:lnSpc>
                <a:spcPct val="107000"/>
              </a:lnSpc>
            </a:pPr>
            <a:r>
              <a:rPr lang="nl-NL" sz="1300" i="1" dirty="0">
                <a:solidFill>
                  <a:schemeClr val="tx2"/>
                </a:solidFill>
                <a:cs typeface="Times New Roman" panose="02020603050405020304" pitchFamily="18" charset="0"/>
              </a:rPr>
              <a:t>Individuele opdrachten (groep)</a:t>
            </a:r>
            <a:endParaRPr lang="nl-NL" sz="1300" i="1" dirty="0">
              <a:solidFill>
                <a:schemeClr val="tx2"/>
              </a:solidFill>
            </a:endParaRPr>
          </a:p>
          <a:p>
            <a:endParaRPr lang="nl-NL" dirty="0"/>
          </a:p>
          <a:p>
            <a:r>
              <a:rPr lang="nl-NL" b="1" dirty="0"/>
              <a:t>Tips stille:</a:t>
            </a:r>
          </a:p>
          <a:p>
            <a:pPr>
              <a:lnSpc>
                <a:spcPct val="107000"/>
              </a:lnSpc>
            </a:pPr>
            <a:r>
              <a:rPr lang="nl-NL" sz="1300" dirty="0">
                <a:ea typeface="Calibri" panose="020F0502020204030204" pitchFamily="34" charset="0"/>
                <a:cs typeface="Times New Roman" panose="02020603050405020304" pitchFamily="18" charset="0"/>
              </a:rPr>
              <a:t>Stel gerust, alles is goed</a:t>
            </a:r>
          </a:p>
          <a:p>
            <a:pPr>
              <a:lnSpc>
                <a:spcPct val="107000"/>
              </a:lnSpc>
            </a:pPr>
            <a:r>
              <a:rPr lang="nl-NL" sz="1300" dirty="0">
                <a:solidFill>
                  <a:schemeClr val="tx2"/>
                </a:solidFill>
                <a:cs typeface="Times New Roman" panose="02020603050405020304" pitchFamily="18" charset="0"/>
              </a:rPr>
              <a:t>Versimpel taalgebruik</a:t>
            </a:r>
          </a:p>
          <a:p>
            <a:pPr>
              <a:lnSpc>
                <a:spcPct val="107000"/>
              </a:lnSpc>
            </a:pPr>
            <a:r>
              <a:rPr lang="nl-NL" sz="1300" dirty="0">
                <a:solidFill>
                  <a:schemeClr val="tx2"/>
                </a:solidFill>
                <a:cs typeface="Times New Roman" panose="02020603050405020304" pitchFamily="18" charset="0"/>
              </a:rPr>
              <a:t>Derde persoonstechniek: wat zou iemand zoals jij hiervan vinden? (minder confronterend dan jij)</a:t>
            </a:r>
          </a:p>
          <a:p>
            <a:pPr>
              <a:lnSpc>
                <a:spcPct val="107000"/>
              </a:lnSpc>
            </a:pPr>
            <a:r>
              <a:rPr lang="nl-NL" sz="1300" dirty="0">
                <a:solidFill>
                  <a:schemeClr val="tx2"/>
                </a:solidFill>
                <a:cs typeface="Times New Roman" panose="02020603050405020304" pitchFamily="18" charset="0"/>
              </a:rPr>
              <a:t>Zet projectieve technieken in (inzet: vooral wanneer mensen hun gevoelens, attitudes of betekenissen moeilijk direct kunnen verwoorden).  </a:t>
            </a:r>
          </a:p>
          <a:p>
            <a:pPr>
              <a:lnSpc>
                <a:spcPct val="107000"/>
              </a:lnSpc>
            </a:pPr>
            <a:r>
              <a:rPr lang="nl-NL" sz="1300" dirty="0">
                <a:solidFill>
                  <a:schemeClr val="tx2"/>
                </a:solidFill>
                <a:cs typeface="Times New Roman" panose="02020603050405020304" pitchFamily="18" charset="0"/>
              </a:rPr>
              <a:t>Gebruik positieve lichaamstaal en gebaren</a:t>
            </a:r>
          </a:p>
          <a:p>
            <a:r>
              <a:rPr lang="nl-NL" sz="1300" dirty="0"/>
              <a:t>Wat werkt goed?</a:t>
            </a:r>
          </a:p>
          <a:p>
            <a:pPr marL="185766" indent="-185766">
              <a:buFont typeface="Arial" panose="020B0604020202020204" pitchFamily="34" charset="0"/>
              <a:buChar char="•"/>
            </a:pPr>
            <a:r>
              <a:rPr lang="nl-NL" sz="1300" dirty="0"/>
              <a:t>Kaartjes met beelden (associatie). Kies een afbeelding die past bij een merk/gevoel en leg uit waarom. </a:t>
            </a:r>
          </a:p>
          <a:p>
            <a:pPr marL="185766" indent="-185766">
              <a:buFont typeface="Arial" panose="020B0604020202020204" pitchFamily="34" charset="0"/>
              <a:buChar char="•"/>
            </a:pPr>
            <a:r>
              <a:rPr lang="nl-NL" sz="1300" dirty="0"/>
              <a:t>Kaartjes met woorden (Waarden opschrijven, betrouwbaar, onduidelijk,. Kies drie kaartjes uit die hier bij passen. Valt op als iemand telkens weer het kaartje betrouwbaar kiest).</a:t>
            </a:r>
          </a:p>
          <a:p>
            <a:pPr marL="185766" indent="-185766">
              <a:buFont typeface="Arial" panose="020B0604020202020204" pitchFamily="34" charset="0"/>
              <a:buChar char="•"/>
            </a:pPr>
            <a:r>
              <a:rPr lang="nl-NL" sz="1300" dirty="0"/>
              <a:t>Of woordassociatie: wat komt als eerste in je op bij het woord duurzaam? </a:t>
            </a:r>
          </a:p>
          <a:p>
            <a:pPr marL="185766" indent="-185766" defTabSz="990752">
              <a:buFont typeface="Arial" panose="020B0604020202020204" pitchFamily="34" charset="0"/>
              <a:buChar char="•"/>
              <a:defRPr/>
            </a:pPr>
            <a:r>
              <a:rPr lang="nl-NL" sz="1300" dirty="0"/>
              <a:t>Oefening brief naar directie. </a:t>
            </a:r>
            <a:r>
              <a:rPr lang="nl-NL" dirty="0"/>
              <a:t>Bedrijf X bestaat X jaar. Voor deze speciale gebeurtenis werden alle klanten uitgenodigd bij bedrijf X. Hen werd gevraagd om een korte brief te schrijven aan de nieuwe directeur met daarin tips en de thema’s die volgens hen als eerste aangepakt moeten worden.</a:t>
            </a:r>
            <a:endParaRPr lang="nl-NL" sz="1300" dirty="0"/>
          </a:p>
          <a:p>
            <a:pPr>
              <a:lnSpc>
                <a:spcPct val="107000"/>
              </a:lnSpc>
            </a:pPr>
            <a:endParaRPr lang="nl-NL" sz="1300" b="1" dirty="0">
              <a:solidFill>
                <a:schemeClr val="tx2"/>
              </a:solidFill>
            </a:endParaRPr>
          </a:p>
          <a:p>
            <a:pPr>
              <a:lnSpc>
                <a:spcPct val="107000"/>
              </a:lnSpc>
            </a:pPr>
            <a:r>
              <a:rPr lang="nl-NL" sz="1300" b="1" dirty="0">
                <a:solidFill>
                  <a:schemeClr val="tx2"/>
                </a:solidFill>
              </a:rPr>
              <a:t>Tips Drukke</a:t>
            </a:r>
          </a:p>
          <a:p>
            <a:pPr>
              <a:lnSpc>
                <a:spcPct val="107000"/>
              </a:lnSpc>
            </a:pPr>
            <a:r>
              <a:rPr lang="nl-NL" sz="1300" dirty="0">
                <a:ea typeface="Calibri" panose="020F0502020204030204" pitchFamily="34" charset="0"/>
                <a:cs typeface="Times New Roman" panose="02020603050405020304" pitchFamily="18" charset="0"/>
              </a:rPr>
              <a:t>Spreek extra kalm (spiegelen waarin je het gedrag laat zien waar je naar toe wilt: rustiger gedrag, ga niet mee doen in het drukke gedrag)</a:t>
            </a:r>
          </a:p>
          <a:p>
            <a:pPr>
              <a:lnSpc>
                <a:spcPct val="107000"/>
              </a:lnSpc>
            </a:pPr>
            <a:r>
              <a:rPr lang="nl-NL" sz="1300" dirty="0">
                <a:solidFill>
                  <a:schemeClr val="tx2"/>
                </a:solidFill>
                <a:cs typeface="Times New Roman" panose="02020603050405020304" pitchFamily="18" charset="0"/>
              </a:rPr>
              <a:t>Formuleer kort en bondig</a:t>
            </a:r>
          </a:p>
          <a:p>
            <a:pPr>
              <a:lnSpc>
                <a:spcPct val="107000"/>
              </a:lnSpc>
            </a:pPr>
            <a:r>
              <a:rPr lang="nl-NL" sz="1300" dirty="0">
                <a:solidFill>
                  <a:schemeClr val="tx2"/>
                </a:solidFill>
                <a:cs typeface="Times New Roman" panose="02020603050405020304" pitchFamily="18" charset="0"/>
              </a:rPr>
              <a:t>Stel je vraag (anders) opnieuw</a:t>
            </a:r>
          </a:p>
          <a:p>
            <a:pPr>
              <a:lnSpc>
                <a:spcPct val="107000"/>
              </a:lnSpc>
            </a:pPr>
            <a:r>
              <a:rPr lang="nl-NL" sz="1300" dirty="0">
                <a:solidFill>
                  <a:schemeClr val="tx2"/>
                </a:solidFill>
                <a:cs typeface="Times New Roman" panose="02020603050405020304" pitchFamily="18" charset="0"/>
              </a:rPr>
              <a:t>Parkeer irrelevante antwoorden</a:t>
            </a:r>
          </a:p>
          <a:p>
            <a:pPr>
              <a:lnSpc>
                <a:spcPct val="107000"/>
              </a:lnSpc>
            </a:pPr>
            <a:r>
              <a:rPr lang="nl-NL" sz="1300" dirty="0">
                <a:solidFill>
                  <a:schemeClr val="tx2"/>
                </a:solidFill>
                <a:cs typeface="Times New Roman" panose="02020603050405020304" pitchFamily="18" charset="0"/>
              </a:rPr>
              <a:t>Herhaal scope onderzoek</a:t>
            </a:r>
          </a:p>
          <a:p>
            <a:pPr>
              <a:lnSpc>
                <a:spcPct val="107000"/>
              </a:lnSpc>
            </a:pPr>
            <a:r>
              <a:rPr lang="nl-NL" sz="1300" dirty="0">
                <a:solidFill>
                  <a:schemeClr val="tx2"/>
                </a:solidFill>
                <a:cs typeface="Times New Roman" panose="02020603050405020304" pitchFamily="18" charset="0"/>
              </a:rPr>
              <a:t>Durf te onderbreken</a:t>
            </a:r>
          </a:p>
          <a:p>
            <a:pPr>
              <a:lnSpc>
                <a:spcPct val="107000"/>
              </a:lnSpc>
            </a:pPr>
            <a:endParaRPr lang="nl-NL" sz="1300" dirty="0">
              <a:solidFill>
                <a:schemeClr val="tx2"/>
              </a:solidFill>
              <a:cs typeface="Times New Roman" panose="02020603050405020304" pitchFamily="18" charset="0"/>
            </a:endParaRPr>
          </a:p>
          <a:p>
            <a:pPr>
              <a:lnSpc>
                <a:spcPct val="107000"/>
              </a:lnSpc>
            </a:pPr>
            <a:r>
              <a:rPr lang="nl-NL" sz="1300" b="1" dirty="0">
                <a:solidFill>
                  <a:schemeClr val="tx2"/>
                </a:solidFill>
                <a:cs typeface="Times New Roman" panose="02020603050405020304" pitchFamily="18" charset="0"/>
              </a:rPr>
              <a:t>Tips rationele:</a:t>
            </a:r>
            <a:endParaRPr lang="nl-NL" sz="1300" b="1" dirty="0">
              <a:solidFill>
                <a:srgbClr val="0CBEF0"/>
              </a:solidFill>
              <a:ea typeface="Calibri" panose="020F0502020204030204" pitchFamily="34" charset="0"/>
              <a:cs typeface="Times New Roman" panose="02020603050405020304" pitchFamily="18" charset="0"/>
            </a:endParaRPr>
          </a:p>
          <a:p>
            <a:pPr>
              <a:lnSpc>
                <a:spcPct val="107000"/>
              </a:lnSpc>
            </a:pPr>
            <a:r>
              <a:rPr lang="nl-NL" sz="1300" dirty="0">
                <a:ea typeface="Calibri" panose="020F0502020204030204" pitchFamily="34" charset="0"/>
                <a:cs typeface="Times New Roman" panose="02020603050405020304" pitchFamily="18" charset="0"/>
              </a:rPr>
              <a:t>Bij jezelf blijven</a:t>
            </a:r>
          </a:p>
          <a:p>
            <a:pPr>
              <a:lnSpc>
                <a:spcPct val="107000"/>
              </a:lnSpc>
            </a:pPr>
            <a:r>
              <a:rPr lang="nl-NL" sz="1300" dirty="0">
                <a:solidFill>
                  <a:schemeClr val="tx2"/>
                </a:solidFill>
                <a:cs typeface="Times New Roman" panose="02020603050405020304" pitchFamily="18" charset="0"/>
              </a:rPr>
              <a:t>Naar gevoel vragen</a:t>
            </a:r>
          </a:p>
          <a:p>
            <a:pPr>
              <a:lnSpc>
                <a:spcPct val="107000"/>
              </a:lnSpc>
            </a:pPr>
            <a:r>
              <a:rPr lang="nl-NL" sz="1300" dirty="0">
                <a:solidFill>
                  <a:schemeClr val="tx2"/>
                </a:solidFill>
                <a:cs typeface="Times New Roman" panose="02020603050405020304" pitchFamily="18" charset="0"/>
              </a:rPr>
              <a:t>Observeren en benoemen</a:t>
            </a:r>
          </a:p>
          <a:p>
            <a:pPr>
              <a:lnSpc>
                <a:spcPct val="107000"/>
              </a:lnSpc>
            </a:pPr>
            <a:r>
              <a:rPr lang="nl-NL" sz="1300" dirty="0">
                <a:solidFill>
                  <a:schemeClr val="tx2"/>
                </a:solidFill>
                <a:cs typeface="Times New Roman" panose="02020603050405020304" pitchFamily="18" charset="0"/>
              </a:rPr>
              <a:t>Beetje van à propos brengen (gedurfde stelling) </a:t>
            </a:r>
          </a:p>
          <a:p>
            <a:pPr>
              <a:lnSpc>
                <a:spcPct val="107000"/>
              </a:lnSpc>
            </a:pPr>
            <a:r>
              <a:rPr lang="nl-NL" sz="1300" dirty="0">
                <a:solidFill>
                  <a:schemeClr val="tx2"/>
                </a:solidFill>
                <a:cs typeface="Times New Roman" panose="02020603050405020304" pitchFamily="18" charset="0"/>
              </a:rPr>
              <a:t>Creatieve technieken. Personificatie: als het waterschap een persoon zou zijn (of een schoen of een ijsje) hoe zou diegene er dan uit zien? Omschrijf deze persoon. </a:t>
            </a:r>
          </a:p>
          <a:p>
            <a:pPr>
              <a:lnSpc>
                <a:spcPct val="107000"/>
              </a:lnSpc>
            </a:pPr>
            <a:r>
              <a:rPr lang="nl-NL" sz="1300" dirty="0">
                <a:solidFill>
                  <a:schemeClr val="tx2"/>
                </a:solidFill>
                <a:cs typeface="Times New Roman" panose="02020603050405020304" pitchFamily="18" charset="0"/>
              </a:rPr>
              <a:t>Geloof in jezelf!</a:t>
            </a:r>
          </a:p>
          <a:p>
            <a:pPr marL="371532" indent="-371532" defTabSz="990752">
              <a:lnSpc>
                <a:spcPct val="107000"/>
              </a:lnSpc>
              <a:buFont typeface="Symbol" panose="05050102010706020507" pitchFamily="18" charset="2"/>
              <a:buChar char=""/>
              <a:defRPr/>
            </a:pPr>
            <a:r>
              <a:rPr lang="nl-NL" sz="1300" dirty="0">
                <a:solidFill>
                  <a:schemeClr val="tx2"/>
                </a:solidFill>
                <a:cs typeface="Times New Roman" panose="02020603050405020304" pitchFamily="18" charset="0"/>
              </a:rPr>
              <a:t>-&gt; </a:t>
            </a:r>
            <a:r>
              <a:rPr lang="nl-NL" b="0" dirty="0">
                <a:solidFill>
                  <a:srgbClr val="00B0F0"/>
                </a:solidFill>
              </a:rPr>
              <a:t>Associaties:</a:t>
            </a:r>
          </a:p>
          <a:p>
            <a:pPr marL="681142" lvl="1" indent="-185766">
              <a:lnSpc>
                <a:spcPct val="120000"/>
              </a:lnSpc>
              <a:buFont typeface="Arial" panose="020B0604020202020204" pitchFamily="34" charset="0"/>
              <a:buChar char="•"/>
            </a:pPr>
            <a:r>
              <a:rPr lang="nl-NL" dirty="0"/>
              <a:t>Waar moet je aan denken als ik zeg </a:t>
            </a:r>
            <a:r>
              <a:rPr lang="nl-NL" i="1" dirty="0"/>
              <a:t>[bedrijfsnaam x] </a:t>
            </a:r>
            <a:r>
              <a:rPr lang="nl-NL" dirty="0"/>
              <a:t>/ </a:t>
            </a:r>
            <a:r>
              <a:rPr lang="nl-NL" i="1" dirty="0"/>
              <a:t>[onderwerp y]</a:t>
            </a:r>
          </a:p>
          <a:p>
            <a:pPr marL="681142" lvl="1" indent="-185766">
              <a:lnSpc>
                <a:spcPct val="120000"/>
              </a:lnSpc>
              <a:buFont typeface="Arial" panose="020B0604020202020204" pitchFamily="34" charset="0"/>
              <a:buChar char="•"/>
            </a:pPr>
            <a:r>
              <a:rPr lang="nl-NL" dirty="0"/>
              <a:t>Welke woorden komen dan in je op.</a:t>
            </a:r>
          </a:p>
          <a:p>
            <a:pPr marL="681142" lvl="1" indent="-185766">
              <a:lnSpc>
                <a:spcPct val="120000"/>
              </a:lnSpc>
              <a:buFont typeface="Arial" panose="020B0604020202020204" pitchFamily="34" charset="0"/>
              <a:buChar char="•"/>
            </a:pPr>
            <a:r>
              <a:rPr lang="nl-NL" dirty="0"/>
              <a:t>Zeker hierbij gaat het om de ingevingen die mensen in eerste instantie hebben. </a:t>
            </a:r>
          </a:p>
          <a:p>
            <a:pPr>
              <a:lnSpc>
                <a:spcPct val="107000"/>
              </a:lnSpc>
            </a:pPr>
            <a:endParaRPr lang="nl-NL" sz="1300" dirty="0">
              <a:solidFill>
                <a:schemeClr val="tx2"/>
              </a:solidFill>
            </a:endParaRPr>
          </a:p>
          <a:p>
            <a:pPr>
              <a:lnSpc>
                <a:spcPct val="107000"/>
              </a:lnSpc>
            </a:pPr>
            <a:endParaRPr lang="nl-NL" sz="1300" dirty="0">
              <a:solidFill>
                <a:schemeClr val="tx2"/>
              </a:solidFill>
            </a:endParaRPr>
          </a:p>
          <a:p>
            <a:pPr>
              <a:lnSpc>
                <a:spcPct val="107000"/>
              </a:lnSpc>
            </a:pPr>
            <a:endParaRPr lang="nl-NL" sz="1300" dirty="0">
              <a:solidFill>
                <a:schemeClr val="tx2"/>
              </a:solidFill>
            </a:endParaRPr>
          </a:p>
          <a:p>
            <a:pPr>
              <a:lnSpc>
                <a:spcPct val="107000"/>
              </a:lnSpc>
            </a:pPr>
            <a:endParaRPr lang="nl-NL" sz="1300" dirty="0">
              <a:solidFill>
                <a:schemeClr val="tx2"/>
              </a:solidFill>
            </a:endParaRPr>
          </a:p>
          <a:p>
            <a:pPr>
              <a:lnSpc>
                <a:spcPct val="107000"/>
              </a:lnSpc>
            </a:pPr>
            <a:endParaRPr lang="nl-NL" dirty="0"/>
          </a:p>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17</a:t>
            </a:fld>
            <a:endParaRPr lang="nl-NL"/>
          </a:p>
        </p:txBody>
      </p:sp>
    </p:spTree>
    <p:extLst>
      <p:ext uri="{BB962C8B-B14F-4D97-AF65-F5344CB8AC3E}">
        <p14:creationId xmlns:p14="http://schemas.microsoft.com/office/powerpoint/2010/main" val="1451880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31128-F205-B2F9-1F04-439D4081C60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E70381-1AF0-A7FC-DA0C-15A76BD9CE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2DB38A-6A6E-BB50-F3A7-3BC173A89DD0}"/>
              </a:ext>
            </a:extLst>
          </p:cNvPr>
          <p:cNvSpPr>
            <a:spLocks noGrp="1"/>
          </p:cNvSpPr>
          <p:nvPr>
            <p:ph type="body" idx="1"/>
          </p:nvPr>
        </p:nvSpPr>
        <p:spPr/>
        <p:txBody>
          <a:bodyPr/>
          <a:lstStyle/>
          <a:p>
            <a:r>
              <a:rPr lang="nl-NL" b="1" dirty="0"/>
              <a:t>Wat helpt bij het terugpakken van de regie is te luisteren, de emotie te benoemen = dat geeft gevoel van erkenning, dan is vaak de druk er af. En te parkeren. </a:t>
            </a:r>
          </a:p>
          <a:p>
            <a:r>
              <a:rPr lang="nl-NL" b="1" dirty="0"/>
              <a:t>Parkeerzinnen</a:t>
            </a:r>
            <a:r>
              <a:rPr lang="nl-NL" dirty="0"/>
              <a:t> zijn uitspraken die je in het gesprek gebruikt om:</a:t>
            </a:r>
          </a:p>
          <a:p>
            <a:r>
              <a:rPr lang="nl-NL" b="1" dirty="0"/>
              <a:t>te laten zien dat je luistert</a:t>
            </a:r>
            <a:r>
              <a:rPr lang="nl-NL" dirty="0"/>
              <a:t>,</a:t>
            </a:r>
          </a:p>
          <a:p>
            <a:r>
              <a:rPr lang="nl-NL" b="1" dirty="0"/>
              <a:t>de regie te houden over het gesprek</a:t>
            </a:r>
            <a:r>
              <a:rPr lang="nl-NL" dirty="0"/>
              <a:t>,</a:t>
            </a:r>
          </a:p>
          <a:p>
            <a:r>
              <a:rPr lang="nl-NL" dirty="0"/>
              <a:t>en </a:t>
            </a:r>
            <a:r>
              <a:rPr lang="nl-NL" b="1" dirty="0"/>
              <a:t>te voorkomen dat je te ver afdwaalt</a:t>
            </a:r>
            <a:r>
              <a:rPr lang="nl-NL" dirty="0"/>
              <a:t> van het onderwerp.</a:t>
            </a:r>
          </a:p>
          <a:p>
            <a:endParaRPr lang="nl-NL" dirty="0"/>
          </a:p>
          <a:p>
            <a:r>
              <a:rPr lang="nl-NL" b="1" dirty="0">
                <a:highlight>
                  <a:srgbClr val="FFFF00"/>
                </a:highlight>
              </a:rPr>
              <a:t>&gt;&gt;&gt;&gt;</a:t>
            </a:r>
            <a:r>
              <a:rPr lang="nl-NL" dirty="0">
                <a:highlight>
                  <a:srgbClr val="FFFF00"/>
                </a:highlight>
              </a:rPr>
              <a:t>Ze heten “parkeerzinnen” omdat je er iets </a:t>
            </a:r>
            <a:r>
              <a:rPr lang="nl-NL" b="1" dirty="0">
                <a:highlight>
                  <a:srgbClr val="FFFF00"/>
                </a:highlight>
              </a:rPr>
              <a:t>tijdelijk mee parkeert</a:t>
            </a:r>
            <a:r>
              <a:rPr lang="nl-NL" dirty="0">
                <a:highlight>
                  <a:srgbClr val="FFFF00"/>
                </a:highlight>
              </a:rPr>
              <a:t> — je erkent wat de klant zegt, maar geeft aan dat je het onderwerp </a:t>
            </a:r>
            <a:r>
              <a:rPr lang="nl-NL" b="1" dirty="0">
                <a:highlight>
                  <a:srgbClr val="FFFF00"/>
                </a:highlight>
              </a:rPr>
              <a:t>later eventueel kunt terughalen</a:t>
            </a:r>
            <a:r>
              <a:rPr lang="nl-NL" dirty="0">
                <a:highlight>
                  <a:srgbClr val="FFFF00"/>
                </a:highlight>
              </a:rPr>
              <a:t> of </a:t>
            </a:r>
            <a:r>
              <a:rPr lang="nl-NL" b="1" dirty="0">
                <a:highlight>
                  <a:srgbClr val="FFFF00"/>
                </a:highlight>
              </a:rPr>
              <a:t>nu even laat liggen</a:t>
            </a:r>
            <a:r>
              <a:rPr lang="nl-NL" dirty="0">
                <a:highlight>
                  <a:srgbClr val="FFFF00"/>
                </a:highlight>
              </a:rPr>
              <a:t>.</a:t>
            </a:r>
          </a:p>
          <a:p>
            <a:endParaRPr lang="nl-NL" b="1" dirty="0"/>
          </a:p>
          <a:p>
            <a:r>
              <a:rPr lang="nl-NL" b="1" dirty="0"/>
              <a:t>Waarom ze handig zijn:</a:t>
            </a:r>
          </a:p>
          <a:p>
            <a:r>
              <a:rPr lang="nl-NL" dirty="0"/>
              <a:t>Ze houden het </a:t>
            </a:r>
            <a:r>
              <a:rPr lang="nl-NL" b="1" dirty="0"/>
              <a:t>gesprek gefocust</a:t>
            </a:r>
            <a:r>
              <a:rPr lang="nl-NL" dirty="0"/>
              <a:t>.</a:t>
            </a:r>
          </a:p>
          <a:p>
            <a:r>
              <a:rPr lang="nl-NL" dirty="0"/>
              <a:t>De klant voelt zich </a:t>
            </a:r>
            <a:r>
              <a:rPr lang="nl-NL" b="1" dirty="0"/>
              <a:t>gehoord</a:t>
            </a:r>
            <a:r>
              <a:rPr lang="nl-NL" dirty="0"/>
              <a:t>, ook al ga je niet meteen op alles in.</a:t>
            </a:r>
          </a:p>
          <a:p>
            <a:r>
              <a:rPr lang="nl-NL" dirty="0"/>
              <a:t>Ze helpen je </a:t>
            </a:r>
            <a:r>
              <a:rPr lang="nl-NL" b="1" dirty="0"/>
              <a:t>tijd te bewaken</a:t>
            </a:r>
            <a:r>
              <a:rPr lang="nl-NL" dirty="0"/>
              <a:t> en </a:t>
            </a:r>
            <a:r>
              <a:rPr lang="nl-NL" b="1" dirty="0"/>
              <a:t>alle vragen af te ronden</a:t>
            </a:r>
            <a:r>
              <a:rPr lang="nl-NL" dirty="0"/>
              <a:t>.</a:t>
            </a:r>
          </a:p>
          <a:p>
            <a:endParaRPr lang="nl-NL" dirty="0"/>
          </a:p>
        </p:txBody>
      </p:sp>
      <p:sp>
        <p:nvSpPr>
          <p:cNvPr id="4" name="Tijdelijke aanduiding voor dianummer 3">
            <a:extLst>
              <a:ext uri="{FF2B5EF4-FFF2-40B4-BE49-F238E27FC236}">
                <a16:creationId xmlns:a16="http://schemas.microsoft.com/office/drawing/2014/main" id="{CE26FD89-CD7A-E077-2BD9-005451054F75}"/>
              </a:ext>
            </a:extLst>
          </p:cNvPr>
          <p:cNvSpPr>
            <a:spLocks noGrp="1"/>
          </p:cNvSpPr>
          <p:nvPr>
            <p:ph type="sldNum" sz="quarter" idx="5"/>
          </p:nvPr>
        </p:nvSpPr>
        <p:spPr/>
        <p:txBody>
          <a:bodyPr/>
          <a:lstStyle/>
          <a:p>
            <a:fld id="{FCEDC729-7D47-7F4F-8A93-E45EB3FB5BAB}" type="slidenum">
              <a:rPr lang="nl-NL" smtClean="0"/>
              <a:t>18</a:t>
            </a:fld>
            <a:endParaRPr lang="nl-NL"/>
          </a:p>
        </p:txBody>
      </p:sp>
    </p:spTree>
    <p:extLst>
      <p:ext uri="{BB962C8B-B14F-4D97-AF65-F5344CB8AC3E}">
        <p14:creationId xmlns:p14="http://schemas.microsoft.com/office/powerpoint/2010/main" val="1898464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B4AB0-B3A3-730B-7175-F07DC09D577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72B9CD-2E44-0D1C-D5F0-52AE1A2E6BA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BF5472-7BCB-E1DC-CCC3-ACEF4CD43D57}"/>
              </a:ext>
            </a:extLst>
          </p:cNvPr>
          <p:cNvSpPr>
            <a:spLocks noGrp="1"/>
          </p:cNvSpPr>
          <p:nvPr>
            <p:ph type="body" idx="1"/>
          </p:nvPr>
        </p:nvSpPr>
        <p:spPr/>
        <p:txBody>
          <a:bodyPr/>
          <a:lstStyle/>
          <a:p>
            <a:r>
              <a:rPr lang="nl-NL" dirty="0"/>
              <a:t>Kom uit je kantoor! We delen graag een aantal voorbeelden uit ons eigen werkveld die laten zien hoe belangrijk het is om altijd even je oor te luisteren te leggen bij je klant…</a:t>
            </a:r>
          </a:p>
        </p:txBody>
      </p:sp>
      <p:sp>
        <p:nvSpPr>
          <p:cNvPr id="4" name="Tijdelijke aanduiding voor dianummer 3">
            <a:extLst>
              <a:ext uri="{FF2B5EF4-FFF2-40B4-BE49-F238E27FC236}">
                <a16:creationId xmlns:a16="http://schemas.microsoft.com/office/drawing/2014/main" id="{8853D343-5CE5-CF78-905A-DB361DEC0C66}"/>
              </a:ext>
            </a:extLst>
          </p:cNvPr>
          <p:cNvSpPr>
            <a:spLocks noGrp="1"/>
          </p:cNvSpPr>
          <p:nvPr>
            <p:ph type="sldNum" sz="quarter" idx="5"/>
          </p:nvPr>
        </p:nvSpPr>
        <p:spPr/>
        <p:txBody>
          <a:bodyPr/>
          <a:lstStyle/>
          <a:p>
            <a:fld id="{FCEDC729-7D47-7F4F-8A93-E45EB3FB5BAB}" type="slidenum">
              <a:rPr lang="nl-NL" smtClean="0"/>
              <a:t>19</a:t>
            </a:fld>
            <a:endParaRPr lang="nl-NL"/>
          </a:p>
        </p:txBody>
      </p:sp>
    </p:spTree>
    <p:extLst>
      <p:ext uri="{BB962C8B-B14F-4D97-AF65-F5344CB8AC3E}">
        <p14:creationId xmlns:p14="http://schemas.microsoft.com/office/powerpoint/2010/main" val="3107840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F32AF-49AA-29E8-2218-86F4B10B72A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A9094D-95C6-A494-73CF-9E5519FF6D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BB09FD-FEA1-9AD6-9DA3-01ACFFF19EF9}"/>
              </a:ext>
            </a:extLst>
          </p:cNvPr>
          <p:cNvSpPr>
            <a:spLocks noGrp="1"/>
          </p:cNvSpPr>
          <p:nvPr>
            <p:ph type="body" idx="1"/>
          </p:nvPr>
        </p:nvSpPr>
        <p:spPr/>
        <p:txBody>
          <a:bodyPr/>
          <a:lstStyle/>
          <a:p>
            <a:r>
              <a:rPr lang="nl-NL" dirty="0"/>
              <a:t>Jaarlijks moet je je meterstand doorgeven. Dat lukt niet iedereen. Wij wilden graag begrijpen waarom, daarom liep ik een ochtend mee met onze meteropnemer Kees. </a:t>
            </a:r>
          </a:p>
          <a:p>
            <a:r>
              <a:rPr lang="en-US" dirty="0" err="1"/>
              <a:t>Onze</a:t>
            </a:r>
            <a:r>
              <a:rPr lang="en-US" dirty="0"/>
              <a:t> </a:t>
            </a:r>
            <a:r>
              <a:rPr lang="en-US" dirty="0" err="1"/>
              <a:t>meteropnemers</a:t>
            </a:r>
            <a:r>
              <a:rPr lang="en-US" dirty="0"/>
              <a:t> </a:t>
            </a:r>
            <a:r>
              <a:rPr lang="en-US" dirty="0" err="1"/>
              <a:t>zetten</a:t>
            </a:r>
            <a:r>
              <a:rPr lang="en-US" dirty="0"/>
              <a:t> </a:t>
            </a:r>
            <a:r>
              <a:rPr lang="en-US" dirty="0" err="1"/>
              <a:t>zich</a:t>
            </a:r>
            <a:r>
              <a:rPr lang="en-US" dirty="0"/>
              <a:t> in om </a:t>
            </a:r>
            <a:r>
              <a:rPr lang="en-US" dirty="0" err="1"/>
              <a:t>correcte</a:t>
            </a:r>
            <a:r>
              <a:rPr lang="en-US" dirty="0"/>
              <a:t> </a:t>
            </a:r>
            <a:r>
              <a:rPr lang="en-US" dirty="0" err="1"/>
              <a:t>meterstanden</a:t>
            </a:r>
            <a:r>
              <a:rPr lang="en-US" dirty="0"/>
              <a:t> </a:t>
            </a:r>
            <a:r>
              <a:rPr lang="en-US" dirty="0" err="1"/>
              <a:t>te</a:t>
            </a:r>
            <a:r>
              <a:rPr lang="en-US" dirty="0"/>
              <a:t> </a:t>
            </a:r>
            <a:r>
              <a:rPr lang="en-US" dirty="0" err="1"/>
              <a:t>verzamelen</a:t>
            </a:r>
            <a:r>
              <a:rPr lang="en-US" dirty="0"/>
              <a:t>. </a:t>
            </a:r>
            <a:r>
              <a:rPr lang="en-US" dirty="0" err="1"/>
              <a:t>Waternet</a:t>
            </a:r>
            <a:r>
              <a:rPr lang="en-US" dirty="0"/>
              <a:t> is </a:t>
            </a:r>
            <a:r>
              <a:rPr lang="en-US" dirty="0" err="1"/>
              <a:t>wettelijk</a:t>
            </a:r>
            <a:r>
              <a:rPr lang="en-US" dirty="0"/>
              <a:t> </a:t>
            </a:r>
            <a:r>
              <a:rPr lang="en-US" dirty="0" err="1"/>
              <a:t>verplicht</a:t>
            </a:r>
            <a:r>
              <a:rPr lang="en-US" dirty="0"/>
              <a:t> om </a:t>
            </a:r>
            <a:r>
              <a:rPr lang="en-US" dirty="0" err="1"/>
              <a:t>langs</a:t>
            </a:r>
            <a:r>
              <a:rPr lang="en-US" dirty="0"/>
              <a:t> </a:t>
            </a:r>
            <a:r>
              <a:rPr lang="en-US" dirty="0" err="1"/>
              <a:t>te</a:t>
            </a:r>
            <a:r>
              <a:rPr lang="en-US" dirty="0"/>
              <a:t> </a:t>
            </a:r>
            <a:r>
              <a:rPr lang="en-US" dirty="0" err="1"/>
              <a:t>gaan</a:t>
            </a:r>
            <a:r>
              <a:rPr lang="en-US" dirty="0"/>
              <a:t> </a:t>
            </a:r>
            <a:r>
              <a:rPr lang="en-US" dirty="0" err="1"/>
              <a:t>als</a:t>
            </a:r>
            <a:r>
              <a:rPr lang="en-US" dirty="0"/>
              <a:t> de </a:t>
            </a:r>
            <a:r>
              <a:rPr lang="en-US" dirty="0" err="1"/>
              <a:t>meterstand</a:t>
            </a:r>
            <a:r>
              <a:rPr lang="en-US" dirty="0"/>
              <a:t> al 5 </a:t>
            </a:r>
            <a:r>
              <a:rPr lang="en-US" dirty="0" err="1"/>
              <a:t>jaar</a:t>
            </a:r>
            <a:r>
              <a:rPr lang="en-US" dirty="0"/>
              <a:t> op </a:t>
            </a:r>
            <a:r>
              <a:rPr lang="en-US" dirty="0" err="1"/>
              <a:t>rij</a:t>
            </a:r>
            <a:r>
              <a:rPr lang="en-US" dirty="0"/>
              <a:t> </a:t>
            </a:r>
            <a:r>
              <a:rPr lang="en-US" dirty="0" err="1"/>
              <a:t>geschat</a:t>
            </a:r>
            <a:r>
              <a:rPr lang="en-US" dirty="0"/>
              <a:t> is. </a:t>
            </a:r>
          </a:p>
          <a:p>
            <a:r>
              <a:rPr lang="en-US" dirty="0"/>
              <a:t>Schatten van </a:t>
            </a:r>
            <a:r>
              <a:rPr lang="en-US" dirty="0" err="1"/>
              <a:t>meterstand</a:t>
            </a:r>
            <a:r>
              <a:rPr lang="en-US" dirty="0"/>
              <a:t> </a:t>
            </a:r>
            <a:r>
              <a:rPr lang="en-US" dirty="0" err="1"/>
              <a:t>kost</a:t>
            </a:r>
            <a:r>
              <a:rPr lang="en-US" dirty="0"/>
              <a:t> </a:t>
            </a:r>
            <a:r>
              <a:rPr lang="en-US" dirty="0" err="1"/>
              <a:t>Waternet</a:t>
            </a:r>
            <a:r>
              <a:rPr lang="en-US" dirty="0"/>
              <a:t> </a:t>
            </a:r>
            <a:r>
              <a:rPr lang="en-US" dirty="0" err="1"/>
              <a:t>en</a:t>
            </a:r>
            <a:r>
              <a:rPr lang="en-US" dirty="0"/>
              <a:t> de </a:t>
            </a:r>
            <a:r>
              <a:rPr lang="en-US" dirty="0" err="1"/>
              <a:t>klant</a:t>
            </a:r>
            <a:r>
              <a:rPr lang="en-US" dirty="0"/>
              <a:t> extra </a:t>
            </a:r>
            <a:r>
              <a:rPr lang="en-US" dirty="0" err="1"/>
              <a:t>tijd</a:t>
            </a:r>
            <a:r>
              <a:rPr lang="en-US" dirty="0"/>
              <a:t> &amp; geld. </a:t>
            </a:r>
          </a:p>
          <a:p>
            <a:r>
              <a:rPr lang="en-US" dirty="0" err="1"/>
              <a:t>Daarom</a:t>
            </a:r>
            <a:r>
              <a:rPr lang="en-US" dirty="0"/>
              <a:t>….. Willen we de </a:t>
            </a:r>
            <a:r>
              <a:rPr lang="en-US" dirty="0" err="1"/>
              <a:t>doelgroep</a:t>
            </a:r>
            <a:r>
              <a:rPr lang="en-US" dirty="0"/>
              <a:t> </a:t>
            </a:r>
            <a:r>
              <a:rPr lang="en-US" dirty="0" err="1"/>
              <a:t>graag</a:t>
            </a:r>
            <a:r>
              <a:rPr lang="en-US" dirty="0"/>
              <a:t> </a:t>
            </a:r>
            <a:r>
              <a:rPr lang="en-US" dirty="0" err="1"/>
              <a:t>begrijpen</a:t>
            </a:r>
            <a:r>
              <a:rPr lang="en-US" dirty="0"/>
              <a:t>, </a:t>
            </a:r>
            <a:r>
              <a:rPr lang="en-US" dirty="0" err="1"/>
              <a:t>waarbij</a:t>
            </a:r>
            <a:r>
              <a:rPr lang="en-US" dirty="0"/>
              <a:t> het </a:t>
            </a:r>
            <a:r>
              <a:rPr lang="en-US" dirty="0" err="1"/>
              <a:t>doorgeven</a:t>
            </a:r>
            <a:r>
              <a:rPr lang="en-US" dirty="0"/>
              <a:t> om wat </a:t>
            </a:r>
            <a:r>
              <a:rPr lang="en-US" dirty="0" err="1"/>
              <a:t>voor</a:t>
            </a:r>
            <a:r>
              <a:rPr lang="en-US" dirty="0"/>
              <a:t> </a:t>
            </a:r>
            <a:r>
              <a:rPr lang="en-US" dirty="0" err="1"/>
              <a:t>reden</a:t>
            </a:r>
            <a:r>
              <a:rPr lang="en-US" dirty="0"/>
              <a:t> dan </a:t>
            </a:r>
            <a:r>
              <a:rPr lang="en-US" dirty="0" err="1"/>
              <a:t>ook</a:t>
            </a:r>
            <a:r>
              <a:rPr lang="en-US" dirty="0"/>
              <a:t> </a:t>
            </a:r>
            <a:r>
              <a:rPr lang="en-US" dirty="0" err="1"/>
              <a:t>niet</a:t>
            </a:r>
            <a:r>
              <a:rPr lang="en-US" dirty="0"/>
              <a:t> </a:t>
            </a:r>
            <a:r>
              <a:rPr lang="en-US" dirty="0" err="1"/>
              <a:t>lukt</a:t>
            </a:r>
            <a:r>
              <a:rPr lang="en-US" dirty="0"/>
              <a:t>. Door </a:t>
            </a:r>
            <a:r>
              <a:rPr lang="en-US" dirty="0" err="1"/>
              <a:t>bij</a:t>
            </a:r>
            <a:r>
              <a:rPr lang="en-US" dirty="0"/>
              <a:t> de </a:t>
            </a:r>
            <a:r>
              <a:rPr lang="en-US" dirty="0" err="1"/>
              <a:t>klant</a:t>
            </a:r>
            <a:r>
              <a:rPr lang="en-US" dirty="0"/>
              <a:t> </a:t>
            </a:r>
            <a:r>
              <a:rPr lang="en-US" dirty="0" err="1"/>
              <a:t>thuis</a:t>
            </a:r>
            <a:r>
              <a:rPr lang="en-US" dirty="0"/>
              <a:t> </a:t>
            </a:r>
            <a:r>
              <a:rPr lang="en-US" dirty="0" err="1"/>
              <a:t>te</a:t>
            </a:r>
            <a:r>
              <a:rPr lang="en-US" dirty="0"/>
              <a:t> </a:t>
            </a:r>
            <a:r>
              <a:rPr lang="en-US" dirty="0" err="1"/>
              <a:t>komen</a:t>
            </a:r>
            <a:r>
              <a:rPr lang="en-US" dirty="0"/>
              <a:t>, </a:t>
            </a:r>
            <a:r>
              <a:rPr lang="en-US" dirty="0" err="1"/>
              <a:t>zien</a:t>
            </a:r>
            <a:r>
              <a:rPr lang="en-US" dirty="0"/>
              <a:t> we direct wat er </a:t>
            </a:r>
            <a:r>
              <a:rPr lang="en-US" dirty="0" err="1"/>
              <a:t>speelt</a:t>
            </a:r>
            <a:r>
              <a:rPr lang="en-US" dirty="0"/>
              <a:t> </a:t>
            </a:r>
            <a:r>
              <a:rPr lang="en-US" dirty="0" err="1"/>
              <a:t>en</a:t>
            </a:r>
            <a:r>
              <a:rPr lang="en-US" dirty="0"/>
              <a:t> </a:t>
            </a:r>
            <a:r>
              <a:rPr lang="en-US" dirty="0" err="1"/>
              <a:t>welke</a:t>
            </a:r>
            <a:r>
              <a:rPr lang="en-US" dirty="0"/>
              <a:t> </a:t>
            </a:r>
            <a:r>
              <a:rPr lang="en-US" dirty="0" err="1"/>
              <a:t>uitdagingen</a:t>
            </a:r>
            <a:r>
              <a:rPr lang="en-US" dirty="0"/>
              <a:t> </a:t>
            </a:r>
            <a:r>
              <a:rPr lang="en-US" dirty="0" err="1"/>
              <a:t>zij</a:t>
            </a:r>
            <a:r>
              <a:rPr lang="en-US" dirty="0"/>
              <a:t> </a:t>
            </a:r>
            <a:r>
              <a:rPr lang="en-US" dirty="0" err="1"/>
              <a:t>ervaren</a:t>
            </a:r>
            <a:r>
              <a:rPr lang="en-US" dirty="0"/>
              <a:t>.  </a:t>
            </a:r>
          </a:p>
          <a:p>
            <a:endParaRPr lang="nl-NL" dirty="0"/>
          </a:p>
          <a:p>
            <a:r>
              <a:rPr lang="nl-NL" dirty="0"/>
              <a:t>De watermeter kan zo in een meterkast vol schoenendozen zitten of op een gekke plek in huis</a:t>
            </a:r>
          </a:p>
          <a:p>
            <a:endParaRPr lang="nl-NL" dirty="0"/>
          </a:p>
          <a:p>
            <a:endParaRPr lang="nl-NL" dirty="0"/>
          </a:p>
          <a:p>
            <a:r>
              <a:rPr lang="nl-NL" dirty="0"/>
              <a:t>Inzichten helpen om het perspectief van de klant echt te begrijpen. (intern waren er hele andere geluiden, en hadden ze er nog nooit echt bij stilgestaan dat klanten niet weten waar de meter zit of oprecht denken dat hun huisbaas de meterstand doorgeeft) </a:t>
            </a:r>
          </a:p>
          <a:p>
            <a:r>
              <a:rPr lang="nl-NL" dirty="0"/>
              <a:t>Als intern echt kunt vertellen wat de klant zegt </a:t>
            </a:r>
            <a:r>
              <a:rPr lang="nl-NL" dirty="0">
                <a:sym typeface="Wingdings" panose="05000000000000000000" pitchFamily="2" charset="2"/>
              </a:rPr>
              <a:t> is de discussie ook vaak meteen voorbij. Als de opdrachtgever het van de klant hoort krijgt het meteen meer waarde, om ermee aan de slag te gaan. </a:t>
            </a:r>
            <a:endParaRPr lang="nl-NL" dirty="0"/>
          </a:p>
        </p:txBody>
      </p:sp>
      <p:sp>
        <p:nvSpPr>
          <p:cNvPr id="4" name="Tijdelijke aanduiding voor dianummer 3">
            <a:extLst>
              <a:ext uri="{FF2B5EF4-FFF2-40B4-BE49-F238E27FC236}">
                <a16:creationId xmlns:a16="http://schemas.microsoft.com/office/drawing/2014/main" id="{88A26755-20D6-D7E6-39E9-EC709E00618E}"/>
              </a:ext>
            </a:extLst>
          </p:cNvPr>
          <p:cNvSpPr>
            <a:spLocks noGrp="1"/>
          </p:cNvSpPr>
          <p:nvPr>
            <p:ph type="sldNum" sz="quarter" idx="5"/>
          </p:nvPr>
        </p:nvSpPr>
        <p:spPr/>
        <p:txBody>
          <a:bodyPr/>
          <a:lstStyle/>
          <a:p>
            <a:fld id="{FCEDC729-7D47-7F4F-8A93-E45EB3FB5BAB}" type="slidenum">
              <a:rPr lang="nl-NL" smtClean="0"/>
              <a:t>20</a:t>
            </a:fld>
            <a:endParaRPr lang="nl-NL"/>
          </a:p>
        </p:txBody>
      </p:sp>
    </p:spTree>
    <p:extLst>
      <p:ext uri="{BB962C8B-B14F-4D97-AF65-F5344CB8AC3E}">
        <p14:creationId xmlns:p14="http://schemas.microsoft.com/office/powerpoint/2010/main" val="1748097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21</a:t>
            </a:fld>
            <a:endParaRPr lang="nl-NL"/>
          </a:p>
        </p:txBody>
      </p:sp>
    </p:spTree>
    <p:extLst>
      <p:ext uri="{BB962C8B-B14F-4D97-AF65-F5344CB8AC3E}">
        <p14:creationId xmlns:p14="http://schemas.microsoft.com/office/powerpoint/2010/main" val="1287153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CA6B-5C6F-C656-8C0C-57414DAEC5B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18764F-103B-A7C3-8762-E17A0D2A5BF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971A523-B353-3BBE-3AA7-C6362E8BD8F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664A0C0-778E-DE5E-5692-072CF816E12E}"/>
              </a:ext>
            </a:extLst>
          </p:cNvPr>
          <p:cNvSpPr>
            <a:spLocks noGrp="1"/>
          </p:cNvSpPr>
          <p:nvPr>
            <p:ph type="sldNum" sz="quarter" idx="5"/>
          </p:nvPr>
        </p:nvSpPr>
        <p:spPr/>
        <p:txBody>
          <a:bodyPr/>
          <a:lstStyle/>
          <a:p>
            <a:fld id="{FCEDC729-7D47-7F4F-8A93-E45EB3FB5BAB}" type="slidenum">
              <a:rPr lang="nl-NL" smtClean="0"/>
              <a:t>22</a:t>
            </a:fld>
            <a:endParaRPr lang="nl-NL"/>
          </a:p>
        </p:txBody>
      </p:sp>
    </p:spTree>
    <p:extLst>
      <p:ext uri="{BB962C8B-B14F-4D97-AF65-F5344CB8AC3E}">
        <p14:creationId xmlns:p14="http://schemas.microsoft.com/office/powerpoint/2010/main" val="3799625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je inspiratie zoekt om een eerste stap te zetten, kijk naar deze slide: wat kun je allemaal doen. </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23</a:t>
            </a:fld>
            <a:endParaRPr lang="nl-NL"/>
          </a:p>
        </p:txBody>
      </p:sp>
    </p:spTree>
    <p:extLst>
      <p:ext uri="{BB962C8B-B14F-4D97-AF65-F5344CB8AC3E}">
        <p14:creationId xmlns:p14="http://schemas.microsoft.com/office/powerpoint/2010/main" val="494503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24</a:t>
            </a:fld>
            <a:endParaRPr lang="nl-NL"/>
          </a:p>
        </p:txBody>
      </p:sp>
    </p:spTree>
    <p:extLst>
      <p:ext uri="{BB962C8B-B14F-4D97-AF65-F5344CB8AC3E}">
        <p14:creationId xmlns:p14="http://schemas.microsoft.com/office/powerpoint/2010/main" val="3421638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err="1"/>
              <a:t>Eoin</a:t>
            </a:r>
            <a:endParaRPr lang="nl-NL"/>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25</a:t>
            </a:fld>
            <a:endParaRPr lang="nl-NL"/>
          </a:p>
        </p:txBody>
      </p:sp>
    </p:spTree>
    <p:extLst>
      <p:ext uri="{BB962C8B-B14F-4D97-AF65-F5344CB8AC3E}">
        <p14:creationId xmlns:p14="http://schemas.microsoft.com/office/powerpoint/2010/main" val="3432572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Naslagwerk voor als je aan de slag gaat</a:t>
            </a:r>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26</a:t>
            </a:fld>
            <a:endParaRPr lang="nl-NL"/>
          </a:p>
        </p:txBody>
      </p:sp>
    </p:spTree>
    <p:extLst>
      <p:ext uri="{BB962C8B-B14F-4D97-AF65-F5344CB8AC3E}">
        <p14:creationId xmlns:p14="http://schemas.microsoft.com/office/powerpoint/2010/main" val="1139817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Houd het klein! </a:t>
            </a:r>
          </a:p>
          <a:p>
            <a:endParaRPr lang="nl-NL"/>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28</a:t>
            </a:fld>
            <a:endParaRPr lang="nl-NL"/>
          </a:p>
        </p:txBody>
      </p:sp>
    </p:spTree>
    <p:extLst>
      <p:ext uri="{BB962C8B-B14F-4D97-AF65-F5344CB8AC3E}">
        <p14:creationId xmlns:p14="http://schemas.microsoft.com/office/powerpoint/2010/main" val="958126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CEDC729-7D47-7F4F-8A93-E45EB3FB5BAB}" type="slidenum">
              <a:rPr lang="nl-NL" smtClean="0"/>
              <a:t>29</a:t>
            </a:fld>
            <a:endParaRPr lang="nl-NL"/>
          </a:p>
        </p:txBody>
      </p:sp>
    </p:spTree>
    <p:extLst>
      <p:ext uri="{BB962C8B-B14F-4D97-AF65-F5344CB8AC3E}">
        <p14:creationId xmlns:p14="http://schemas.microsoft.com/office/powerpoint/2010/main" val="3567319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defTabSz="990752">
              <a:defRPr/>
            </a:pPr>
            <a:fld id="{5DCC5FFA-3320-4896-A5DD-0E479A33ADFF}" type="slidenum">
              <a:rPr lang="nl-NL">
                <a:solidFill>
                  <a:prstClr val="black"/>
                </a:solidFill>
                <a:latin typeface="Calibri" panose="020F0502020204030204"/>
              </a:rPr>
              <a:pPr defTabSz="990752">
                <a:defRPr/>
              </a:pPr>
              <a:t>30</a:t>
            </a:fld>
            <a:endParaRPr lang="nl-NL">
              <a:solidFill>
                <a:prstClr val="black"/>
              </a:solidFill>
              <a:latin typeface="Calibri" panose="020F0502020204030204"/>
            </a:endParaRPr>
          </a:p>
        </p:txBody>
      </p:sp>
    </p:spTree>
    <p:extLst>
      <p:ext uri="{BB962C8B-B14F-4D97-AF65-F5344CB8AC3E}">
        <p14:creationId xmlns:p14="http://schemas.microsoft.com/office/powerpoint/2010/main" val="3039067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6.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94A2C-58BB-A0D2-7FB0-6D9055FC70F8}"/>
              </a:ext>
            </a:extLst>
          </p:cNvPr>
          <p:cNvSpPr>
            <a:spLocks noGrp="1"/>
          </p:cNvSpPr>
          <p:nvPr>
            <p:ph type="ctrTitle"/>
          </p:nvPr>
        </p:nvSpPr>
        <p:spPr>
          <a:xfrm>
            <a:off x="1524000" y="1777271"/>
            <a:ext cx="9144000" cy="2387600"/>
          </a:xfrm>
        </p:spPr>
        <p:txBody>
          <a:bodyPr anchor="b">
            <a:normAutofit/>
          </a:bodyPr>
          <a:lstStyle>
            <a:lvl1pPr algn="ctr">
              <a:defRPr sz="8000" baseline="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67C62BAB-F8A4-1745-C2E3-8047DC8132A6}"/>
              </a:ext>
            </a:extLst>
          </p:cNvPr>
          <p:cNvSpPr>
            <a:spLocks noGrp="1"/>
          </p:cNvSpPr>
          <p:nvPr>
            <p:ph type="subTitle" idx="1"/>
          </p:nvPr>
        </p:nvSpPr>
        <p:spPr>
          <a:xfrm>
            <a:off x="1524000" y="4392871"/>
            <a:ext cx="9144000" cy="1655762"/>
          </a:xfrm>
        </p:spPr>
        <p:txBody>
          <a:bodyPr/>
          <a:lstStyle>
            <a:lvl1pPr marL="0" indent="0" algn="ctr">
              <a:lnSpc>
                <a:spcPct val="100000"/>
              </a:lnSpc>
              <a:buNone/>
              <a:defRPr sz="2400" b="0" i="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ekstvak 3">
            <a:extLst>
              <a:ext uri="{FF2B5EF4-FFF2-40B4-BE49-F238E27FC236}">
                <a16:creationId xmlns:a16="http://schemas.microsoft.com/office/drawing/2014/main" id="{CE1CC7C6-3403-8718-F5B5-CBD6E66AAC08}"/>
              </a:ext>
            </a:extLst>
          </p:cNvPr>
          <p:cNvSpPr txBox="1"/>
          <p:nvPr userDrawn="1"/>
        </p:nvSpPr>
        <p:spPr>
          <a:xfrm>
            <a:off x="3918857" y="4963886"/>
            <a:ext cx="0" cy="0"/>
          </a:xfrm>
          <a:prstGeom prst="rect">
            <a:avLst/>
          </a:prstGeom>
        </p:spPr>
        <p:txBody>
          <a:bodyPr vert="horz" wrap="none" lIns="91440" tIns="45720" rIns="91440" bIns="45720" rtlCol="0" anchor="b">
            <a:normAutofit fontScale="25000" lnSpcReduction="20000"/>
          </a:bodyPr>
          <a:lstStyle/>
          <a:p>
            <a:pPr algn="ctr"/>
            <a:endParaRPr lang="nl-NL"/>
          </a:p>
        </p:txBody>
      </p:sp>
    </p:spTree>
    <p:extLst>
      <p:ext uri="{BB962C8B-B14F-4D97-AF65-F5344CB8AC3E}">
        <p14:creationId xmlns:p14="http://schemas.microsoft.com/office/powerpoint/2010/main" val="390853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le dia">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EB445AD4-C6AF-7A8B-D151-6C203E92D4F4}"/>
              </a:ext>
            </a:extLst>
          </p:cNvPr>
          <p:cNvGraphicFramePr>
            <a:graphicFrameLocks noGrp="1"/>
          </p:cNvGraphicFramePr>
          <p:nvPr userDrawn="1">
            <p:extLst>
              <p:ext uri="{D42A27DB-BD31-4B8C-83A1-F6EECF244321}">
                <p14:modId xmlns:p14="http://schemas.microsoft.com/office/powerpoint/2010/main" val="3146782911"/>
              </p:ext>
            </p:extLst>
          </p:nvPr>
        </p:nvGraphicFramePr>
        <p:xfrm>
          <a:off x="3355010" y="97358"/>
          <a:ext cx="8450469" cy="6663283"/>
        </p:xfrm>
        <a:graphic>
          <a:graphicData uri="http://schemas.openxmlformats.org/drawingml/2006/table">
            <a:tbl>
              <a:tblPr firstRow="1" bandRow="1">
                <a:tableStyleId>{21E4AEA4-8DFA-4A89-87EB-49C32662AFE0}</a:tableStyleId>
              </a:tblPr>
              <a:tblGrid>
                <a:gridCol w="2816823">
                  <a:extLst>
                    <a:ext uri="{9D8B030D-6E8A-4147-A177-3AD203B41FA5}">
                      <a16:colId xmlns:a16="http://schemas.microsoft.com/office/drawing/2014/main" val="2444814837"/>
                    </a:ext>
                  </a:extLst>
                </a:gridCol>
                <a:gridCol w="2816823">
                  <a:extLst>
                    <a:ext uri="{9D8B030D-6E8A-4147-A177-3AD203B41FA5}">
                      <a16:colId xmlns:a16="http://schemas.microsoft.com/office/drawing/2014/main" val="3210445415"/>
                    </a:ext>
                  </a:extLst>
                </a:gridCol>
                <a:gridCol w="2816823">
                  <a:extLst>
                    <a:ext uri="{9D8B030D-6E8A-4147-A177-3AD203B41FA5}">
                      <a16:colId xmlns:a16="http://schemas.microsoft.com/office/drawing/2014/main" val="255390708"/>
                    </a:ext>
                  </a:extLst>
                </a:gridCol>
              </a:tblGrid>
              <a:tr h="350409">
                <a:tc>
                  <a:txBody>
                    <a:bodyPr/>
                    <a:lstStyle/>
                    <a:p>
                      <a:r>
                        <a:rPr lang="nl-NL" sz="1600"/>
                        <a:t>DATUM</a:t>
                      </a:r>
                    </a:p>
                  </a:txBody>
                  <a:tcPr/>
                </a:tc>
                <a:tc>
                  <a:txBody>
                    <a:bodyPr/>
                    <a:lstStyle/>
                    <a:p>
                      <a:r>
                        <a:rPr lang="nl-NL" sz="1600"/>
                        <a:t>EVENT</a:t>
                      </a:r>
                    </a:p>
                  </a:txBody>
                  <a:tcPr/>
                </a:tc>
                <a:tc>
                  <a:txBody>
                    <a:bodyPr/>
                    <a:lstStyle/>
                    <a:p>
                      <a:endParaRPr lang="nl-NL"/>
                    </a:p>
                  </a:txBody>
                  <a:tcPr/>
                </a:tc>
                <a:extLst>
                  <a:ext uri="{0D108BD9-81ED-4DB2-BD59-A6C34878D82A}">
                    <a16:rowId xmlns:a16="http://schemas.microsoft.com/office/drawing/2014/main" val="2125393998"/>
                  </a:ext>
                </a:extLst>
              </a:tr>
              <a:tr h="567283">
                <a:tc>
                  <a:txBody>
                    <a:bodyPr/>
                    <a:lstStyle/>
                    <a:p>
                      <a:r>
                        <a:rPr lang="nl-NL"/>
                        <a:t>20 januari</a:t>
                      </a:r>
                    </a:p>
                  </a:txBody>
                  <a:tcPr/>
                </a:tc>
                <a:tc>
                  <a:txBody>
                    <a:bodyPr/>
                    <a:lstStyle/>
                    <a:p>
                      <a:r>
                        <a:rPr lang="nl-NL"/>
                        <a:t>Training Klantreizen</a:t>
                      </a:r>
                    </a:p>
                  </a:txBody>
                  <a:tcPr/>
                </a:tc>
                <a:tc>
                  <a:txBody>
                    <a:bodyPr/>
                    <a:lstStyle/>
                    <a:p>
                      <a:r>
                        <a:rPr lang="nl-NL" sz="1600" i="1"/>
                        <a:t>3 feb terugkomsessie</a:t>
                      </a:r>
                    </a:p>
                    <a:p>
                      <a:r>
                        <a:rPr lang="nl-NL" sz="1600" i="1"/>
                        <a:t>feb-mei coachtrajecten</a:t>
                      </a:r>
                    </a:p>
                  </a:txBody>
                  <a:tcPr/>
                </a:tc>
                <a:extLst>
                  <a:ext uri="{0D108BD9-81ED-4DB2-BD59-A6C34878D82A}">
                    <a16:rowId xmlns:a16="http://schemas.microsoft.com/office/drawing/2014/main" val="3356211867"/>
                  </a:ext>
                </a:extLst>
              </a:tr>
              <a:tr h="350409">
                <a:tc>
                  <a:txBody>
                    <a:bodyPr/>
                    <a:lstStyle/>
                    <a:p>
                      <a:r>
                        <a:rPr lang="nl-NL"/>
                        <a:t>27 januari</a:t>
                      </a:r>
                    </a:p>
                  </a:txBody>
                  <a:tcPr/>
                </a:tc>
                <a:tc>
                  <a:txBody>
                    <a:bodyPr/>
                    <a:lstStyle/>
                    <a:p>
                      <a:r>
                        <a:rPr lang="nl-NL"/>
                        <a:t>Train-de-coach</a:t>
                      </a:r>
                    </a:p>
                  </a:txBody>
                  <a:tcPr/>
                </a:tc>
                <a:tc>
                  <a:txBody>
                    <a:bodyPr/>
                    <a:lstStyle/>
                    <a:p>
                      <a:endParaRPr lang="nl-NL"/>
                    </a:p>
                  </a:txBody>
                  <a:tcPr/>
                </a:tc>
                <a:extLst>
                  <a:ext uri="{0D108BD9-81ED-4DB2-BD59-A6C34878D82A}">
                    <a16:rowId xmlns:a16="http://schemas.microsoft.com/office/drawing/2014/main" val="3174832246"/>
                  </a:ext>
                </a:extLst>
              </a:tr>
              <a:tr h="350409">
                <a:tc>
                  <a:txBody>
                    <a:bodyPr/>
                    <a:lstStyle/>
                    <a:p>
                      <a:r>
                        <a:rPr lang="nl-NL"/>
                        <a:t>10 maart</a:t>
                      </a:r>
                    </a:p>
                  </a:txBody>
                  <a:tcPr/>
                </a:tc>
                <a:tc>
                  <a:txBody>
                    <a:bodyPr/>
                    <a:lstStyle/>
                    <a:p>
                      <a:r>
                        <a:rPr lang="nl-NL"/>
                        <a:t>Train-de-trainer</a:t>
                      </a:r>
                    </a:p>
                  </a:txBody>
                  <a:tcPr/>
                </a:tc>
                <a:tc>
                  <a:txBody>
                    <a:bodyPr/>
                    <a:lstStyle/>
                    <a:p>
                      <a:endParaRPr lang="nl-NL"/>
                    </a:p>
                  </a:txBody>
                  <a:tcPr/>
                </a:tc>
                <a:extLst>
                  <a:ext uri="{0D108BD9-81ED-4DB2-BD59-A6C34878D82A}">
                    <a16:rowId xmlns:a16="http://schemas.microsoft.com/office/drawing/2014/main" val="529608589"/>
                  </a:ext>
                </a:extLst>
              </a:tr>
              <a:tr h="567283">
                <a:tc>
                  <a:txBody>
                    <a:bodyPr/>
                    <a:lstStyle/>
                    <a:p>
                      <a:r>
                        <a:rPr lang="nl-NL"/>
                        <a:t>17 maart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Training Klantreizen</a:t>
                      </a:r>
                    </a:p>
                  </a:txBody>
                  <a:tcPr/>
                </a:tc>
                <a:tc>
                  <a:txBody>
                    <a:bodyPr/>
                    <a:lstStyle/>
                    <a:p>
                      <a:r>
                        <a:rPr lang="nl-NL" sz="1600" i="1"/>
                        <a:t>31 maart terugkomsessie</a:t>
                      </a:r>
                    </a:p>
                    <a:p>
                      <a:r>
                        <a:rPr lang="nl-NL" sz="1600" i="1"/>
                        <a:t>april-juni coachtrajecten</a:t>
                      </a:r>
                    </a:p>
                  </a:txBody>
                  <a:tcPr/>
                </a:tc>
                <a:extLst>
                  <a:ext uri="{0D108BD9-81ED-4DB2-BD59-A6C34878D82A}">
                    <a16:rowId xmlns:a16="http://schemas.microsoft.com/office/drawing/2014/main" val="245442469"/>
                  </a:ext>
                </a:extLst>
              </a:tr>
              <a:tr h="350409">
                <a:tc>
                  <a:txBody>
                    <a:bodyPr/>
                    <a:lstStyle/>
                    <a:p>
                      <a:r>
                        <a:rPr lang="nl-NL"/>
                        <a:t>24 maart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Train-de-coach</a:t>
                      </a:r>
                    </a:p>
                  </a:txBody>
                  <a:tcPr/>
                </a:tc>
                <a:tc>
                  <a:txBody>
                    <a:bodyPr/>
                    <a:lstStyle/>
                    <a:p>
                      <a:endParaRPr lang="nl-NL"/>
                    </a:p>
                  </a:txBody>
                  <a:tcPr/>
                </a:tc>
                <a:extLst>
                  <a:ext uri="{0D108BD9-81ED-4DB2-BD59-A6C34878D82A}">
                    <a16:rowId xmlns:a16="http://schemas.microsoft.com/office/drawing/2014/main" val="572997612"/>
                  </a:ext>
                </a:extLst>
              </a:tr>
              <a:tr h="350409">
                <a:tc>
                  <a:txBody>
                    <a:bodyPr/>
                    <a:lstStyle/>
                    <a:p>
                      <a:r>
                        <a:rPr lang="nl-NL"/>
                        <a:t>24 april</a:t>
                      </a:r>
                    </a:p>
                  </a:txBody>
                  <a:tcPr/>
                </a:tc>
                <a:tc>
                  <a:txBody>
                    <a:bodyPr/>
                    <a:lstStyle/>
                    <a:p>
                      <a:r>
                        <a:rPr lang="nl-NL"/>
                        <a:t>Themadag 1</a:t>
                      </a:r>
                    </a:p>
                  </a:txBody>
                  <a:tcPr/>
                </a:tc>
                <a:tc>
                  <a:txBody>
                    <a:bodyPr/>
                    <a:lstStyle/>
                    <a:p>
                      <a:endParaRPr lang="nl-NL"/>
                    </a:p>
                  </a:txBody>
                  <a:tcPr/>
                </a:tc>
                <a:extLst>
                  <a:ext uri="{0D108BD9-81ED-4DB2-BD59-A6C34878D82A}">
                    <a16:rowId xmlns:a16="http://schemas.microsoft.com/office/drawing/2014/main" val="3337262190"/>
                  </a:ext>
                </a:extLst>
              </a:tr>
              <a:tr h="350409">
                <a:tc>
                  <a:txBody>
                    <a:bodyPr/>
                    <a:lstStyle/>
                    <a:p>
                      <a:r>
                        <a:rPr lang="nl-NL"/>
                        <a:t>12 mei</a:t>
                      </a:r>
                    </a:p>
                  </a:txBody>
                  <a:tcPr/>
                </a:tc>
                <a:tc>
                  <a:txBody>
                    <a:bodyPr/>
                    <a:lstStyle/>
                    <a:p>
                      <a:r>
                        <a:rPr lang="nl-NL" err="1"/>
                        <a:t>Ontwikkeldag</a:t>
                      </a:r>
                      <a:r>
                        <a:rPr lang="nl-NL"/>
                        <a:t> coaches</a:t>
                      </a:r>
                    </a:p>
                  </a:txBody>
                  <a:tcPr/>
                </a:tc>
                <a:tc>
                  <a:txBody>
                    <a:bodyPr/>
                    <a:lstStyle/>
                    <a:p>
                      <a:endParaRPr lang="nl-NL"/>
                    </a:p>
                  </a:txBody>
                  <a:tcPr/>
                </a:tc>
                <a:extLst>
                  <a:ext uri="{0D108BD9-81ED-4DB2-BD59-A6C34878D82A}">
                    <a16:rowId xmlns:a16="http://schemas.microsoft.com/office/drawing/2014/main" val="3471258897"/>
                  </a:ext>
                </a:extLst>
              </a:tr>
              <a:tr h="350409">
                <a:tc>
                  <a:txBody>
                    <a:bodyPr/>
                    <a:lstStyle/>
                    <a:p>
                      <a:r>
                        <a:rPr lang="nl-NL"/>
                        <a:t>16 juni</a:t>
                      </a:r>
                    </a:p>
                  </a:txBody>
                  <a:tcPr/>
                </a:tc>
                <a:tc>
                  <a:txBody>
                    <a:bodyPr/>
                    <a:lstStyle/>
                    <a:p>
                      <a:r>
                        <a:rPr lang="nl-NL" err="1"/>
                        <a:t>Ontwikkeldag</a:t>
                      </a:r>
                      <a:r>
                        <a:rPr lang="nl-NL"/>
                        <a:t> trainers</a:t>
                      </a:r>
                    </a:p>
                  </a:txBody>
                  <a:tcPr/>
                </a:tc>
                <a:tc>
                  <a:txBody>
                    <a:bodyPr/>
                    <a:lstStyle/>
                    <a:p>
                      <a:endParaRPr lang="nl-NL"/>
                    </a:p>
                  </a:txBody>
                  <a:tcPr/>
                </a:tc>
                <a:extLst>
                  <a:ext uri="{0D108BD9-81ED-4DB2-BD59-A6C34878D82A}">
                    <a16:rowId xmlns:a16="http://schemas.microsoft.com/office/drawing/2014/main" val="272682391"/>
                  </a:ext>
                </a:extLst>
              </a:tr>
              <a:tr h="350409">
                <a:tc>
                  <a:txBody>
                    <a:bodyPr/>
                    <a:lstStyle/>
                    <a:p>
                      <a:r>
                        <a:rPr lang="nl-NL"/>
                        <a:t>25 augustus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Train-de-trainer</a:t>
                      </a:r>
                    </a:p>
                  </a:txBody>
                  <a:tcPr/>
                </a:tc>
                <a:tc>
                  <a:txBody>
                    <a:bodyPr/>
                    <a:lstStyle/>
                    <a:p>
                      <a:endParaRPr lang="nl-NL"/>
                    </a:p>
                  </a:txBody>
                  <a:tcPr/>
                </a:tc>
                <a:extLst>
                  <a:ext uri="{0D108BD9-81ED-4DB2-BD59-A6C34878D82A}">
                    <a16:rowId xmlns:a16="http://schemas.microsoft.com/office/drawing/2014/main" val="1929215194"/>
                  </a:ext>
                </a:extLst>
              </a:tr>
              <a:tr h="613216">
                <a:tc>
                  <a:txBody>
                    <a:bodyPr/>
                    <a:lstStyle/>
                    <a:p>
                      <a:r>
                        <a:rPr lang="nl-NL"/>
                        <a:t>8 september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Training Klantreizen</a:t>
                      </a:r>
                    </a:p>
                    <a:p>
                      <a:endParaRPr lang="nl-NL"/>
                    </a:p>
                  </a:txBody>
                  <a:tcPr/>
                </a:tc>
                <a:tc>
                  <a:txBody>
                    <a:bodyPr/>
                    <a:lstStyle/>
                    <a:p>
                      <a:r>
                        <a:rPr lang="nl-NL" sz="1600" i="1"/>
                        <a:t>22 sept terugkomsessie</a:t>
                      </a:r>
                    </a:p>
                    <a:p>
                      <a:r>
                        <a:rPr lang="nl-NL" sz="1600" i="1"/>
                        <a:t>okt-dec coachtrajecten</a:t>
                      </a:r>
                    </a:p>
                  </a:txBody>
                  <a:tcPr/>
                </a:tc>
                <a:extLst>
                  <a:ext uri="{0D108BD9-81ED-4DB2-BD59-A6C34878D82A}">
                    <a16:rowId xmlns:a16="http://schemas.microsoft.com/office/drawing/2014/main" val="2443175682"/>
                  </a:ext>
                </a:extLst>
              </a:tr>
              <a:tr h="613216">
                <a:tc>
                  <a:txBody>
                    <a:bodyPr/>
                    <a:lstStyle/>
                    <a:p>
                      <a:r>
                        <a:rPr lang="nl-NL"/>
                        <a:t>6 oktober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Training Klantreizen</a:t>
                      </a:r>
                    </a:p>
                    <a:p>
                      <a:endParaRPr lang="nl-NL"/>
                    </a:p>
                  </a:txBody>
                  <a:tcPr/>
                </a:tc>
                <a:tc>
                  <a:txBody>
                    <a:bodyPr/>
                    <a:lstStyle/>
                    <a:p>
                      <a:r>
                        <a:rPr lang="nl-NL" sz="1600" i="1"/>
                        <a:t>27 okt terugkomsessie</a:t>
                      </a:r>
                    </a:p>
                    <a:p>
                      <a:r>
                        <a:rPr lang="nl-NL" sz="1600" i="1"/>
                        <a:t>nov-jan coachtrajecten</a:t>
                      </a:r>
                    </a:p>
                  </a:txBody>
                  <a:tcPr/>
                </a:tc>
                <a:extLst>
                  <a:ext uri="{0D108BD9-81ED-4DB2-BD59-A6C34878D82A}">
                    <a16:rowId xmlns:a16="http://schemas.microsoft.com/office/drawing/2014/main" val="3812247038"/>
                  </a:ext>
                </a:extLst>
              </a:tr>
              <a:tr h="350409">
                <a:tc>
                  <a:txBody>
                    <a:bodyPr/>
                    <a:lstStyle/>
                    <a:p>
                      <a:r>
                        <a:rPr lang="nl-NL"/>
                        <a:t>1 september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Train-de-coach</a:t>
                      </a:r>
                    </a:p>
                  </a:txBody>
                  <a:tcPr/>
                </a:tc>
                <a:tc>
                  <a:txBody>
                    <a:bodyPr/>
                    <a:lstStyle/>
                    <a:p>
                      <a:endParaRPr lang="nl-NL"/>
                    </a:p>
                  </a:txBody>
                  <a:tcPr/>
                </a:tc>
                <a:extLst>
                  <a:ext uri="{0D108BD9-81ED-4DB2-BD59-A6C34878D82A}">
                    <a16:rowId xmlns:a16="http://schemas.microsoft.com/office/drawing/2014/main" val="785524431"/>
                  </a:ext>
                </a:extLst>
              </a:tr>
              <a:tr h="350409">
                <a:tc>
                  <a:txBody>
                    <a:bodyPr/>
                    <a:lstStyle/>
                    <a:p>
                      <a:r>
                        <a:rPr lang="nl-NL"/>
                        <a:t>9 oktober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Train-de-coach</a:t>
                      </a:r>
                    </a:p>
                  </a:txBody>
                  <a:tcPr/>
                </a:tc>
                <a:tc>
                  <a:txBody>
                    <a:bodyPr/>
                    <a:lstStyle/>
                    <a:p>
                      <a:endParaRPr lang="nl-NL"/>
                    </a:p>
                  </a:txBody>
                  <a:tcPr/>
                </a:tc>
                <a:extLst>
                  <a:ext uri="{0D108BD9-81ED-4DB2-BD59-A6C34878D82A}">
                    <a16:rowId xmlns:a16="http://schemas.microsoft.com/office/drawing/2014/main" val="537021019"/>
                  </a:ext>
                </a:extLst>
              </a:tr>
              <a:tr h="567283">
                <a:tc>
                  <a:txBody>
                    <a:bodyPr/>
                    <a:lstStyle/>
                    <a:p>
                      <a:r>
                        <a:rPr lang="nl-NL"/>
                        <a:t>6 november</a:t>
                      </a:r>
                    </a:p>
                  </a:txBody>
                  <a:tcPr/>
                </a:tc>
                <a:tc>
                  <a:txBody>
                    <a:bodyPr/>
                    <a:lstStyle/>
                    <a:p>
                      <a:r>
                        <a:rPr lang="nl-NL"/>
                        <a:t>Samenwerkdag + themadag</a:t>
                      </a:r>
                    </a:p>
                  </a:txBody>
                  <a:tcPr/>
                </a:tc>
                <a:tc>
                  <a:txBody>
                    <a:bodyPr/>
                    <a:lstStyle/>
                    <a:p>
                      <a:endParaRPr lang="nl-NL"/>
                    </a:p>
                  </a:txBody>
                  <a:tcPr/>
                </a:tc>
                <a:extLst>
                  <a:ext uri="{0D108BD9-81ED-4DB2-BD59-A6C34878D82A}">
                    <a16:rowId xmlns:a16="http://schemas.microsoft.com/office/drawing/2014/main" val="4050804450"/>
                  </a:ext>
                </a:extLst>
              </a:tr>
            </a:tbl>
          </a:graphicData>
        </a:graphic>
      </p:graphicFrame>
      <p:sp>
        <p:nvSpPr>
          <p:cNvPr id="3" name="Titel 1">
            <a:extLst>
              <a:ext uri="{FF2B5EF4-FFF2-40B4-BE49-F238E27FC236}">
                <a16:creationId xmlns:a16="http://schemas.microsoft.com/office/drawing/2014/main" id="{7D66EF25-E703-1495-05C3-717726E3A20B}"/>
              </a:ext>
            </a:extLst>
          </p:cNvPr>
          <p:cNvSpPr>
            <a:spLocks noGrp="1"/>
          </p:cNvSpPr>
          <p:nvPr>
            <p:ph type="ctrTitle" hasCustomPrompt="1"/>
          </p:nvPr>
        </p:nvSpPr>
        <p:spPr>
          <a:xfrm>
            <a:off x="185531" y="902628"/>
            <a:ext cx="4426226" cy="846659"/>
          </a:xfrm>
        </p:spPr>
        <p:txBody>
          <a:bodyPr anchor="b">
            <a:noAutofit/>
          </a:bodyPr>
          <a:lstStyle>
            <a:lvl1pPr algn="l">
              <a:defRPr sz="4800" baseline="0">
                <a:solidFill>
                  <a:schemeClr val="bg1"/>
                </a:solidFill>
              </a:defRPr>
            </a:lvl1pPr>
          </a:lstStyle>
          <a:p>
            <a:r>
              <a:rPr lang="nl-NL"/>
              <a:t>Planning </a:t>
            </a:r>
            <a:br>
              <a:rPr lang="nl-NL"/>
            </a:br>
            <a:r>
              <a:rPr lang="nl-NL"/>
              <a:t>2025 </a:t>
            </a:r>
          </a:p>
        </p:txBody>
      </p:sp>
    </p:spTree>
    <p:extLst>
      <p:ext uri="{BB962C8B-B14F-4D97-AF65-F5344CB8AC3E}">
        <p14:creationId xmlns:p14="http://schemas.microsoft.com/office/powerpoint/2010/main" val="70846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ekst met vl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9E670A-C952-37DD-3EC8-88A4ED6F18C5}"/>
              </a:ext>
            </a:extLst>
          </p:cNvPr>
          <p:cNvSpPr>
            <a:spLocks noGrp="1"/>
          </p:cNvSpPr>
          <p:nvPr>
            <p:ph type="title"/>
          </p:nvPr>
        </p:nvSpPr>
        <p:spPr>
          <a:xfrm>
            <a:off x="838200" y="210065"/>
            <a:ext cx="10515600" cy="1260389"/>
          </a:xfrm>
        </p:spPr>
        <p:txBody>
          <a:bodyPr>
            <a:normAutofit/>
          </a:bodyPr>
          <a:lstStyle>
            <a:lvl1pPr>
              <a:defRPr sz="4800" baseline="0">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D1E68C9A-9563-0726-1151-93FC30E5955F}"/>
              </a:ext>
            </a:extLst>
          </p:cNvPr>
          <p:cNvSpPr>
            <a:spLocks noGrp="1"/>
          </p:cNvSpPr>
          <p:nvPr>
            <p:ph idx="1"/>
          </p:nvPr>
        </p:nvSpPr>
        <p:spPr/>
        <p:txBody>
          <a:bodyPr/>
          <a:lstStyle>
            <a:lvl1pPr>
              <a:defRPr baseline="0">
                <a:solidFill>
                  <a:schemeClr val="tx2"/>
                </a:solidFill>
                <a:latin typeface="Source Sans Pro" panose="020B0503030403020204" pitchFamily="34" charset="0"/>
              </a:defRPr>
            </a:lvl1pPr>
            <a:lvl2pPr>
              <a:defRPr baseline="0">
                <a:solidFill>
                  <a:schemeClr val="tx2"/>
                </a:solidFill>
                <a:latin typeface="Source Sans Pro" panose="020B0503030403020204" pitchFamily="34" charset="0"/>
              </a:defRPr>
            </a:lvl2pPr>
            <a:lvl3pPr>
              <a:defRPr baseline="0">
                <a:solidFill>
                  <a:schemeClr val="tx2"/>
                </a:solidFill>
                <a:latin typeface="Source Sans Pro" panose="020B0503030403020204" pitchFamily="34" charset="0"/>
              </a:defRPr>
            </a:lvl3pPr>
            <a:lvl4pPr>
              <a:defRPr baseline="0">
                <a:solidFill>
                  <a:schemeClr val="tx2"/>
                </a:solidFill>
                <a:latin typeface="Source Sans Pro" panose="020B0503030403020204" pitchFamily="34" charset="0"/>
              </a:defRPr>
            </a:lvl4pPr>
            <a:lvl5pPr>
              <a:defRPr baseline="0">
                <a:solidFill>
                  <a:schemeClr val="tx2"/>
                </a:solidFill>
                <a:latin typeface="Source Sans Pro" panose="020B0503030403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27083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ee tekstblokken met vl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1C83E414-C858-0D08-AF8C-C74A3E601A95}"/>
              </a:ext>
            </a:extLst>
          </p:cNvPr>
          <p:cNvSpPr>
            <a:spLocks noGrp="1"/>
          </p:cNvSpPr>
          <p:nvPr>
            <p:ph type="title"/>
          </p:nvPr>
        </p:nvSpPr>
        <p:spPr>
          <a:xfrm>
            <a:off x="838200" y="210065"/>
            <a:ext cx="10515600" cy="1260389"/>
          </a:xfrm>
        </p:spPr>
        <p:txBody>
          <a:bodyPr>
            <a:normAutofit/>
          </a:bodyPr>
          <a:lstStyle>
            <a:lvl1pPr>
              <a:defRPr sz="4800" baseline="0">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FF3B3600-1ACB-3700-7509-9E71650735D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F76B920-D276-1DDF-C73D-C60B2E973C3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50935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o's en do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5E73951-C21F-601E-7BA4-D67E77D50F61}"/>
              </a:ext>
            </a:extLst>
          </p:cNvPr>
          <p:cNvSpPr>
            <a:spLocks noGrp="1"/>
          </p:cNvSpPr>
          <p:nvPr>
            <p:ph type="body" idx="1" hasCustomPrompt="1"/>
          </p:nvPr>
        </p:nvSpPr>
        <p:spPr>
          <a:xfrm>
            <a:off x="1079360" y="1681163"/>
            <a:ext cx="4940442" cy="823912"/>
          </a:xfrm>
        </p:spPr>
        <p:txBody>
          <a:bodyPr anchor="b"/>
          <a:lstStyle>
            <a:lvl1pPr marL="0" indent="0">
              <a:buNone/>
              <a:defRPr sz="2400" b="1">
                <a:solidFill>
                  <a:srgbClr val="002F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Wij gebruiken</a:t>
            </a:r>
          </a:p>
        </p:txBody>
      </p:sp>
      <p:sp>
        <p:nvSpPr>
          <p:cNvPr id="4" name="Tijdelijke aanduiding voor inhoud 3">
            <a:extLst>
              <a:ext uri="{FF2B5EF4-FFF2-40B4-BE49-F238E27FC236}">
                <a16:creationId xmlns:a16="http://schemas.microsoft.com/office/drawing/2014/main" id="{D0DFDA9D-3707-9DC3-DD2B-1414DAF0EB13}"/>
              </a:ext>
            </a:extLst>
          </p:cNvPr>
          <p:cNvSpPr>
            <a:spLocks noGrp="1"/>
          </p:cNvSpPr>
          <p:nvPr>
            <p:ph sz="half" idx="2"/>
          </p:nvPr>
        </p:nvSpPr>
        <p:spPr>
          <a:xfrm>
            <a:off x="1079360" y="2505075"/>
            <a:ext cx="4940442" cy="3684588"/>
          </a:xfrm>
        </p:spPr>
        <p:txBody>
          <a:bodyPr/>
          <a:lstStyle>
            <a:lvl1pPr marL="228600" indent="-228600">
              <a:buFontTx/>
              <a:buBlip>
                <a:blip>
                  <a:extLst>
                    <a:ext uri="{96DAC541-7B7A-43D3-8B79-37D633B846F1}">
                      <asvg:svgBlip xmlns:asvg="http://schemas.microsoft.com/office/drawing/2016/SVG/main" r:embed="rId3"/>
                    </a:ext>
                  </a:extLst>
                </a:blip>
              </a:buBlip>
              <a:defRPr>
                <a:solidFill>
                  <a:srgbClr val="002F3E"/>
                </a:solidFill>
              </a:defRPr>
            </a:lvl1pPr>
            <a:lvl2pPr marL="685800" indent="-228600">
              <a:buFontTx/>
              <a:buBlip>
                <a:blip>
                  <a:extLst>
                    <a:ext uri="{96DAC541-7B7A-43D3-8B79-37D633B846F1}">
                      <asvg:svgBlip xmlns:asvg="http://schemas.microsoft.com/office/drawing/2016/SVG/main" r:embed="rId3"/>
                    </a:ext>
                  </a:extLst>
                </a:blip>
              </a:buBlip>
              <a:defRPr>
                <a:solidFill>
                  <a:srgbClr val="002F3E"/>
                </a:solidFill>
              </a:defRPr>
            </a:lvl2pPr>
            <a:lvl3pPr marL="1143000" indent="-228600">
              <a:buFontTx/>
              <a:buBlip>
                <a:blip>
                  <a:extLst>
                    <a:ext uri="{96DAC541-7B7A-43D3-8B79-37D633B846F1}">
                      <asvg:svgBlip xmlns:asvg="http://schemas.microsoft.com/office/drawing/2016/SVG/main" r:embed="rId3"/>
                    </a:ext>
                  </a:extLst>
                </a:blip>
              </a:buBlip>
              <a:defRPr>
                <a:solidFill>
                  <a:srgbClr val="002F3E"/>
                </a:solidFill>
              </a:defRPr>
            </a:lvl3pPr>
            <a:lvl4pPr marL="1600200" indent="-228600">
              <a:buFontTx/>
              <a:buBlip>
                <a:blip>
                  <a:extLst>
                    <a:ext uri="{96DAC541-7B7A-43D3-8B79-37D633B846F1}">
                      <asvg:svgBlip xmlns:asvg="http://schemas.microsoft.com/office/drawing/2016/SVG/main" r:embed="rId3"/>
                    </a:ext>
                  </a:extLst>
                </a:blip>
              </a:buBlip>
              <a:defRPr>
                <a:solidFill>
                  <a:srgbClr val="002F3E"/>
                </a:solidFill>
              </a:defRPr>
            </a:lvl4pPr>
            <a:lvl5pPr marL="2057400" indent="-228600">
              <a:buFontTx/>
              <a:buBlip>
                <a:blip>
                  <a:extLst>
                    <a:ext uri="{96DAC541-7B7A-43D3-8B79-37D633B846F1}">
                      <asvg:svgBlip xmlns:asvg="http://schemas.microsoft.com/office/drawing/2016/SVG/main" r:embed="rId3"/>
                    </a:ext>
                  </a:extLst>
                </a:blip>
              </a:buBlip>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308AC3E-0E21-AAA3-8180-0C1300996FE1}"/>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rgbClr val="002F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Mensen zoeken</a:t>
            </a:r>
          </a:p>
        </p:txBody>
      </p:sp>
      <p:sp>
        <p:nvSpPr>
          <p:cNvPr id="6" name="Tijdelijke aanduiding voor inhoud 5">
            <a:extLst>
              <a:ext uri="{FF2B5EF4-FFF2-40B4-BE49-F238E27FC236}">
                <a16:creationId xmlns:a16="http://schemas.microsoft.com/office/drawing/2014/main" id="{A82C1533-D0B9-0AB6-AB07-C07886B083C8}"/>
              </a:ext>
            </a:extLst>
          </p:cNvPr>
          <p:cNvSpPr>
            <a:spLocks noGrp="1"/>
          </p:cNvSpPr>
          <p:nvPr>
            <p:ph sz="quarter" idx="4"/>
          </p:nvPr>
        </p:nvSpPr>
        <p:spPr>
          <a:xfrm>
            <a:off x="6172200" y="2505075"/>
            <a:ext cx="5183188" cy="3684588"/>
          </a:xfrm>
        </p:spPr>
        <p:txBody>
          <a:bodyPr/>
          <a:lstStyle>
            <a:lvl1pPr marL="228600" indent="-228600">
              <a:buFontTx/>
              <a:buBlip>
                <a:blip>
                  <a:extLst>
                    <a:ext uri="{96DAC541-7B7A-43D3-8B79-37D633B846F1}">
                      <asvg:svgBlip xmlns:asvg="http://schemas.microsoft.com/office/drawing/2016/SVG/main" r:embed="rId4"/>
                    </a:ext>
                  </a:extLst>
                </a:blip>
              </a:buBlip>
              <a:defRPr>
                <a:solidFill>
                  <a:srgbClr val="002F3E"/>
                </a:solidFill>
              </a:defRPr>
            </a:lvl1pPr>
            <a:lvl2pPr marL="685800" indent="-228600">
              <a:buFontTx/>
              <a:buBlip>
                <a:blip>
                  <a:extLst>
                    <a:ext uri="{96DAC541-7B7A-43D3-8B79-37D633B846F1}">
                      <asvg:svgBlip xmlns:asvg="http://schemas.microsoft.com/office/drawing/2016/SVG/main" r:embed="rId4"/>
                    </a:ext>
                  </a:extLst>
                </a:blip>
              </a:buBlip>
              <a:defRPr>
                <a:solidFill>
                  <a:srgbClr val="002F3E"/>
                </a:solidFill>
              </a:defRPr>
            </a:lvl2pPr>
            <a:lvl3pPr marL="1143000" indent="-228600">
              <a:buFontTx/>
              <a:buBlip>
                <a:blip>
                  <a:extLst>
                    <a:ext uri="{96DAC541-7B7A-43D3-8B79-37D633B846F1}">
                      <asvg:svgBlip xmlns:asvg="http://schemas.microsoft.com/office/drawing/2016/SVG/main" r:embed="rId4"/>
                    </a:ext>
                  </a:extLst>
                </a:blip>
              </a:buBlip>
              <a:defRPr>
                <a:solidFill>
                  <a:srgbClr val="002F3E"/>
                </a:solidFill>
              </a:defRPr>
            </a:lvl3pPr>
            <a:lvl4pPr marL="1600200" indent="-228600">
              <a:buFontTx/>
              <a:buBlip>
                <a:blip>
                  <a:extLst>
                    <a:ext uri="{96DAC541-7B7A-43D3-8B79-37D633B846F1}">
                      <asvg:svgBlip xmlns:asvg="http://schemas.microsoft.com/office/drawing/2016/SVG/main" r:embed="rId4"/>
                    </a:ext>
                  </a:extLst>
                </a:blip>
              </a:buBlip>
              <a:defRPr>
                <a:solidFill>
                  <a:srgbClr val="002F3E"/>
                </a:solidFill>
              </a:defRPr>
            </a:lvl4pPr>
            <a:lvl5pPr marL="2057400" indent="-228600">
              <a:buFontTx/>
              <a:buBlip>
                <a:blip>
                  <a:extLst>
                    <a:ext uri="{96DAC541-7B7A-43D3-8B79-37D633B846F1}">
                      <asvg:svgBlip xmlns:asvg="http://schemas.microsoft.com/office/drawing/2016/SVG/main" r:embed="rId4"/>
                    </a:ext>
                  </a:extLst>
                </a:blip>
              </a:buBlip>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a:extLst>
              <a:ext uri="{FF2B5EF4-FFF2-40B4-BE49-F238E27FC236}">
                <a16:creationId xmlns:a16="http://schemas.microsoft.com/office/drawing/2014/main" id="{1A0C9360-DC1D-7908-A082-1E82B1376699}"/>
              </a:ext>
            </a:extLst>
          </p:cNvPr>
          <p:cNvSpPr>
            <a:spLocks noGrp="1"/>
          </p:cNvSpPr>
          <p:nvPr>
            <p:ph type="title"/>
          </p:nvPr>
        </p:nvSpPr>
        <p:spPr>
          <a:xfrm>
            <a:off x="1079359" y="210065"/>
            <a:ext cx="10515600" cy="1260389"/>
          </a:xfrm>
        </p:spPr>
        <p:txBody>
          <a:bodyPr>
            <a:normAutofit/>
          </a:bodyPr>
          <a:lstStyle>
            <a:lvl1pPr>
              <a:defRPr sz="4800" baseline="0">
                <a:solidFill>
                  <a:schemeClr val="bg1"/>
                </a:solidFill>
              </a:defRPr>
            </a:lvl1pPr>
          </a:lstStyle>
          <a:p>
            <a:r>
              <a:rPr lang="nl-NL"/>
              <a:t>Klik om stijl te bewerken</a:t>
            </a:r>
          </a:p>
        </p:txBody>
      </p:sp>
    </p:spTree>
    <p:extLst>
      <p:ext uri="{BB962C8B-B14F-4D97-AF65-F5344CB8AC3E}">
        <p14:creationId xmlns:p14="http://schemas.microsoft.com/office/powerpoint/2010/main" val="2221770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prek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el 2">
            <a:extLst>
              <a:ext uri="{FF2B5EF4-FFF2-40B4-BE49-F238E27FC236}">
                <a16:creationId xmlns:a16="http://schemas.microsoft.com/office/drawing/2014/main" id="{7BD087EC-9216-34E8-3694-088923293AB5}"/>
              </a:ext>
            </a:extLst>
          </p:cNvPr>
          <p:cNvSpPr>
            <a:spLocks noGrp="1"/>
          </p:cNvSpPr>
          <p:nvPr>
            <p:ph type="title" hasCustomPrompt="1"/>
          </p:nvPr>
        </p:nvSpPr>
        <p:spPr>
          <a:xfrm>
            <a:off x="992023" y="230142"/>
            <a:ext cx="10515600" cy="1260389"/>
          </a:xfrm>
        </p:spPr>
        <p:txBody>
          <a:bodyPr/>
          <a:lstStyle>
            <a:lvl1pPr>
              <a:defRPr baseline="0">
                <a:solidFill>
                  <a:schemeClr val="bg1"/>
                </a:solidFill>
              </a:defRPr>
            </a:lvl1pPr>
          </a:lstStyle>
          <a:p>
            <a:r>
              <a:rPr lang="nl-NL"/>
              <a:t>Bedankt voor de aandacht</a:t>
            </a:r>
          </a:p>
        </p:txBody>
      </p:sp>
      <p:sp>
        <p:nvSpPr>
          <p:cNvPr id="6" name="Tijdelijke aanduiding voor inhoud 3">
            <a:extLst>
              <a:ext uri="{FF2B5EF4-FFF2-40B4-BE49-F238E27FC236}">
                <a16:creationId xmlns:a16="http://schemas.microsoft.com/office/drawing/2014/main" id="{6A9D32E6-3D08-D6A1-AB40-29B94AE79685}"/>
              </a:ext>
            </a:extLst>
          </p:cNvPr>
          <p:cNvSpPr txBox="1">
            <a:spLocks/>
          </p:cNvSpPr>
          <p:nvPr userDrawn="1"/>
        </p:nvSpPr>
        <p:spPr>
          <a:xfrm>
            <a:off x="1902144" y="3896139"/>
            <a:ext cx="4347679" cy="2025167"/>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2400" kern="1200">
                <a:solidFill>
                  <a:srgbClr val="002F3E"/>
                </a:solidFill>
                <a:latin typeface=""/>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400" kern="1200">
                <a:solidFill>
                  <a:srgbClr val="002F3E"/>
                </a:solidFill>
                <a:latin typeface=""/>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rgbClr val="002F3E"/>
                </a:solidFill>
                <a:latin typeface=""/>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800" kern="1200">
                <a:solidFill>
                  <a:srgbClr val="002F3E"/>
                </a:solidFill>
                <a:latin typeface=""/>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rgbClr val="002F3E"/>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10000"/>
              </a:lnSpc>
            </a:pPr>
            <a:endParaRPr lang="nl-NL"/>
          </a:p>
        </p:txBody>
      </p:sp>
      <p:sp>
        <p:nvSpPr>
          <p:cNvPr id="10" name="Tijdelijke aanduiding voor inhoud 5">
            <a:extLst>
              <a:ext uri="{FF2B5EF4-FFF2-40B4-BE49-F238E27FC236}">
                <a16:creationId xmlns:a16="http://schemas.microsoft.com/office/drawing/2014/main" id="{1E50A80B-F107-0B96-0231-0BF86B791EDB}"/>
              </a:ext>
            </a:extLst>
          </p:cNvPr>
          <p:cNvSpPr>
            <a:spLocks noGrp="1"/>
          </p:cNvSpPr>
          <p:nvPr>
            <p:ph sz="quarter" idx="4" hasCustomPrompt="1"/>
          </p:nvPr>
        </p:nvSpPr>
        <p:spPr>
          <a:xfrm>
            <a:off x="6172200" y="1680519"/>
            <a:ext cx="4983480" cy="4162204"/>
          </a:xfrm>
        </p:spPr>
        <p:txBody>
          <a:bodyPr anchor="ctr"/>
          <a:lstStyle>
            <a:lvl1pPr marL="0" indent="0" algn="ctr">
              <a:buNone/>
              <a:defRPr>
                <a:solidFill>
                  <a:srgbClr val="002F3E"/>
                </a:solidFill>
                <a:latin typeface=""/>
              </a:defRPr>
            </a:lvl1pPr>
            <a:lvl2pPr>
              <a:defRPr>
                <a:solidFill>
                  <a:srgbClr val="002F3E"/>
                </a:solidFill>
                <a:latin typeface=""/>
              </a:defRPr>
            </a:lvl2pPr>
            <a:lvl3pPr>
              <a:defRPr>
                <a:solidFill>
                  <a:srgbClr val="002F3E"/>
                </a:solidFill>
                <a:latin typeface=""/>
              </a:defRPr>
            </a:lvl3pPr>
            <a:lvl4pPr>
              <a:defRPr>
                <a:solidFill>
                  <a:srgbClr val="002F3E"/>
                </a:solidFill>
                <a:latin typeface=""/>
              </a:defRPr>
            </a:lvl4pPr>
            <a:lvl5pPr>
              <a:defRPr>
                <a:solidFill>
                  <a:srgbClr val="002F3E"/>
                </a:solidFill>
                <a:latin typeface=""/>
              </a:defRPr>
            </a:lvl5pPr>
          </a:lstStyle>
          <a:p>
            <a:pPr lvl="0"/>
            <a:r>
              <a:rPr lang="nl-NL"/>
              <a:t>Avatar of foto invoegen</a:t>
            </a:r>
          </a:p>
        </p:txBody>
      </p:sp>
      <p:sp>
        <p:nvSpPr>
          <p:cNvPr id="11" name="Tijdelijke aanduiding voor tekst 13">
            <a:extLst>
              <a:ext uri="{FF2B5EF4-FFF2-40B4-BE49-F238E27FC236}">
                <a16:creationId xmlns:a16="http://schemas.microsoft.com/office/drawing/2014/main" id="{FBF60342-6F5B-56C6-67E1-D15131FA0AB4}"/>
              </a:ext>
            </a:extLst>
          </p:cNvPr>
          <p:cNvSpPr>
            <a:spLocks noGrp="1"/>
          </p:cNvSpPr>
          <p:nvPr>
            <p:ph type="body" sz="quarter" idx="10" hasCustomPrompt="1"/>
          </p:nvPr>
        </p:nvSpPr>
        <p:spPr>
          <a:xfrm>
            <a:off x="1891190" y="2715798"/>
            <a:ext cx="3706812" cy="2702398"/>
          </a:xfrm>
        </p:spPr>
        <p:txBody>
          <a:bodyPr>
            <a:noAutofit/>
          </a:bodyPr>
          <a:lstStyle>
            <a:lvl1pPr marL="0" indent="0">
              <a:buNone/>
              <a:defRPr sz="2000">
                <a:solidFill>
                  <a:srgbClr val="002F3E"/>
                </a:solidFill>
              </a:defRPr>
            </a:lvl1pPr>
          </a:lstStyle>
          <a:p>
            <a:pPr>
              <a:lnSpc>
                <a:spcPct val="210000"/>
              </a:lnSpc>
            </a:pPr>
            <a:r>
              <a:rPr lang="nl-NL"/>
              <a:t>…</a:t>
            </a:r>
          </a:p>
          <a:p>
            <a:pPr>
              <a:lnSpc>
                <a:spcPct val="210000"/>
              </a:lnSpc>
            </a:pPr>
            <a:r>
              <a:rPr lang="nl-NL"/>
              <a:t>…</a:t>
            </a:r>
          </a:p>
          <a:p>
            <a:pPr>
              <a:lnSpc>
                <a:spcPct val="210000"/>
              </a:lnSpc>
            </a:pPr>
            <a:r>
              <a:rPr lang="nl-NL"/>
              <a:t>…</a:t>
            </a:r>
          </a:p>
        </p:txBody>
      </p:sp>
      <p:sp>
        <p:nvSpPr>
          <p:cNvPr id="12" name="Tijdelijke aanduiding voor tekst 13">
            <a:extLst>
              <a:ext uri="{FF2B5EF4-FFF2-40B4-BE49-F238E27FC236}">
                <a16:creationId xmlns:a16="http://schemas.microsoft.com/office/drawing/2014/main" id="{F9440E03-BB86-4A05-9FD7-5B9679F57931}"/>
              </a:ext>
            </a:extLst>
          </p:cNvPr>
          <p:cNvSpPr>
            <a:spLocks noGrp="1"/>
          </p:cNvSpPr>
          <p:nvPr>
            <p:ph type="body" sz="quarter" idx="11" hasCustomPrompt="1"/>
          </p:nvPr>
        </p:nvSpPr>
        <p:spPr>
          <a:xfrm>
            <a:off x="1036320" y="1905872"/>
            <a:ext cx="4561681" cy="848502"/>
          </a:xfrm>
        </p:spPr>
        <p:txBody>
          <a:bodyPr>
            <a:noAutofit/>
          </a:bodyPr>
          <a:lstStyle>
            <a:lvl1pPr marL="0" indent="0">
              <a:buNone/>
              <a:defRPr sz="2400" b="1" i="0">
                <a:solidFill>
                  <a:srgbClr val="002F3E"/>
                </a:solidFill>
                <a:latin typeface="Fira Sans SemiBold" panose="020B0503050000020004" pitchFamily="34" charset="0"/>
                <a:ea typeface="Fira Sans SemiBold" panose="020B0503050000020004" pitchFamily="34" charset="0"/>
              </a:defRPr>
            </a:lvl1pPr>
          </a:lstStyle>
          <a:p>
            <a:pPr>
              <a:lnSpc>
                <a:spcPct val="210000"/>
              </a:lnSpc>
            </a:pPr>
            <a:r>
              <a:rPr lang="nl-NL"/>
              <a:t>Naam spreker</a:t>
            </a:r>
          </a:p>
        </p:txBody>
      </p:sp>
      <p:pic>
        <p:nvPicPr>
          <p:cNvPr id="2" name="Afbeelding 1">
            <a:extLst>
              <a:ext uri="{FF2B5EF4-FFF2-40B4-BE49-F238E27FC236}">
                <a16:creationId xmlns:a16="http://schemas.microsoft.com/office/drawing/2014/main" id="{5B455D60-42B6-B9FE-4ABD-B1C3BE7F95B9}"/>
              </a:ext>
            </a:extLst>
          </p:cNvPr>
          <p:cNvPicPr>
            <a:picLocks noChangeAspect="1"/>
          </p:cNvPicPr>
          <p:nvPr userDrawn="1"/>
        </p:nvPicPr>
        <p:blipFill>
          <a:blip r:embed="rId3"/>
          <a:stretch>
            <a:fillRect/>
          </a:stretch>
        </p:blipFill>
        <p:spPr>
          <a:xfrm>
            <a:off x="1208734" y="3080472"/>
            <a:ext cx="423254" cy="406815"/>
          </a:xfrm>
          <a:prstGeom prst="rect">
            <a:avLst/>
          </a:prstGeom>
        </p:spPr>
      </p:pic>
      <p:pic>
        <p:nvPicPr>
          <p:cNvPr id="3" name="Afbeelding 2">
            <a:extLst>
              <a:ext uri="{FF2B5EF4-FFF2-40B4-BE49-F238E27FC236}">
                <a16:creationId xmlns:a16="http://schemas.microsoft.com/office/drawing/2014/main" id="{F620FD1C-C1DE-BEEF-FB3E-1558D76EA78D}"/>
              </a:ext>
            </a:extLst>
          </p:cNvPr>
          <p:cNvPicPr>
            <a:picLocks noChangeAspect="1"/>
          </p:cNvPicPr>
          <p:nvPr userDrawn="1"/>
        </p:nvPicPr>
        <p:blipFill>
          <a:blip r:embed="rId4"/>
          <a:stretch>
            <a:fillRect/>
          </a:stretch>
        </p:blipFill>
        <p:spPr>
          <a:xfrm>
            <a:off x="1202082" y="3852810"/>
            <a:ext cx="423251" cy="423251"/>
          </a:xfrm>
          <a:prstGeom prst="rect">
            <a:avLst/>
          </a:prstGeom>
        </p:spPr>
      </p:pic>
      <p:pic>
        <p:nvPicPr>
          <p:cNvPr id="4" name="Afbeelding 3">
            <a:extLst>
              <a:ext uri="{FF2B5EF4-FFF2-40B4-BE49-F238E27FC236}">
                <a16:creationId xmlns:a16="http://schemas.microsoft.com/office/drawing/2014/main" id="{A06BAA44-387D-6024-3629-AFED3B40AA23}"/>
              </a:ext>
            </a:extLst>
          </p:cNvPr>
          <p:cNvPicPr>
            <a:picLocks noChangeAspect="1"/>
          </p:cNvPicPr>
          <p:nvPr userDrawn="1"/>
        </p:nvPicPr>
        <p:blipFill>
          <a:blip r:embed="rId5"/>
          <a:stretch>
            <a:fillRect/>
          </a:stretch>
        </p:blipFill>
        <p:spPr>
          <a:xfrm>
            <a:off x="1207686" y="4656036"/>
            <a:ext cx="446315" cy="357052"/>
          </a:xfrm>
          <a:prstGeom prst="rect">
            <a:avLst/>
          </a:prstGeom>
        </p:spPr>
      </p:pic>
    </p:spTree>
    <p:extLst>
      <p:ext uri="{BB962C8B-B14F-4D97-AF65-F5344CB8AC3E}">
        <p14:creationId xmlns:p14="http://schemas.microsoft.com/office/powerpoint/2010/main" val="313639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psomm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94A2C-58BB-A0D2-7FB0-6D9055FC70F8}"/>
              </a:ext>
            </a:extLst>
          </p:cNvPr>
          <p:cNvSpPr>
            <a:spLocks noGrp="1"/>
          </p:cNvSpPr>
          <p:nvPr>
            <p:ph type="ctrTitle"/>
          </p:nvPr>
        </p:nvSpPr>
        <p:spPr>
          <a:xfrm>
            <a:off x="2329175" y="1258957"/>
            <a:ext cx="8378582" cy="1913027"/>
          </a:xfrm>
        </p:spPr>
        <p:txBody>
          <a:bodyPr anchor="b">
            <a:normAutofit/>
          </a:bodyPr>
          <a:lstStyle>
            <a:lvl1pPr algn="l">
              <a:defRPr sz="6000" baseline="0">
                <a:solidFill>
                  <a:schemeClr val="bg1"/>
                </a:solidFill>
              </a:defRPr>
            </a:lvl1pPr>
          </a:lstStyle>
          <a:p>
            <a:r>
              <a:rPr lang="nl-NL"/>
              <a:t>Klik om stijl te bewerken</a:t>
            </a:r>
          </a:p>
        </p:txBody>
      </p:sp>
      <p:sp>
        <p:nvSpPr>
          <p:cNvPr id="5" name="Rechthoek 4">
            <a:extLst>
              <a:ext uri="{FF2B5EF4-FFF2-40B4-BE49-F238E27FC236}">
                <a16:creationId xmlns:a16="http://schemas.microsoft.com/office/drawing/2014/main" id="{3F531D16-13DF-2E79-3708-45E129EE359E}"/>
              </a:ext>
            </a:extLst>
          </p:cNvPr>
          <p:cNvSpPr/>
          <p:nvPr userDrawn="1"/>
        </p:nvSpPr>
        <p:spPr>
          <a:xfrm rot="21387495">
            <a:off x="1206833" y="1496697"/>
            <a:ext cx="795096" cy="882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C5A35C61-85C2-71F8-40BB-3BC1BF1F95BE}"/>
              </a:ext>
            </a:extLst>
          </p:cNvPr>
          <p:cNvSpPr/>
          <p:nvPr userDrawn="1"/>
        </p:nvSpPr>
        <p:spPr>
          <a:xfrm rot="21387495">
            <a:off x="1166208" y="1465041"/>
            <a:ext cx="795096" cy="8824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Ondertitel 2">
            <a:extLst>
              <a:ext uri="{FF2B5EF4-FFF2-40B4-BE49-F238E27FC236}">
                <a16:creationId xmlns:a16="http://schemas.microsoft.com/office/drawing/2014/main" id="{6A06FEF9-5E68-D2A8-C271-90ED1D2C063D}"/>
              </a:ext>
            </a:extLst>
          </p:cNvPr>
          <p:cNvSpPr>
            <a:spLocks noGrp="1"/>
          </p:cNvSpPr>
          <p:nvPr>
            <p:ph type="subTitle" idx="1"/>
          </p:nvPr>
        </p:nvSpPr>
        <p:spPr>
          <a:xfrm>
            <a:off x="2329175" y="3467587"/>
            <a:ext cx="8378582" cy="1718680"/>
          </a:xfrm>
        </p:spPr>
        <p:txBody>
          <a:bodyPr/>
          <a:lstStyle>
            <a:lvl1pPr marL="0" indent="0" algn="l">
              <a:lnSpc>
                <a:spcPct val="100000"/>
              </a:lnSpc>
              <a:buNone/>
              <a:defRPr sz="240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2" name="Tijdelijke aanduiding voor tekst 11">
            <a:extLst>
              <a:ext uri="{FF2B5EF4-FFF2-40B4-BE49-F238E27FC236}">
                <a16:creationId xmlns:a16="http://schemas.microsoft.com/office/drawing/2014/main" id="{C027EA96-FC40-2C01-2A87-10B29B8892BC}"/>
              </a:ext>
            </a:extLst>
          </p:cNvPr>
          <p:cNvSpPr>
            <a:spLocks noGrp="1"/>
          </p:cNvSpPr>
          <p:nvPr>
            <p:ph type="body" sz="quarter" idx="10" hasCustomPrompt="1"/>
          </p:nvPr>
        </p:nvSpPr>
        <p:spPr>
          <a:xfrm rot="21381355">
            <a:off x="1151182" y="1454366"/>
            <a:ext cx="806594" cy="892130"/>
          </a:xfrm>
        </p:spPr>
        <p:txBody>
          <a:bodyPr anchor="ctr">
            <a:noAutofit/>
          </a:bodyPr>
          <a:lstStyle>
            <a:lvl1pPr marL="0" indent="0" algn="ctr">
              <a:buNone/>
              <a:defRPr sz="5400" b="1" i="0">
                <a:solidFill>
                  <a:schemeClr val="bg1"/>
                </a:solidFill>
                <a:latin typeface="Fira Sans SemiBold" panose="020B0503050000020004" pitchFamily="34" charset="0"/>
                <a:ea typeface="Fira Sans SemiBold" panose="020B0503050000020004" pitchFamily="34" charset="0"/>
              </a:defRPr>
            </a:lvl1pPr>
          </a:lstStyle>
          <a:p>
            <a:pPr lvl="0"/>
            <a:r>
              <a:rPr lang="nl-NL"/>
              <a:t>1</a:t>
            </a:r>
          </a:p>
        </p:txBody>
      </p:sp>
    </p:spTree>
    <p:extLst>
      <p:ext uri="{BB962C8B-B14F-4D97-AF65-F5344CB8AC3E}">
        <p14:creationId xmlns:p14="http://schemas.microsoft.com/office/powerpoint/2010/main" val="3984950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tement achtergro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94A2C-58BB-A0D2-7FB0-6D9055FC70F8}"/>
              </a:ext>
            </a:extLst>
          </p:cNvPr>
          <p:cNvSpPr>
            <a:spLocks noGrp="1"/>
          </p:cNvSpPr>
          <p:nvPr>
            <p:ph type="ctrTitle" hasCustomPrompt="1"/>
          </p:nvPr>
        </p:nvSpPr>
        <p:spPr>
          <a:xfrm>
            <a:off x="1906709" y="1624570"/>
            <a:ext cx="8378582" cy="1518679"/>
          </a:xfrm>
        </p:spPr>
        <p:txBody>
          <a:bodyPr anchor="ctr">
            <a:normAutofit/>
          </a:bodyPr>
          <a:lstStyle>
            <a:lvl1pPr algn="ctr">
              <a:lnSpc>
                <a:spcPct val="100000"/>
              </a:lnSpc>
              <a:defRPr sz="3200" b="0" baseline="0">
                <a:solidFill>
                  <a:schemeClr val="bg1"/>
                </a:solidFill>
                <a:latin typeface="Source Sans Pro" panose="020B0503030403020204" pitchFamily="34" charset="0"/>
              </a:defRPr>
            </a:lvl1pPr>
          </a:lstStyle>
          <a:p>
            <a:r>
              <a:rPr lang="nl-NL"/>
              <a:t>Extra loketten zijn </a:t>
            </a:r>
            <a:br>
              <a:rPr lang="nl-NL"/>
            </a:br>
            <a:r>
              <a:rPr lang="nl-NL"/>
              <a:t>niet dé oplossing</a:t>
            </a:r>
          </a:p>
        </p:txBody>
      </p:sp>
      <p:sp>
        <p:nvSpPr>
          <p:cNvPr id="7" name="Ondertitel 2">
            <a:extLst>
              <a:ext uri="{FF2B5EF4-FFF2-40B4-BE49-F238E27FC236}">
                <a16:creationId xmlns:a16="http://schemas.microsoft.com/office/drawing/2014/main" id="{6A06FEF9-5E68-D2A8-C271-90ED1D2C063D}"/>
              </a:ext>
            </a:extLst>
          </p:cNvPr>
          <p:cNvSpPr>
            <a:spLocks noGrp="1"/>
          </p:cNvSpPr>
          <p:nvPr>
            <p:ph type="subTitle" idx="1" hasCustomPrompt="1"/>
          </p:nvPr>
        </p:nvSpPr>
        <p:spPr>
          <a:xfrm>
            <a:off x="1906709" y="3171826"/>
            <a:ext cx="8378582" cy="1518679"/>
          </a:xfrm>
        </p:spPr>
        <p:txBody>
          <a:bodyPr anchor="ctr">
            <a:noAutofit/>
          </a:bodyPr>
          <a:lstStyle>
            <a:lvl1pPr marL="0" indent="0" algn="ctr">
              <a:lnSpc>
                <a:spcPct val="100000"/>
              </a:lnSpc>
              <a:buNone/>
              <a:defRPr sz="4000" b="1" i="0" baseline="0">
                <a:solidFill>
                  <a:schemeClr val="bg1"/>
                </a:solidFill>
                <a:latin typeface="Fira Sans SemiBold" panose="020B0503050000020004" pitchFamily="34" charset="0"/>
                <a:ea typeface="Fira Sans SemiBold"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De ambitie moet zijn dat iedereen het snapt.</a:t>
            </a:r>
          </a:p>
        </p:txBody>
      </p:sp>
    </p:spTree>
    <p:extLst>
      <p:ext uri="{BB962C8B-B14F-4D97-AF65-F5344CB8AC3E}">
        <p14:creationId xmlns:p14="http://schemas.microsoft.com/office/powerpoint/2010/main" val="1649726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achtergrondf">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94A2C-58BB-A0D2-7FB0-6D9055FC70F8}"/>
              </a:ext>
            </a:extLst>
          </p:cNvPr>
          <p:cNvSpPr>
            <a:spLocks noGrp="1"/>
          </p:cNvSpPr>
          <p:nvPr>
            <p:ph type="ctrTitle"/>
          </p:nvPr>
        </p:nvSpPr>
        <p:spPr>
          <a:xfrm>
            <a:off x="1524000" y="1777271"/>
            <a:ext cx="9144000" cy="2387600"/>
          </a:xfrm>
        </p:spPr>
        <p:txBody>
          <a:bodyPr anchor="b">
            <a:normAutofit/>
          </a:bodyPr>
          <a:lstStyle>
            <a:lvl1pPr algn="l">
              <a:defRPr sz="5400" b="1" i="0" baseline="0">
                <a:solidFill>
                  <a:schemeClr val="bg1"/>
                </a:solidFill>
                <a:latin typeface="Fira Sans" panose="020B0503050000020004" pitchFamily="34" charset="0"/>
              </a:defRPr>
            </a:lvl1pPr>
          </a:lstStyle>
          <a:p>
            <a:r>
              <a:rPr lang="nl-NL"/>
              <a:t>Klik om stijl te bewerken</a:t>
            </a:r>
          </a:p>
        </p:txBody>
      </p:sp>
      <p:sp>
        <p:nvSpPr>
          <p:cNvPr id="3" name="Ondertitel 2">
            <a:extLst>
              <a:ext uri="{FF2B5EF4-FFF2-40B4-BE49-F238E27FC236}">
                <a16:creationId xmlns:a16="http://schemas.microsoft.com/office/drawing/2014/main" id="{67C62BAB-F8A4-1745-C2E3-8047DC8132A6}"/>
              </a:ext>
            </a:extLst>
          </p:cNvPr>
          <p:cNvSpPr>
            <a:spLocks noGrp="1"/>
          </p:cNvSpPr>
          <p:nvPr>
            <p:ph type="subTitle" idx="1" hasCustomPrompt="1"/>
          </p:nvPr>
        </p:nvSpPr>
        <p:spPr>
          <a:xfrm>
            <a:off x="1524000" y="4392871"/>
            <a:ext cx="9144000" cy="1655762"/>
          </a:xfrm>
        </p:spPr>
        <p:txBody>
          <a:bodyPr/>
          <a:lstStyle>
            <a:lvl1pPr marL="0" indent="0" algn="l">
              <a:lnSpc>
                <a:spcPct val="100000"/>
              </a:lnSpc>
              <a:buNone/>
              <a:defRPr sz="240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 Naam </a:t>
            </a:r>
          </a:p>
        </p:txBody>
      </p:sp>
      <p:sp>
        <p:nvSpPr>
          <p:cNvPr id="4" name="Titel 1">
            <a:extLst>
              <a:ext uri="{FF2B5EF4-FFF2-40B4-BE49-F238E27FC236}">
                <a16:creationId xmlns:a16="http://schemas.microsoft.com/office/drawing/2014/main" id="{311D7A72-C4FD-701A-1551-47067C995840}"/>
              </a:ext>
            </a:extLst>
          </p:cNvPr>
          <p:cNvSpPr txBox="1">
            <a:spLocks/>
          </p:cNvSpPr>
          <p:nvPr userDrawn="1"/>
        </p:nvSpPr>
        <p:spPr>
          <a:xfrm>
            <a:off x="129988" y="2737109"/>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5"/>
                </a:solidFill>
                <a:latin typeface="League Gothic" pitchFamily="2" charset="77"/>
              </a:rPr>
              <a:t>“</a:t>
            </a:r>
          </a:p>
        </p:txBody>
      </p:sp>
      <p:sp>
        <p:nvSpPr>
          <p:cNvPr id="5" name="Titel 1">
            <a:extLst>
              <a:ext uri="{FF2B5EF4-FFF2-40B4-BE49-F238E27FC236}">
                <a16:creationId xmlns:a16="http://schemas.microsoft.com/office/drawing/2014/main" id="{1D90FB74-31B1-5163-B42E-B21AE5A4A73C}"/>
              </a:ext>
            </a:extLst>
          </p:cNvPr>
          <p:cNvSpPr txBox="1">
            <a:spLocks/>
          </p:cNvSpPr>
          <p:nvPr userDrawn="1"/>
        </p:nvSpPr>
        <p:spPr>
          <a:xfrm rot="10800000">
            <a:off x="10443883" y="1522377"/>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5"/>
                </a:solidFill>
                <a:latin typeface="League Gothic" pitchFamily="2" charset="77"/>
              </a:rPr>
              <a:t>“</a:t>
            </a:r>
          </a:p>
        </p:txBody>
      </p:sp>
    </p:spTree>
    <p:extLst>
      <p:ext uri="{BB962C8B-B14F-4D97-AF65-F5344CB8AC3E}">
        <p14:creationId xmlns:p14="http://schemas.microsoft.com/office/powerpoint/2010/main" val="390392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eige teks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9E670A-C952-37DD-3EC8-88A4ED6F18C5}"/>
              </a:ext>
            </a:extLst>
          </p:cNvPr>
          <p:cNvSpPr>
            <a:spLocks noGrp="1"/>
          </p:cNvSpPr>
          <p:nvPr>
            <p:ph type="title"/>
          </p:nvPr>
        </p:nvSpPr>
        <p:spPr>
          <a:xfrm>
            <a:off x="838200" y="210065"/>
            <a:ext cx="10515600" cy="1260389"/>
          </a:xfrm>
        </p:spPr>
        <p:txBody>
          <a:bodyPr>
            <a:normAutofit/>
          </a:bodyPr>
          <a:lstStyle>
            <a:lvl1pPr>
              <a:defRPr sz="4800" baseline="0">
                <a:solidFill>
                  <a:schemeClr val="tx2"/>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D1E68C9A-9563-0726-1151-93FC30E5955F}"/>
              </a:ext>
            </a:extLst>
          </p:cNvPr>
          <p:cNvSpPr>
            <a:spLocks noGrp="1"/>
          </p:cNvSpPr>
          <p:nvPr>
            <p:ph idx="1"/>
          </p:nvPr>
        </p:nvSpPr>
        <p:spPr/>
        <p:txBody>
          <a:bodyPr/>
          <a:lstStyle>
            <a:lvl1pPr>
              <a:defRPr>
                <a:solidFill>
                  <a:srgbClr val="002F3E"/>
                </a:solidFill>
              </a:defRPr>
            </a:lvl1pPr>
            <a:lvl2pPr>
              <a:defRPr>
                <a:solidFill>
                  <a:srgbClr val="002F3E"/>
                </a:solidFill>
              </a:defRPr>
            </a:lvl2pPr>
            <a:lvl3pPr>
              <a:defRPr>
                <a:solidFill>
                  <a:srgbClr val="002F3E"/>
                </a:solidFill>
              </a:defRPr>
            </a:lvl3pPr>
            <a:lvl4pPr>
              <a:defRPr>
                <a:solidFill>
                  <a:srgbClr val="002F3E"/>
                </a:solidFill>
              </a:defRPr>
            </a:lvl4pPr>
            <a:lvl5pPr>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517249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1_Beige tekst 1">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46F4FC-C117-4B08-7D5C-AB8F9C5232C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A59E670A-C952-37DD-3EC8-88A4ED6F18C5}"/>
              </a:ext>
            </a:extLst>
          </p:cNvPr>
          <p:cNvSpPr>
            <a:spLocks noGrp="1"/>
          </p:cNvSpPr>
          <p:nvPr>
            <p:ph type="title"/>
          </p:nvPr>
        </p:nvSpPr>
        <p:spPr>
          <a:xfrm>
            <a:off x="838200" y="210065"/>
            <a:ext cx="10515600" cy="1260389"/>
          </a:xfrm>
        </p:spPr>
        <p:txBody>
          <a:bodyPr>
            <a:normAutofit/>
          </a:bodyPr>
          <a:lstStyle>
            <a:lvl1pPr>
              <a:defRPr sz="4800" baseline="0">
                <a:solidFill>
                  <a:schemeClr val="tx2"/>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D1E68C9A-9563-0726-1151-93FC30E5955F}"/>
              </a:ext>
            </a:extLst>
          </p:cNvPr>
          <p:cNvSpPr>
            <a:spLocks noGrp="1"/>
          </p:cNvSpPr>
          <p:nvPr>
            <p:ph idx="1"/>
          </p:nvPr>
        </p:nvSpPr>
        <p:spPr/>
        <p:txBody>
          <a:bodyPr/>
          <a:lstStyle>
            <a:lvl1pPr>
              <a:defRPr>
                <a:solidFill>
                  <a:srgbClr val="002F3E"/>
                </a:solidFill>
              </a:defRPr>
            </a:lvl1pPr>
            <a:lvl2pPr>
              <a:defRPr>
                <a:solidFill>
                  <a:srgbClr val="002F3E"/>
                </a:solidFill>
              </a:defRPr>
            </a:lvl2pPr>
            <a:lvl3pPr>
              <a:defRPr>
                <a:solidFill>
                  <a:srgbClr val="002F3E"/>
                </a:solidFill>
              </a:defRPr>
            </a:lvl3pPr>
            <a:lvl4pPr>
              <a:defRPr>
                <a:solidFill>
                  <a:srgbClr val="002F3E"/>
                </a:solidFill>
              </a:defRPr>
            </a:lvl4pPr>
            <a:lvl5pPr>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0963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eige tekst 2">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71A17B41-4263-8BE4-5EE7-B2E95C889F54}"/>
              </a:ext>
            </a:extLst>
          </p:cNvPr>
          <p:cNvPicPr>
            <a:picLocks noChangeAspect="1"/>
          </p:cNvPicPr>
          <p:nvPr userDrawn="1"/>
        </p:nvPicPr>
        <p:blipFill>
          <a:blip r:embed="rId2"/>
          <a:srcRect/>
          <a:stretch/>
        </p:blipFill>
        <p:spPr>
          <a:xfrm>
            <a:off x="0" y="0"/>
            <a:ext cx="12192000" cy="6858000"/>
          </a:xfrm>
          <a:prstGeom prst="rect">
            <a:avLst/>
          </a:prstGeom>
        </p:spPr>
      </p:pic>
      <p:sp>
        <p:nvSpPr>
          <p:cNvPr id="9" name="Titel 1">
            <a:extLst>
              <a:ext uri="{FF2B5EF4-FFF2-40B4-BE49-F238E27FC236}">
                <a16:creationId xmlns:a16="http://schemas.microsoft.com/office/drawing/2014/main" id="{1C83E414-C858-0D08-AF8C-C74A3E601A95}"/>
              </a:ext>
            </a:extLst>
          </p:cNvPr>
          <p:cNvSpPr>
            <a:spLocks noGrp="1"/>
          </p:cNvSpPr>
          <p:nvPr>
            <p:ph type="title"/>
          </p:nvPr>
        </p:nvSpPr>
        <p:spPr>
          <a:xfrm>
            <a:off x="838200" y="210065"/>
            <a:ext cx="10515600" cy="1260389"/>
          </a:xfrm>
        </p:spPr>
        <p:txBody>
          <a:bodyPr>
            <a:normAutofit/>
          </a:bodyPr>
          <a:lstStyle>
            <a:lvl1pPr>
              <a:defRPr sz="4800">
                <a:solidFill>
                  <a:srgbClr val="002F3E"/>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FF3B3600-1ACB-3700-7509-9E71650735D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F76B920-D276-1DDF-C73D-C60B2E973C3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798528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eige tekst 3">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FA662030-B57D-4A64-3BE3-2AC756C47BC5}"/>
              </a:ext>
            </a:extLst>
          </p:cNvPr>
          <p:cNvPicPr>
            <a:picLocks noChangeAspect="1"/>
          </p:cNvPicPr>
          <p:nvPr userDrawn="1"/>
        </p:nvPicPr>
        <p:blipFill>
          <a:blip r:embed="rId2"/>
          <a:srcRect/>
          <a:stretch/>
        </p:blipFill>
        <p:spPr>
          <a:xfrm>
            <a:off x="0" y="0"/>
            <a:ext cx="12192000" cy="6858000"/>
          </a:xfrm>
          <a:prstGeom prst="rect">
            <a:avLst/>
          </a:prstGeom>
        </p:spPr>
      </p:pic>
      <p:sp>
        <p:nvSpPr>
          <p:cNvPr id="3" name="Tijdelijke aanduiding voor tekst 2">
            <a:extLst>
              <a:ext uri="{FF2B5EF4-FFF2-40B4-BE49-F238E27FC236}">
                <a16:creationId xmlns:a16="http://schemas.microsoft.com/office/drawing/2014/main" id="{E5E73951-C21F-601E-7BA4-D67E77D50F61}"/>
              </a:ext>
            </a:extLst>
          </p:cNvPr>
          <p:cNvSpPr>
            <a:spLocks noGrp="1"/>
          </p:cNvSpPr>
          <p:nvPr>
            <p:ph type="body" idx="1" hasCustomPrompt="1"/>
          </p:nvPr>
        </p:nvSpPr>
        <p:spPr>
          <a:xfrm>
            <a:off x="839788" y="1681163"/>
            <a:ext cx="5157787" cy="823912"/>
          </a:xfrm>
        </p:spPr>
        <p:txBody>
          <a:bodyPr anchor="b"/>
          <a:lstStyle>
            <a:lvl1pPr marL="0" indent="0">
              <a:buNone/>
              <a:defRPr sz="2400" b="1">
                <a:solidFill>
                  <a:srgbClr val="002F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Wij gebruiken</a:t>
            </a:r>
          </a:p>
        </p:txBody>
      </p:sp>
      <p:sp>
        <p:nvSpPr>
          <p:cNvPr id="4" name="Tijdelijke aanduiding voor inhoud 3">
            <a:extLst>
              <a:ext uri="{FF2B5EF4-FFF2-40B4-BE49-F238E27FC236}">
                <a16:creationId xmlns:a16="http://schemas.microsoft.com/office/drawing/2014/main" id="{D0DFDA9D-3707-9DC3-DD2B-1414DAF0EB13}"/>
              </a:ext>
            </a:extLst>
          </p:cNvPr>
          <p:cNvSpPr>
            <a:spLocks noGrp="1"/>
          </p:cNvSpPr>
          <p:nvPr>
            <p:ph sz="half" idx="2"/>
          </p:nvPr>
        </p:nvSpPr>
        <p:spPr>
          <a:xfrm>
            <a:off x="839788" y="2505075"/>
            <a:ext cx="5157787" cy="3684588"/>
          </a:xfrm>
        </p:spPr>
        <p:txBody>
          <a:bodyPr/>
          <a:lstStyle>
            <a:lvl1pPr marL="228600" indent="-228600">
              <a:buFontTx/>
              <a:buBlip>
                <a:blip>
                  <a:extLst>
                    <a:ext uri="{96DAC541-7B7A-43D3-8B79-37D633B846F1}">
                      <asvg:svgBlip xmlns:asvg="http://schemas.microsoft.com/office/drawing/2016/SVG/main" r:embed="rId3"/>
                    </a:ext>
                  </a:extLst>
                </a:blip>
              </a:buBlip>
              <a:defRPr>
                <a:solidFill>
                  <a:srgbClr val="002F3E"/>
                </a:solidFill>
              </a:defRPr>
            </a:lvl1pPr>
            <a:lvl2pPr marL="685800" indent="-228600">
              <a:buFontTx/>
              <a:buBlip>
                <a:blip>
                  <a:extLst>
                    <a:ext uri="{96DAC541-7B7A-43D3-8B79-37D633B846F1}">
                      <asvg:svgBlip xmlns:asvg="http://schemas.microsoft.com/office/drawing/2016/SVG/main" r:embed="rId3"/>
                    </a:ext>
                  </a:extLst>
                </a:blip>
              </a:buBlip>
              <a:defRPr>
                <a:solidFill>
                  <a:srgbClr val="002F3E"/>
                </a:solidFill>
              </a:defRPr>
            </a:lvl2pPr>
            <a:lvl3pPr marL="1143000" indent="-228600">
              <a:buFontTx/>
              <a:buBlip>
                <a:blip>
                  <a:extLst>
                    <a:ext uri="{96DAC541-7B7A-43D3-8B79-37D633B846F1}">
                      <asvg:svgBlip xmlns:asvg="http://schemas.microsoft.com/office/drawing/2016/SVG/main" r:embed="rId3"/>
                    </a:ext>
                  </a:extLst>
                </a:blip>
              </a:buBlip>
              <a:defRPr>
                <a:solidFill>
                  <a:srgbClr val="002F3E"/>
                </a:solidFill>
              </a:defRPr>
            </a:lvl3pPr>
            <a:lvl4pPr marL="1600200" indent="-228600">
              <a:buFontTx/>
              <a:buBlip>
                <a:blip>
                  <a:extLst>
                    <a:ext uri="{96DAC541-7B7A-43D3-8B79-37D633B846F1}">
                      <asvg:svgBlip xmlns:asvg="http://schemas.microsoft.com/office/drawing/2016/SVG/main" r:embed="rId3"/>
                    </a:ext>
                  </a:extLst>
                </a:blip>
              </a:buBlip>
              <a:defRPr>
                <a:solidFill>
                  <a:srgbClr val="002F3E"/>
                </a:solidFill>
              </a:defRPr>
            </a:lvl4pPr>
            <a:lvl5pPr marL="2057400" indent="-228600">
              <a:buFontTx/>
              <a:buBlip>
                <a:blip>
                  <a:extLst>
                    <a:ext uri="{96DAC541-7B7A-43D3-8B79-37D633B846F1}">
                      <asvg:svgBlip xmlns:asvg="http://schemas.microsoft.com/office/drawing/2016/SVG/main" r:embed="rId3"/>
                    </a:ext>
                  </a:extLst>
                </a:blip>
              </a:buBlip>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308AC3E-0E21-AAA3-8180-0C1300996FE1}"/>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rgbClr val="002F3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Mensen zoeken</a:t>
            </a:r>
          </a:p>
        </p:txBody>
      </p:sp>
      <p:sp>
        <p:nvSpPr>
          <p:cNvPr id="6" name="Tijdelijke aanduiding voor inhoud 5">
            <a:extLst>
              <a:ext uri="{FF2B5EF4-FFF2-40B4-BE49-F238E27FC236}">
                <a16:creationId xmlns:a16="http://schemas.microsoft.com/office/drawing/2014/main" id="{A82C1533-D0B9-0AB6-AB07-C07886B083C8}"/>
              </a:ext>
            </a:extLst>
          </p:cNvPr>
          <p:cNvSpPr>
            <a:spLocks noGrp="1"/>
          </p:cNvSpPr>
          <p:nvPr>
            <p:ph sz="quarter" idx="4"/>
          </p:nvPr>
        </p:nvSpPr>
        <p:spPr>
          <a:xfrm>
            <a:off x="6172200" y="2505075"/>
            <a:ext cx="5183188" cy="3684588"/>
          </a:xfrm>
        </p:spPr>
        <p:txBody>
          <a:bodyPr/>
          <a:lstStyle>
            <a:lvl1pPr marL="228600" indent="-228600">
              <a:buFontTx/>
              <a:buBlip>
                <a:blip>
                  <a:extLst>
                    <a:ext uri="{96DAC541-7B7A-43D3-8B79-37D633B846F1}">
                      <asvg:svgBlip xmlns:asvg="http://schemas.microsoft.com/office/drawing/2016/SVG/main" r:embed="rId4"/>
                    </a:ext>
                  </a:extLst>
                </a:blip>
              </a:buBlip>
              <a:defRPr>
                <a:solidFill>
                  <a:srgbClr val="002F3E"/>
                </a:solidFill>
              </a:defRPr>
            </a:lvl1pPr>
            <a:lvl2pPr marL="685800" indent="-228600">
              <a:buFontTx/>
              <a:buBlip>
                <a:blip>
                  <a:extLst>
                    <a:ext uri="{96DAC541-7B7A-43D3-8B79-37D633B846F1}">
                      <asvg:svgBlip xmlns:asvg="http://schemas.microsoft.com/office/drawing/2016/SVG/main" r:embed="rId4"/>
                    </a:ext>
                  </a:extLst>
                </a:blip>
              </a:buBlip>
              <a:defRPr>
                <a:solidFill>
                  <a:srgbClr val="002F3E"/>
                </a:solidFill>
              </a:defRPr>
            </a:lvl2pPr>
            <a:lvl3pPr marL="1143000" indent="-228600">
              <a:buFontTx/>
              <a:buBlip>
                <a:blip>
                  <a:extLst>
                    <a:ext uri="{96DAC541-7B7A-43D3-8B79-37D633B846F1}">
                      <asvg:svgBlip xmlns:asvg="http://schemas.microsoft.com/office/drawing/2016/SVG/main" r:embed="rId4"/>
                    </a:ext>
                  </a:extLst>
                </a:blip>
              </a:buBlip>
              <a:defRPr>
                <a:solidFill>
                  <a:srgbClr val="002F3E"/>
                </a:solidFill>
              </a:defRPr>
            </a:lvl3pPr>
            <a:lvl4pPr marL="1600200" indent="-228600">
              <a:buFontTx/>
              <a:buBlip>
                <a:blip>
                  <a:extLst>
                    <a:ext uri="{96DAC541-7B7A-43D3-8B79-37D633B846F1}">
                      <asvg:svgBlip xmlns:asvg="http://schemas.microsoft.com/office/drawing/2016/SVG/main" r:embed="rId4"/>
                    </a:ext>
                  </a:extLst>
                </a:blip>
              </a:buBlip>
              <a:defRPr>
                <a:solidFill>
                  <a:srgbClr val="002F3E"/>
                </a:solidFill>
              </a:defRPr>
            </a:lvl4pPr>
            <a:lvl5pPr marL="2057400" indent="-228600">
              <a:buFontTx/>
              <a:buBlip>
                <a:blip>
                  <a:extLst>
                    <a:ext uri="{96DAC541-7B7A-43D3-8B79-37D633B846F1}">
                      <asvg:svgBlip xmlns:asvg="http://schemas.microsoft.com/office/drawing/2016/SVG/main" r:embed="rId4"/>
                    </a:ext>
                  </a:extLst>
                </a:blip>
              </a:buBlip>
              <a:defRPr>
                <a:solidFill>
                  <a:srgbClr val="002F3E"/>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a:extLst>
              <a:ext uri="{FF2B5EF4-FFF2-40B4-BE49-F238E27FC236}">
                <a16:creationId xmlns:a16="http://schemas.microsoft.com/office/drawing/2014/main" id="{04D86770-619C-FB84-C378-DEC37A84C382}"/>
              </a:ext>
            </a:extLst>
          </p:cNvPr>
          <p:cNvSpPr>
            <a:spLocks noGrp="1"/>
          </p:cNvSpPr>
          <p:nvPr>
            <p:ph type="title"/>
          </p:nvPr>
        </p:nvSpPr>
        <p:spPr>
          <a:xfrm>
            <a:off x="838200" y="210065"/>
            <a:ext cx="10515600" cy="1260389"/>
          </a:xfrm>
        </p:spPr>
        <p:txBody>
          <a:bodyPr>
            <a:normAutofit/>
          </a:bodyPr>
          <a:lstStyle>
            <a:lvl1pPr>
              <a:defRPr sz="4800">
                <a:solidFill>
                  <a:srgbClr val="002F3E"/>
                </a:solidFill>
              </a:defRPr>
            </a:lvl1pPr>
          </a:lstStyle>
          <a:p>
            <a:r>
              <a:rPr lang="nl-NL"/>
              <a:t>Klik om stijl te bewerken</a:t>
            </a:r>
          </a:p>
        </p:txBody>
      </p:sp>
    </p:spTree>
    <p:extLst>
      <p:ext uri="{BB962C8B-B14F-4D97-AF65-F5344CB8AC3E}">
        <p14:creationId xmlns:p14="http://schemas.microsoft.com/office/powerpoint/2010/main" val="409834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beige">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9B76CDE3-DC98-4A00-7A05-D61F64E4CA4B}"/>
              </a:ext>
            </a:extLst>
          </p:cNvPr>
          <p:cNvPicPr>
            <a:picLocks noChangeAspect="1"/>
          </p:cNvPicPr>
          <p:nvPr userDrawn="1"/>
        </p:nvPicPr>
        <p:blipFill>
          <a:blip r:embed="rId2"/>
          <a:srcRect/>
          <a:stretch/>
        </p:blipFill>
        <p:spPr>
          <a:xfrm>
            <a:off x="0" y="0"/>
            <a:ext cx="12192000" cy="6858000"/>
          </a:xfrm>
          <a:prstGeom prst="rect">
            <a:avLst/>
          </a:prstGeom>
        </p:spPr>
      </p:pic>
      <p:sp>
        <p:nvSpPr>
          <p:cNvPr id="4" name="Titel 1">
            <a:extLst>
              <a:ext uri="{FF2B5EF4-FFF2-40B4-BE49-F238E27FC236}">
                <a16:creationId xmlns:a16="http://schemas.microsoft.com/office/drawing/2014/main" id="{C4DE0DD8-7DD0-7FA6-0E34-1170B00ABDB7}"/>
              </a:ext>
            </a:extLst>
          </p:cNvPr>
          <p:cNvSpPr>
            <a:spLocks noGrp="1"/>
          </p:cNvSpPr>
          <p:nvPr>
            <p:ph type="ctrTitle"/>
          </p:nvPr>
        </p:nvSpPr>
        <p:spPr>
          <a:xfrm>
            <a:off x="1524000" y="1777271"/>
            <a:ext cx="9144000" cy="2387600"/>
          </a:xfrm>
        </p:spPr>
        <p:txBody>
          <a:bodyPr anchor="b">
            <a:normAutofit/>
          </a:bodyPr>
          <a:lstStyle>
            <a:lvl1pPr algn="l">
              <a:defRPr sz="5400" baseline="0">
                <a:solidFill>
                  <a:srgbClr val="002F3E"/>
                </a:solidFill>
                <a:latin typeface="Fira Sans" panose="020B0503050000020004" pitchFamily="34" charset="0"/>
              </a:defRPr>
            </a:lvl1pPr>
          </a:lstStyle>
          <a:p>
            <a:r>
              <a:rPr lang="nl-NL"/>
              <a:t>Klik om stijl te bewerken</a:t>
            </a:r>
          </a:p>
        </p:txBody>
      </p:sp>
      <p:sp>
        <p:nvSpPr>
          <p:cNvPr id="5" name="Ondertitel 2">
            <a:extLst>
              <a:ext uri="{FF2B5EF4-FFF2-40B4-BE49-F238E27FC236}">
                <a16:creationId xmlns:a16="http://schemas.microsoft.com/office/drawing/2014/main" id="{DC6095A3-5E9D-B30E-94A2-48A7B9B9D294}"/>
              </a:ext>
            </a:extLst>
          </p:cNvPr>
          <p:cNvSpPr>
            <a:spLocks noGrp="1"/>
          </p:cNvSpPr>
          <p:nvPr>
            <p:ph type="subTitle" idx="1" hasCustomPrompt="1"/>
          </p:nvPr>
        </p:nvSpPr>
        <p:spPr>
          <a:xfrm>
            <a:off x="1524000" y="4392871"/>
            <a:ext cx="9144000" cy="1655762"/>
          </a:xfrm>
        </p:spPr>
        <p:txBody>
          <a:bodyPr/>
          <a:lstStyle>
            <a:lvl1pPr marL="0" indent="0" algn="l">
              <a:lnSpc>
                <a:spcPct val="100000"/>
              </a:lnSpc>
              <a:buNone/>
              <a:defRPr sz="2400" baseline="0">
                <a:solidFill>
                  <a:srgbClr val="002F3E"/>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 Naam </a:t>
            </a:r>
          </a:p>
        </p:txBody>
      </p:sp>
      <p:sp>
        <p:nvSpPr>
          <p:cNvPr id="6" name="Titel 1">
            <a:extLst>
              <a:ext uri="{FF2B5EF4-FFF2-40B4-BE49-F238E27FC236}">
                <a16:creationId xmlns:a16="http://schemas.microsoft.com/office/drawing/2014/main" id="{FC50CB73-0378-5EE8-3466-6D723D42901F}"/>
              </a:ext>
            </a:extLst>
          </p:cNvPr>
          <p:cNvSpPr txBox="1">
            <a:spLocks/>
          </p:cNvSpPr>
          <p:nvPr userDrawn="1"/>
        </p:nvSpPr>
        <p:spPr>
          <a:xfrm>
            <a:off x="129988" y="2737109"/>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2"/>
                </a:solidFill>
                <a:latin typeface="League Gothic" pitchFamily="2" charset="77"/>
              </a:rPr>
              <a:t>“</a:t>
            </a:r>
          </a:p>
        </p:txBody>
      </p:sp>
      <p:sp>
        <p:nvSpPr>
          <p:cNvPr id="7" name="Titel 1">
            <a:extLst>
              <a:ext uri="{FF2B5EF4-FFF2-40B4-BE49-F238E27FC236}">
                <a16:creationId xmlns:a16="http://schemas.microsoft.com/office/drawing/2014/main" id="{B41D4FAB-9FF2-6EE1-4D54-90FD4691C1C9}"/>
              </a:ext>
            </a:extLst>
          </p:cNvPr>
          <p:cNvSpPr txBox="1">
            <a:spLocks/>
          </p:cNvSpPr>
          <p:nvPr userDrawn="1"/>
        </p:nvSpPr>
        <p:spPr>
          <a:xfrm rot="10800000">
            <a:off x="10443883" y="1522377"/>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2"/>
                </a:solidFill>
                <a:latin typeface="League Gothic" pitchFamily="2" charset="77"/>
              </a:rPr>
              <a:t>“</a:t>
            </a:r>
          </a:p>
        </p:txBody>
      </p:sp>
    </p:spTree>
    <p:extLst>
      <p:ext uri="{BB962C8B-B14F-4D97-AF65-F5344CB8AC3E}">
        <p14:creationId xmlns:p14="http://schemas.microsoft.com/office/powerpoint/2010/main" val="15421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eldia 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94A2C-58BB-A0D2-7FB0-6D9055FC70F8}"/>
              </a:ext>
            </a:extLst>
          </p:cNvPr>
          <p:cNvSpPr>
            <a:spLocks noGrp="1"/>
          </p:cNvSpPr>
          <p:nvPr>
            <p:ph type="ctrTitle"/>
          </p:nvPr>
        </p:nvSpPr>
        <p:spPr>
          <a:xfrm>
            <a:off x="1524000" y="1777271"/>
            <a:ext cx="9144000" cy="2387600"/>
          </a:xfrm>
        </p:spPr>
        <p:txBody>
          <a:bodyPr anchor="b">
            <a:normAutofit/>
          </a:bodyPr>
          <a:lstStyle>
            <a:lvl1pPr algn="ctr">
              <a:defRPr sz="800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67C62BAB-F8A4-1745-C2E3-8047DC8132A6}"/>
              </a:ext>
            </a:extLst>
          </p:cNvPr>
          <p:cNvSpPr>
            <a:spLocks noGrp="1"/>
          </p:cNvSpPr>
          <p:nvPr>
            <p:ph type="subTitle" idx="1"/>
          </p:nvPr>
        </p:nvSpPr>
        <p:spPr>
          <a:xfrm>
            <a:off x="1524000" y="4392871"/>
            <a:ext cx="9144000" cy="1655762"/>
          </a:xfrm>
        </p:spPr>
        <p:txBody>
          <a:bodyP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408051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6507D31-FE4A-2962-8CA8-2E7829A1EC2A}"/>
              </a:ext>
            </a:extLst>
          </p:cNvPr>
          <p:cNvSpPr>
            <a:spLocks noGrp="1"/>
          </p:cNvSpPr>
          <p:nvPr>
            <p:ph type="ctrTitle"/>
          </p:nvPr>
        </p:nvSpPr>
        <p:spPr>
          <a:xfrm>
            <a:off x="1524000" y="1777271"/>
            <a:ext cx="9144000" cy="2387600"/>
          </a:xfrm>
        </p:spPr>
        <p:txBody>
          <a:bodyPr anchor="b">
            <a:normAutofit/>
          </a:bodyPr>
          <a:lstStyle>
            <a:lvl1pPr algn="l">
              <a:defRPr sz="5400" b="1" i="0" baseline="0">
                <a:solidFill>
                  <a:schemeClr val="bg1"/>
                </a:solidFill>
                <a:latin typeface="Fira Sans" panose="020B0503050000020004" pitchFamily="34" charset="0"/>
              </a:defRPr>
            </a:lvl1pPr>
          </a:lstStyle>
          <a:p>
            <a:r>
              <a:rPr lang="nl-NL"/>
              <a:t>Klik om stijl te bewerken</a:t>
            </a:r>
          </a:p>
        </p:txBody>
      </p:sp>
      <p:sp>
        <p:nvSpPr>
          <p:cNvPr id="5" name="Ondertitel 2">
            <a:extLst>
              <a:ext uri="{FF2B5EF4-FFF2-40B4-BE49-F238E27FC236}">
                <a16:creationId xmlns:a16="http://schemas.microsoft.com/office/drawing/2014/main" id="{588F1AAF-DE57-74DA-0887-70AD30D8AE66}"/>
              </a:ext>
            </a:extLst>
          </p:cNvPr>
          <p:cNvSpPr>
            <a:spLocks noGrp="1"/>
          </p:cNvSpPr>
          <p:nvPr>
            <p:ph type="subTitle" idx="1" hasCustomPrompt="1"/>
          </p:nvPr>
        </p:nvSpPr>
        <p:spPr>
          <a:xfrm>
            <a:off x="1524000" y="4392871"/>
            <a:ext cx="9144000" cy="1655762"/>
          </a:xfrm>
        </p:spPr>
        <p:txBody>
          <a:bodyPr/>
          <a:lstStyle>
            <a:lvl1pPr marL="0" indent="0" algn="l">
              <a:lnSpc>
                <a:spcPct val="100000"/>
              </a:lnSpc>
              <a:buNone/>
              <a:defRPr sz="240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 Naam </a:t>
            </a:r>
          </a:p>
        </p:txBody>
      </p:sp>
      <p:sp>
        <p:nvSpPr>
          <p:cNvPr id="6" name="Titel 1">
            <a:extLst>
              <a:ext uri="{FF2B5EF4-FFF2-40B4-BE49-F238E27FC236}">
                <a16:creationId xmlns:a16="http://schemas.microsoft.com/office/drawing/2014/main" id="{4A011B64-407B-1838-EBFC-196147E70637}"/>
              </a:ext>
            </a:extLst>
          </p:cNvPr>
          <p:cNvSpPr txBox="1">
            <a:spLocks/>
          </p:cNvSpPr>
          <p:nvPr userDrawn="1"/>
        </p:nvSpPr>
        <p:spPr>
          <a:xfrm>
            <a:off x="129988" y="2737109"/>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2"/>
                </a:solidFill>
                <a:latin typeface="League Gothic" pitchFamily="2" charset="77"/>
              </a:rPr>
              <a:t>“</a:t>
            </a:r>
          </a:p>
        </p:txBody>
      </p:sp>
      <p:sp>
        <p:nvSpPr>
          <p:cNvPr id="7" name="Titel 1">
            <a:extLst>
              <a:ext uri="{FF2B5EF4-FFF2-40B4-BE49-F238E27FC236}">
                <a16:creationId xmlns:a16="http://schemas.microsoft.com/office/drawing/2014/main" id="{B7B48D51-6F6C-1230-8908-2CE75B8FC793}"/>
              </a:ext>
            </a:extLst>
          </p:cNvPr>
          <p:cNvSpPr txBox="1">
            <a:spLocks/>
          </p:cNvSpPr>
          <p:nvPr userDrawn="1"/>
        </p:nvSpPr>
        <p:spPr>
          <a:xfrm rot="10800000">
            <a:off x="10443883" y="1522377"/>
            <a:ext cx="1698811"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nl-NL" sz="5400" kern="1200" dirty="0" smtClean="0">
                <a:solidFill>
                  <a:schemeClr val="bg1"/>
                </a:solidFill>
                <a:latin typeface="Montserrat" pitchFamily="2" charset="77"/>
                <a:ea typeface="+mj-ea"/>
                <a:cs typeface="+mj-cs"/>
              </a:defRPr>
            </a:lvl1pPr>
          </a:lstStyle>
          <a:p>
            <a:r>
              <a:rPr lang="nl-NL" sz="20000" baseline="0">
                <a:solidFill>
                  <a:schemeClr val="accent2"/>
                </a:solidFill>
                <a:latin typeface="League Gothic" pitchFamily="2" charset="77"/>
              </a:rPr>
              <a:t>“</a:t>
            </a:r>
          </a:p>
        </p:txBody>
      </p:sp>
    </p:spTree>
    <p:extLst>
      <p:ext uri="{BB962C8B-B14F-4D97-AF65-F5344CB8AC3E}">
        <p14:creationId xmlns:p14="http://schemas.microsoft.com/office/powerpoint/2010/main" val="321248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Wat is Gebruiker Centra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A2662C3-EFD5-8443-D90C-63F0FAE929C2}"/>
              </a:ext>
            </a:extLst>
          </p:cNvPr>
          <p:cNvPicPr>
            <a:picLocks noChangeAspect="1"/>
          </p:cNvPicPr>
          <p:nvPr userDrawn="1"/>
        </p:nvPicPr>
        <p:blipFill>
          <a:blip r:embed="rId3"/>
          <a:srcRect/>
          <a:stretch/>
        </p:blipFill>
        <p:spPr>
          <a:xfrm>
            <a:off x="3222607" y="1684136"/>
            <a:ext cx="5746785" cy="3815207"/>
          </a:xfrm>
          <a:prstGeom prst="rect">
            <a:avLst/>
          </a:prstGeom>
        </p:spPr>
      </p:pic>
    </p:spTree>
    <p:extLst>
      <p:ext uri="{BB962C8B-B14F-4D97-AF65-F5344CB8AC3E}">
        <p14:creationId xmlns:p14="http://schemas.microsoft.com/office/powerpoint/2010/main" val="700327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a met logo en onder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7C62BAB-F8A4-1745-C2E3-8047DC8132A6}"/>
              </a:ext>
            </a:extLst>
          </p:cNvPr>
          <p:cNvSpPr>
            <a:spLocks noGrp="1"/>
          </p:cNvSpPr>
          <p:nvPr>
            <p:ph type="subTitle" idx="1"/>
          </p:nvPr>
        </p:nvSpPr>
        <p:spPr>
          <a:xfrm>
            <a:off x="4231306" y="3783271"/>
            <a:ext cx="6981569" cy="1655762"/>
          </a:xfrm>
        </p:spPr>
        <p:txBody>
          <a:bodyPr/>
          <a:lstStyle>
            <a:lvl1pPr marL="0" indent="0" algn="l">
              <a:lnSpc>
                <a:spcPct val="100000"/>
              </a:lnSpc>
              <a:buNone/>
              <a:defRPr sz="2400" b="0" i="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ekstvak 3">
            <a:extLst>
              <a:ext uri="{FF2B5EF4-FFF2-40B4-BE49-F238E27FC236}">
                <a16:creationId xmlns:a16="http://schemas.microsoft.com/office/drawing/2014/main" id="{CE1CC7C6-3403-8718-F5B5-CBD6E66AAC08}"/>
              </a:ext>
            </a:extLst>
          </p:cNvPr>
          <p:cNvSpPr txBox="1"/>
          <p:nvPr userDrawn="1"/>
        </p:nvSpPr>
        <p:spPr>
          <a:xfrm>
            <a:off x="3918857" y="4963886"/>
            <a:ext cx="0" cy="0"/>
          </a:xfrm>
          <a:prstGeom prst="rect">
            <a:avLst/>
          </a:prstGeom>
        </p:spPr>
        <p:txBody>
          <a:bodyPr vert="horz" wrap="none" lIns="91440" tIns="45720" rIns="91440" bIns="45720" rtlCol="0" anchor="b">
            <a:normAutofit fontScale="25000" lnSpcReduction="20000"/>
          </a:bodyPr>
          <a:lstStyle/>
          <a:p>
            <a:pPr algn="ctr"/>
            <a:endParaRPr lang="nl-NL"/>
          </a:p>
        </p:txBody>
      </p:sp>
      <p:pic>
        <p:nvPicPr>
          <p:cNvPr id="7" name="Afbeelding 6">
            <a:extLst>
              <a:ext uri="{FF2B5EF4-FFF2-40B4-BE49-F238E27FC236}">
                <a16:creationId xmlns:a16="http://schemas.microsoft.com/office/drawing/2014/main" id="{10122AEE-E627-C4C6-D7D4-195961A8BB31}"/>
              </a:ext>
            </a:extLst>
          </p:cNvPr>
          <p:cNvPicPr>
            <a:picLocks noChangeAspect="1"/>
          </p:cNvPicPr>
          <p:nvPr userDrawn="1"/>
        </p:nvPicPr>
        <p:blipFill>
          <a:blip r:embed="rId3"/>
          <a:srcRect/>
          <a:stretch/>
        </p:blipFill>
        <p:spPr>
          <a:xfrm>
            <a:off x="347555" y="271577"/>
            <a:ext cx="11814628" cy="3905499"/>
          </a:xfrm>
          <a:prstGeom prst="rect">
            <a:avLst/>
          </a:prstGeom>
        </p:spPr>
      </p:pic>
    </p:spTree>
    <p:extLst>
      <p:ext uri="{BB962C8B-B14F-4D97-AF65-F5344CB8AC3E}">
        <p14:creationId xmlns:p14="http://schemas.microsoft.com/office/powerpoint/2010/main" val="91097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eldia beeldme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7C62BAB-F8A4-1745-C2E3-8047DC8132A6}"/>
              </a:ext>
            </a:extLst>
          </p:cNvPr>
          <p:cNvSpPr>
            <a:spLocks noGrp="1"/>
          </p:cNvSpPr>
          <p:nvPr>
            <p:ph type="subTitle" idx="1"/>
          </p:nvPr>
        </p:nvSpPr>
        <p:spPr>
          <a:xfrm>
            <a:off x="4743393" y="3788830"/>
            <a:ext cx="6676448" cy="1655762"/>
          </a:xfrm>
        </p:spPr>
        <p:txBody>
          <a:bodyPr/>
          <a:lstStyle>
            <a:lvl1pPr marL="0" indent="0" algn="l">
              <a:lnSpc>
                <a:spcPct val="100000"/>
              </a:lnSpc>
              <a:buNone/>
              <a:defRPr sz="2400" b="0" i="0" baseline="0">
                <a:solidFill>
                  <a:schemeClr val="bg1"/>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ekstvak 3">
            <a:extLst>
              <a:ext uri="{FF2B5EF4-FFF2-40B4-BE49-F238E27FC236}">
                <a16:creationId xmlns:a16="http://schemas.microsoft.com/office/drawing/2014/main" id="{CE1CC7C6-3403-8718-F5B5-CBD6E66AAC08}"/>
              </a:ext>
            </a:extLst>
          </p:cNvPr>
          <p:cNvSpPr txBox="1"/>
          <p:nvPr userDrawn="1"/>
        </p:nvSpPr>
        <p:spPr>
          <a:xfrm>
            <a:off x="3918857" y="4963886"/>
            <a:ext cx="0" cy="0"/>
          </a:xfrm>
          <a:prstGeom prst="rect">
            <a:avLst/>
          </a:prstGeom>
        </p:spPr>
        <p:txBody>
          <a:bodyPr vert="horz" wrap="none" lIns="91440" tIns="45720" rIns="91440" bIns="45720" rtlCol="0" anchor="b">
            <a:normAutofit fontScale="25000" lnSpcReduction="20000"/>
          </a:bodyPr>
          <a:lstStyle/>
          <a:p>
            <a:pPr algn="ctr"/>
            <a:endParaRPr lang="nl-NL"/>
          </a:p>
        </p:txBody>
      </p:sp>
      <p:pic>
        <p:nvPicPr>
          <p:cNvPr id="5" name="Afbeelding 4">
            <a:extLst>
              <a:ext uri="{FF2B5EF4-FFF2-40B4-BE49-F238E27FC236}">
                <a16:creationId xmlns:a16="http://schemas.microsoft.com/office/drawing/2014/main" id="{55AF2BDB-EA1C-47DA-2D03-4230F097CA8E}"/>
              </a:ext>
            </a:extLst>
          </p:cNvPr>
          <p:cNvPicPr>
            <a:picLocks noChangeAspect="1"/>
          </p:cNvPicPr>
          <p:nvPr userDrawn="1"/>
        </p:nvPicPr>
        <p:blipFill>
          <a:blip r:embed="rId3"/>
          <a:srcRect/>
          <a:stretch/>
        </p:blipFill>
        <p:spPr>
          <a:xfrm>
            <a:off x="259080" y="132399"/>
            <a:ext cx="4484312" cy="4484312"/>
          </a:xfrm>
          <a:prstGeom prst="rect">
            <a:avLst/>
          </a:prstGeom>
        </p:spPr>
      </p:pic>
      <p:sp>
        <p:nvSpPr>
          <p:cNvPr id="6" name="Titel 1">
            <a:extLst>
              <a:ext uri="{FF2B5EF4-FFF2-40B4-BE49-F238E27FC236}">
                <a16:creationId xmlns:a16="http://schemas.microsoft.com/office/drawing/2014/main" id="{DC8E6893-95E7-7704-4A52-3B25C3FF7E55}"/>
              </a:ext>
            </a:extLst>
          </p:cNvPr>
          <p:cNvSpPr>
            <a:spLocks noGrp="1"/>
          </p:cNvSpPr>
          <p:nvPr>
            <p:ph type="ctrTitle"/>
          </p:nvPr>
        </p:nvSpPr>
        <p:spPr>
          <a:xfrm>
            <a:off x="4743392" y="711200"/>
            <a:ext cx="6676448" cy="2717799"/>
          </a:xfrm>
        </p:spPr>
        <p:txBody>
          <a:bodyPr anchor="b">
            <a:normAutofit/>
          </a:bodyPr>
          <a:lstStyle>
            <a:lvl1pPr algn="l">
              <a:defRPr sz="6000" baseline="0">
                <a:solidFill>
                  <a:schemeClr val="bg1"/>
                </a:solidFill>
              </a:defRPr>
            </a:lvl1pPr>
          </a:lstStyle>
          <a:p>
            <a:r>
              <a:rPr lang="nl-NL"/>
              <a:t>Klik om stijl te bewerken</a:t>
            </a:r>
          </a:p>
        </p:txBody>
      </p:sp>
    </p:spTree>
    <p:extLst>
      <p:ext uri="{BB962C8B-B14F-4D97-AF65-F5344CB8AC3E}">
        <p14:creationId xmlns:p14="http://schemas.microsoft.com/office/powerpoint/2010/main" val="3713385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AE705940-34F4-A8B2-F61F-2DF676441560}"/>
              </a:ext>
            </a:extLst>
          </p:cNvPr>
          <p:cNvSpPr txBox="1"/>
          <p:nvPr userDrawn="1"/>
        </p:nvSpPr>
        <p:spPr>
          <a:xfrm>
            <a:off x="3571875" y="1314450"/>
            <a:ext cx="0" cy="0"/>
          </a:xfrm>
          <a:prstGeom prst="rect">
            <a:avLst/>
          </a:prstGeom>
        </p:spPr>
        <p:txBody>
          <a:bodyPr vert="horz" wrap="none" lIns="91440" tIns="45720" rIns="91440" bIns="45720" rtlCol="0" anchor="b">
            <a:normAutofit fontScale="25000" lnSpcReduction="20000"/>
          </a:bodyPr>
          <a:lstStyle/>
          <a:p>
            <a:pPr algn="ctr"/>
            <a:endParaRPr lang="nl-NL"/>
          </a:p>
        </p:txBody>
      </p:sp>
      <p:pic>
        <p:nvPicPr>
          <p:cNvPr id="6" name="Afbeelding 5">
            <a:extLst>
              <a:ext uri="{FF2B5EF4-FFF2-40B4-BE49-F238E27FC236}">
                <a16:creationId xmlns:a16="http://schemas.microsoft.com/office/drawing/2014/main" id="{CDAFEBD7-F3B2-A047-E608-2AB303F902A0}"/>
              </a:ext>
            </a:extLst>
          </p:cNvPr>
          <p:cNvPicPr>
            <a:picLocks noChangeAspect="1"/>
          </p:cNvPicPr>
          <p:nvPr userDrawn="1"/>
        </p:nvPicPr>
        <p:blipFill>
          <a:blip r:embed="rId3"/>
          <a:srcRect/>
          <a:stretch/>
        </p:blipFill>
        <p:spPr>
          <a:xfrm>
            <a:off x="385137" y="1444083"/>
            <a:ext cx="11708890" cy="3870547"/>
          </a:xfrm>
          <a:prstGeom prst="rect">
            <a:avLst/>
          </a:prstGeom>
        </p:spPr>
      </p:pic>
    </p:spTree>
    <p:extLst>
      <p:ext uri="{BB962C8B-B14F-4D97-AF65-F5344CB8AC3E}">
        <p14:creationId xmlns:p14="http://schemas.microsoft.com/office/powerpoint/2010/main" val="185937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B92C9ED-ECD1-391A-F2A1-8017851977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8166658-AC4A-9D00-17E8-633DB5FB73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ekstvak 4">
            <a:extLst>
              <a:ext uri="{FF2B5EF4-FFF2-40B4-BE49-F238E27FC236}">
                <a16:creationId xmlns:a16="http://schemas.microsoft.com/office/drawing/2014/main" id="{C3029B74-DB53-7EA3-7361-CC9D881F006C}"/>
              </a:ext>
            </a:extLst>
          </p:cNvPr>
          <p:cNvSpPr txBox="1"/>
          <p:nvPr userDrawn="1">
            <p:extLst>
              <p:ext uri="{1162E1C5-73C7-4A58-AE30-91384D911F3F}">
                <p184:classification xmlns:p184="http://schemas.microsoft.com/office/powerpoint/2018/4/main" val="ftr"/>
              </p:ext>
            </p:extLst>
          </p:nvPr>
        </p:nvSpPr>
        <p:spPr>
          <a:xfrm>
            <a:off x="5561013" y="6642100"/>
            <a:ext cx="1095375" cy="152400"/>
          </a:xfrm>
          <a:prstGeom prst="rect">
            <a:avLst/>
          </a:prstGeom>
        </p:spPr>
        <p:txBody>
          <a:bodyPr horzOverflow="overflow" lIns="0" tIns="0" rIns="0" bIns="0">
            <a:spAutoFit/>
          </a:bodyPr>
          <a:lstStyle/>
          <a:p>
            <a:pPr algn="l"/>
            <a:r>
              <a:rPr lang="nl-NL" sz="1000">
                <a:solidFill>
                  <a:srgbClr val="000000">
                    <a:alpha val="50000"/>
                  </a:srgbClr>
                </a:solidFill>
                <a:latin typeface="Aptos" panose="020B0004020202020204" pitchFamily="34" charset="0"/>
              </a:rPr>
              <a:t>Classificatie: Intern</a:t>
            </a:r>
          </a:p>
        </p:txBody>
      </p:sp>
    </p:spTree>
    <p:extLst>
      <p:ext uri="{BB962C8B-B14F-4D97-AF65-F5344CB8AC3E}">
        <p14:creationId xmlns:p14="http://schemas.microsoft.com/office/powerpoint/2010/main" val="4011523845"/>
      </p:ext>
    </p:extLst>
  </p:cSld>
  <p:clrMap bg1="lt1" tx1="dk1" bg2="lt2" tx2="dk2" accent1="accent1" accent2="accent2" accent3="accent3" accent4="accent4" accent5="accent5" accent6="accent6" hlink="hlink" folHlink="folHlink"/>
  <p:sldLayoutIdLst>
    <p:sldLayoutId id="2147483649" r:id="rId1"/>
    <p:sldLayoutId id="2147483683" r:id="rId2"/>
    <p:sldLayoutId id="2147483650" r:id="rId3"/>
    <p:sldLayoutId id="2147483652" r:id="rId4"/>
    <p:sldLayoutId id="2147483653" r:id="rId5"/>
    <p:sldLayoutId id="2147483684" r:id="rId6"/>
    <p:sldLayoutId id="2147483663" r:id="rId7"/>
    <p:sldLayoutId id="2147483665" r:id="rId8"/>
    <p:sldLayoutId id="2147483677" r:id="rId9"/>
    <p:sldLayoutId id="2147483658" r:id="rId10"/>
    <p:sldLayoutId id="2147483688" r:id="rId11"/>
    <p:sldLayoutId id="2147483659" r:id="rId12"/>
    <p:sldLayoutId id="2147483660" r:id="rId13"/>
    <p:sldLayoutId id="2147483678" r:id="rId14"/>
    <p:sldLayoutId id="2147483662" r:id="rId15"/>
    <p:sldLayoutId id="2147483679" r:id="rId16"/>
    <p:sldLayoutId id="2147483656" r:id="rId17"/>
    <p:sldLayoutId id="2147483686" r:id="rId18"/>
    <p:sldLayoutId id="2147483687" r:id="rId19"/>
    <p:sldLayoutId id="2147483685" r:id="rId20"/>
  </p:sldLayoutIdLst>
  <p:txStyles>
    <p:titleStyle>
      <a:lvl1pPr algn="l" defTabSz="914400" rtl="0" eaLnBrk="1" latinLnBrk="0" hangingPunct="1">
        <a:lnSpc>
          <a:spcPct val="90000"/>
        </a:lnSpc>
        <a:spcBef>
          <a:spcPct val="0"/>
        </a:spcBef>
        <a:buNone/>
        <a:defRPr lang="nl-NL" sz="4400" b="1" i="0" kern="1200" baseline="0" dirty="0" smtClean="0">
          <a:solidFill>
            <a:schemeClr val="bg1"/>
          </a:solidFill>
          <a:latin typeface="Fira Sans SemiBold" panose="020B0503050000020004" pitchFamily="34" charset="0"/>
          <a:ea typeface="Fira Sans SemiBold" panose="020B0503050000020004" pitchFamily="34" charset="0"/>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baseline="0">
          <a:solidFill>
            <a:srgbClr val="FFFFFF"/>
          </a:solidFill>
          <a:latin typeface="Source Sans Pro" panose="020B0503030403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baseline="0">
          <a:solidFill>
            <a:srgbClr val="FFFFFF"/>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baseline="0">
          <a:solidFill>
            <a:srgbClr val="FFFFFF"/>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baseline="0">
          <a:solidFill>
            <a:srgbClr val="FFFFFF"/>
          </a:solidFill>
          <a:latin typeface="Source Sans Pro" panose="020B0503030403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baseline="0">
          <a:solidFill>
            <a:srgbClr val="FFFFFF"/>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5.tiff"/><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s://www.gebruikercentraal.nl/themas/testen/" TargetMode="External"/><Relationship Id="rId7" Type="http://schemas.openxmlformats.org/officeDocument/2006/relationships/hyperlink" Target="https://www.gebruikercentraal.nl/themas/klantbeleving-cx-en-klantreizen/"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www.gebruikercentraal.nl/hulpmiddelen/klantreizen-bij-de-overheid/" TargetMode="External"/><Relationship Id="rId5" Type="http://schemas.openxmlformats.org/officeDocument/2006/relationships/hyperlink" Target="https://www.gebruikercentraal.nl/hulpmiddelen/inclusief-onderzoek-doen/" TargetMode="External"/><Relationship Id="rId4" Type="http://schemas.openxmlformats.org/officeDocument/2006/relationships/hyperlink" Target="https://www.gebruikercentraal.nl/hulpmiddelen/testlab/"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80B34-43C5-CF85-40B5-32BA4B1D8472}"/>
              </a:ext>
            </a:extLst>
          </p:cNvPr>
          <p:cNvSpPr>
            <a:spLocks noGrp="1"/>
          </p:cNvSpPr>
          <p:nvPr>
            <p:ph type="ctrTitle"/>
          </p:nvPr>
        </p:nvSpPr>
        <p:spPr/>
        <p:txBody>
          <a:bodyPr/>
          <a:lstStyle/>
          <a:p>
            <a:r>
              <a:rPr lang="nl-NL">
                <a:latin typeface="Fira Sans SemiBold"/>
              </a:rPr>
              <a:t>Leer je klant kennen</a:t>
            </a:r>
            <a:endParaRPr lang="en-US"/>
          </a:p>
        </p:txBody>
      </p:sp>
      <p:sp>
        <p:nvSpPr>
          <p:cNvPr id="3" name="Ondertitel 2">
            <a:extLst>
              <a:ext uri="{FF2B5EF4-FFF2-40B4-BE49-F238E27FC236}">
                <a16:creationId xmlns:a16="http://schemas.microsoft.com/office/drawing/2014/main" id="{5BA7C883-E9E9-1936-4998-4B44B8D7F19B}"/>
              </a:ext>
            </a:extLst>
          </p:cNvPr>
          <p:cNvSpPr>
            <a:spLocks noGrp="1"/>
          </p:cNvSpPr>
          <p:nvPr>
            <p:ph type="subTitle" idx="1"/>
          </p:nvPr>
        </p:nvSpPr>
        <p:spPr>
          <a:xfrm>
            <a:off x="4743392" y="3322486"/>
            <a:ext cx="6676448" cy="1655762"/>
          </a:xfrm>
        </p:spPr>
        <p:txBody>
          <a:bodyPr vert="horz" lIns="91440" tIns="45720" rIns="91440" bIns="45720" rtlCol="0" anchor="t">
            <a:normAutofit/>
          </a:bodyPr>
          <a:lstStyle/>
          <a:p>
            <a:r>
              <a:rPr lang="nl-NL" sz="3200" dirty="0">
                <a:latin typeface="Source Sans Pro"/>
                <a:ea typeface="Source Sans Pro"/>
              </a:rPr>
              <a:t>1e stap van klantreisaanpak</a:t>
            </a:r>
            <a:endParaRPr lang="en-US" dirty="0"/>
          </a:p>
          <a:p>
            <a:endParaRPr lang="nl-NL" b="1" dirty="0"/>
          </a:p>
        </p:txBody>
      </p:sp>
    </p:spTree>
    <p:extLst>
      <p:ext uri="{BB962C8B-B14F-4D97-AF65-F5344CB8AC3E}">
        <p14:creationId xmlns:p14="http://schemas.microsoft.com/office/powerpoint/2010/main" val="121214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Graphics, Lettertype&#10;&#10;Door AI gegenereerde inhoud is mogelijk onjuist.">
            <a:extLst>
              <a:ext uri="{FF2B5EF4-FFF2-40B4-BE49-F238E27FC236}">
                <a16:creationId xmlns:a16="http://schemas.microsoft.com/office/drawing/2014/main" id="{BD413C1A-635D-14CA-3AB8-A8EBC5F5E5F0}"/>
              </a:ext>
            </a:extLst>
          </p:cNvPr>
          <p:cNvPicPr>
            <a:picLocks noChangeAspect="1"/>
          </p:cNvPicPr>
          <p:nvPr/>
        </p:nvPicPr>
        <p:blipFill>
          <a:blip r:embed="rId3"/>
          <a:stretch>
            <a:fillRect/>
          </a:stretch>
        </p:blipFill>
        <p:spPr>
          <a:xfrm>
            <a:off x="1073315" y="2734605"/>
            <a:ext cx="9569624" cy="3605408"/>
          </a:xfrm>
          <a:prstGeom prst="rect">
            <a:avLst/>
          </a:prstGeom>
        </p:spPr>
      </p:pic>
      <p:sp>
        <p:nvSpPr>
          <p:cNvPr id="5" name="Titel 5">
            <a:extLst>
              <a:ext uri="{FF2B5EF4-FFF2-40B4-BE49-F238E27FC236}">
                <a16:creationId xmlns:a16="http://schemas.microsoft.com/office/drawing/2014/main" id="{557CF80F-4EB5-DE1F-59CA-E86183FD24B6}"/>
              </a:ext>
            </a:extLst>
          </p:cNvPr>
          <p:cNvSpPr>
            <a:spLocks noGrp="1"/>
          </p:cNvSpPr>
          <p:nvPr/>
        </p:nvSpPr>
        <p:spPr>
          <a:xfrm>
            <a:off x="773935" y="697968"/>
            <a:ext cx="10772157" cy="1518679"/>
          </a:xfrm>
          <a:prstGeom prst="rect">
            <a:avLst/>
          </a:prstGeom>
        </p:spPr>
        <p:txBody>
          <a:bodyPr vert="horz" lIns="91440" tIns="45720" rIns="91440" bIns="45720" rtlCol="0" anchor="ctr">
            <a:noAutofit/>
          </a:bodyPr>
          <a:lstStyle>
            <a:lvl1pPr algn="ctr" defTabSz="914400" rtl="0" eaLnBrk="1" latinLnBrk="0" hangingPunct="1">
              <a:lnSpc>
                <a:spcPct val="100000"/>
              </a:lnSpc>
              <a:spcBef>
                <a:spcPct val="0"/>
              </a:spcBef>
              <a:buNone/>
              <a:defRPr lang="nl-NL" sz="3200" b="0" i="0" kern="1200" baseline="0">
                <a:solidFill>
                  <a:schemeClr val="bg1"/>
                </a:solidFill>
                <a:latin typeface="Source Sans Pro" panose="020B0503030403020204" pitchFamily="34" charset="0"/>
                <a:ea typeface="Fira Sans SemiBold" panose="020B0503050000020004" pitchFamily="34" charset="0"/>
                <a:cs typeface="+mj-cs"/>
              </a:defRPr>
            </a:lvl1pPr>
          </a:lstStyle>
          <a:p>
            <a:pPr algn="l"/>
            <a:r>
              <a:rPr lang="nl-NL" sz="4800" dirty="0">
                <a:latin typeface="Fira Sans"/>
              </a:rPr>
              <a:t>In contact met je klant ben je blijvend</a:t>
            </a:r>
            <a:endParaRPr lang="fr-FR" sz="4800" dirty="0">
              <a:latin typeface="Fira Sans"/>
            </a:endParaRPr>
          </a:p>
          <a:p>
            <a:pPr algn="l"/>
            <a:br>
              <a:rPr lang="nl-NL" sz="2000" dirty="0">
                <a:latin typeface="Source Sans Pro"/>
              </a:rPr>
            </a:br>
            <a:r>
              <a:rPr lang="nl-NL" sz="1800" dirty="0">
                <a:latin typeface="Source Sans Pro"/>
              </a:rPr>
              <a:t>En vooral: </a:t>
            </a:r>
            <a:br>
              <a:rPr lang="nl-NL" sz="1800" b="1" dirty="0">
                <a:latin typeface="Source Sans Pro"/>
              </a:rPr>
            </a:br>
            <a:r>
              <a:rPr lang="nl-NL" sz="1800" dirty="0">
                <a:latin typeface="Source Sans Pro"/>
              </a:rPr>
              <a:t>- </a:t>
            </a:r>
            <a:r>
              <a:rPr lang="nl-NL" sz="1800" i="1" dirty="0">
                <a:latin typeface="Source Sans Pro"/>
              </a:rPr>
              <a:t>Voor de intake</a:t>
            </a:r>
            <a:r>
              <a:rPr lang="nl-NL" sz="1800" dirty="0">
                <a:latin typeface="Source Sans Pro"/>
              </a:rPr>
              <a:t>: om je in te leven in wat belangrijk is voor ze, wat ze zeggen, wat ze denken. </a:t>
            </a:r>
            <a:br>
              <a:rPr lang="nl-NL" sz="1800" dirty="0"/>
            </a:br>
            <a:r>
              <a:rPr lang="nl-NL" sz="1800" dirty="0">
                <a:latin typeface="Source Sans Pro"/>
              </a:rPr>
              <a:t>- </a:t>
            </a:r>
            <a:r>
              <a:rPr lang="nl-NL" sz="1800" i="1" dirty="0">
                <a:latin typeface="Source Sans Pro"/>
              </a:rPr>
              <a:t>Na de uitwerking van je 1</a:t>
            </a:r>
            <a:r>
              <a:rPr lang="nl-NL" sz="1800" i="1" baseline="30000" dirty="0">
                <a:latin typeface="Source Sans Pro"/>
              </a:rPr>
              <a:t>e</a:t>
            </a:r>
            <a:r>
              <a:rPr lang="nl-NL" sz="1800" i="1" dirty="0">
                <a:latin typeface="Source Sans Pro"/>
              </a:rPr>
              <a:t> versie van een klantreis</a:t>
            </a:r>
            <a:r>
              <a:rPr lang="nl-NL" sz="1800" dirty="0">
                <a:latin typeface="Source Sans Pro"/>
              </a:rPr>
              <a:t>: om te toetsen en beter te begrijpen.  </a:t>
            </a:r>
            <a:endParaRPr lang="fr-FR" sz="1800" dirty="0"/>
          </a:p>
        </p:txBody>
      </p:sp>
    </p:spTree>
    <p:extLst>
      <p:ext uri="{BB962C8B-B14F-4D97-AF65-F5344CB8AC3E}">
        <p14:creationId xmlns:p14="http://schemas.microsoft.com/office/powerpoint/2010/main" val="130919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45AD-1F41-D2A3-7DB4-EC4ABF9B58D1}"/>
              </a:ext>
            </a:extLst>
          </p:cNvPr>
          <p:cNvSpPr>
            <a:spLocks noGrp="1"/>
          </p:cNvSpPr>
          <p:nvPr>
            <p:ph type="title"/>
          </p:nvPr>
        </p:nvSpPr>
        <p:spPr/>
        <p:txBody>
          <a:bodyPr/>
          <a:lstStyle/>
          <a:p>
            <a:r>
              <a:rPr lang="en-GB" dirty="0">
                <a:latin typeface="Fira Sans SemiBold"/>
              </a:rPr>
              <a:t>Dit document</a:t>
            </a:r>
            <a:endParaRPr lang="en-GB" dirty="0"/>
          </a:p>
        </p:txBody>
      </p:sp>
      <p:sp>
        <p:nvSpPr>
          <p:cNvPr id="3" name="Subtitle 2">
            <a:extLst>
              <a:ext uri="{FF2B5EF4-FFF2-40B4-BE49-F238E27FC236}">
                <a16:creationId xmlns:a16="http://schemas.microsoft.com/office/drawing/2014/main" id="{79C226E2-9440-D9CD-F086-EDC9A22C849C}"/>
              </a:ext>
            </a:extLst>
          </p:cNvPr>
          <p:cNvSpPr>
            <a:spLocks noGrp="1"/>
          </p:cNvSpPr>
          <p:nvPr>
            <p:ph idx="1"/>
          </p:nvPr>
        </p:nvSpPr>
        <p:spPr/>
        <p:txBody>
          <a:bodyPr vert="horz" lIns="91440" tIns="45720" rIns="91440" bIns="45720" rtlCol="0" anchor="t">
            <a:normAutofit/>
          </a:bodyPr>
          <a:lstStyle/>
          <a:p>
            <a:pPr marL="0" indent="0">
              <a:buNone/>
            </a:pPr>
            <a:r>
              <a:rPr lang="en-GB" sz="2400" dirty="0" err="1">
                <a:latin typeface="Source Sans Pro"/>
                <a:ea typeface="Source Sans Pro"/>
              </a:rPr>
              <a:t>Deze</a:t>
            </a:r>
            <a:r>
              <a:rPr lang="en-GB" sz="2400" dirty="0">
                <a:latin typeface="Source Sans Pro"/>
                <a:ea typeface="Source Sans Pro"/>
              </a:rPr>
              <a:t> slides </a:t>
            </a:r>
            <a:r>
              <a:rPr lang="en-GB" sz="2400" dirty="0" err="1">
                <a:latin typeface="Source Sans Pro"/>
                <a:ea typeface="Source Sans Pro"/>
              </a:rPr>
              <a:t>helpen</a:t>
            </a:r>
            <a:r>
              <a:rPr lang="en-GB" sz="2400" dirty="0">
                <a:latin typeface="Source Sans Pro"/>
                <a:ea typeface="Source Sans Pro"/>
              </a:rPr>
              <a:t> je </a:t>
            </a:r>
            <a:endParaRPr lang="en-US" sz="2400" dirty="0"/>
          </a:p>
          <a:p>
            <a:pPr marL="514350" indent="-514350">
              <a:buAutoNum type="arabicPeriod"/>
            </a:pPr>
            <a:r>
              <a:rPr lang="en-GB" sz="2400" dirty="0">
                <a:latin typeface="Source Sans Pro"/>
                <a:ea typeface="Source Sans Pro"/>
              </a:rPr>
              <a:t>te </a:t>
            </a:r>
            <a:r>
              <a:rPr lang="en-GB" sz="2400" dirty="0" err="1">
                <a:latin typeface="Source Sans Pro"/>
                <a:ea typeface="Source Sans Pro"/>
              </a:rPr>
              <a:t>begrijpen</a:t>
            </a:r>
            <a:r>
              <a:rPr lang="en-GB" sz="2400" dirty="0">
                <a:latin typeface="Source Sans Pro"/>
                <a:ea typeface="Source Sans Pro"/>
              </a:rPr>
              <a:t> </a:t>
            </a:r>
            <a:r>
              <a:rPr lang="en-GB" sz="2400" dirty="0" err="1">
                <a:latin typeface="Source Sans Pro"/>
                <a:ea typeface="Source Sans Pro"/>
              </a:rPr>
              <a:t>dat</a:t>
            </a:r>
            <a:r>
              <a:rPr lang="en-GB" sz="2400" dirty="0">
                <a:latin typeface="Source Sans Pro"/>
                <a:ea typeface="Source Sans Pro"/>
              </a:rPr>
              <a:t> het </a:t>
            </a:r>
            <a:r>
              <a:rPr lang="en-GB" sz="2400" dirty="0" err="1">
                <a:latin typeface="Source Sans Pro"/>
                <a:ea typeface="Source Sans Pro"/>
              </a:rPr>
              <a:t>leren</a:t>
            </a:r>
            <a:r>
              <a:rPr lang="en-GB" sz="2400" dirty="0">
                <a:latin typeface="Source Sans Pro"/>
                <a:ea typeface="Source Sans Pro"/>
              </a:rPr>
              <a:t> </a:t>
            </a:r>
            <a:r>
              <a:rPr lang="en-GB" sz="2400" dirty="0" err="1">
                <a:latin typeface="Source Sans Pro"/>
                <a:ea typeface="Source Sans Pro"/>
              </a:rPr>
              <a:t>kennen</a:t>
            </a:r>
            <a:r>
              <a:rPr lang="en-GB" sz="2400" dirty="0">
                <a:latin typeface="Source Sans Pro"/>
                <a:ea typeface="Source Sans Pro"/>
              </a:rPr>
              <a:t> van je </a:t>
            </a:r>
            <a:r>
              <a:rPr lang="en-GB" sz="2400" dirty="0" err="1">
                <a:latin typeface="Source Sans Pro"/>
                <a:ea typeface="Source Sans Pro"/>
              </a:rPr>
              <a:t>klant</a:t>
            </a:r>
            <a:r>
              <a:rPr lang="en-GB" sz="2400" dirty="0">
                <a:latin typeface="Source Sans Pro"/>
                <a:ea typeface="Source Sans Pro"/>
              </a:rPr>
              <a:t>, </a:t>
            </a:r>
            <a:r>
              <a:rPr lang="en-GB" sz="2400" dirty="0" err="1">
                <a:latin typeface="Source Sans Pro"/>
                <a:ea typeface="Source Sans Pro"/>
              </a:rPr>
              <a:t>vooral</a:t>
            </a:r>
            <a:r>
              <a:rPr lang="en-GB" sz="2400" dirty="0">
                <a:latin typeface="Source Sans Pro"/>
                <a:ea typeface="Source Sans Pro"/>
              </a:rPr>
              <a:t> </a:t>
            </a:r>
            <a:r>
              <a:rPr lang="en-GB" sz="2400" dirty="0" err="1">
                <a:latin typeface="Source Sans Pro"/>
                <a:ea typeface="Source Sans Pro"/>
              </a:rPr>
              <a:t>gaat</a:t>
            </a:r>
            <a:r>
              <a:rPr lang="en-GB" sz="2400" dirty="0">
                <a:latin typeface="Source Sans Pro"/>
                <a:ea typeface="Source Sans Pro"/>
              </a:rPr>
              <a:t> om </a:t>
            </a:r>
            <a:r>
              <a:rPr lang="en-GB" sz="2400" dirty="0" err="1">
                <a:latin typeface="Source Sans Pro"/>
                <a:ea typeface="Source Sans Pro"/>
              </a:rPr>
              <a:t>actief</a:t>
            </a:r>
            <a:r>
              <a:rPr lang="en-GB" sz="2400" dirty="0">
                <a:latin typeface="Source Sans Pro"/>
                <a:ea typeface="Source Sans Pro"/>
              </a:rPr>
              <a:t> </a:t>
            </a:r>
            <a:r>
              <a:rPr lang="en-GB" sz="2400" dirty="0" err="1">
                <a:latin typeface="Source Sans Pro"/>
                <a:ea typeface="Source Sans Pro"/>
              </a:rPr>
              <a:t>luisteren</a:t>
            </a:r>
            <a:r>
              <a:rPr lang="en-GB" sz="2400" dirty="0">
                <a:latin typeface="Source Sans Pro"/>
                <a:ea typeface="Source Sans Pro"/>
              </a:rPr>
              <a:t>. Je </a:t>
            </a:r>
            <a:r>
              <a:rPr lang="en-GB" sz="2400" dirty="0" err="1">
                <a:latin typeface="Source Sans Pro"/>
                <a:ea typeface="Source Sans Pro"/>
              </a:rPr>
              <a:t>krijgt</a:t>
            </a:r>
            <a:r>
              <a:rPr lang="en-GB" sz="2400" dirty="0">
                <a:latin typeface="Source Sans Pro"/>
                <a:ea typeface="Source Sans Pro"/>
              </a:rPr>
              <a:t> </a:t>
            </a:r>
            <a:r>
              <a:rPr lang="en-GB" sz="2400" dirty="0" err="1">
                <a:latin typeface="Source Sans Pro"/>
                <a:ea typeface="Source Sans Pro"/>
              </a:rPr>
              <a:t>uitleg</a:t>
            </a:r>
            <a:r>
              <a:rPr lang="en-GB" sz="2400" dirty="0">
                <a:latin typeface="Source Sans Pro"/>
                <a:ea typeface="Source Sans Pro"/>
              </a:rPr>
              <a:t> </a:t>
            </a:r>
            <a:r>
              <a:rPr lang="en-GB" sz="2400" dirty="0" err="1">
                <a:latin typeface="Source Sans Pro"/>
                <a:ea typeface="Source Sans Pro"/>
              </a:rPr>
              <a:t>en</a:t>
            </a:r>
            <a:r>
              <a:rPr lang="en-GB" sz="2400" dirty="0">
                <a:latin typeface="Source Sans Pro"/>
                <a:ea typeface="Source Sans Pro"/>
              </a:rPr>
              <a:t> tips over </a:t>
            </a:r>
            <a:r>
              <a:rPr lang="en-GB" sz="2400" dirty="0" err="1">
                <a:latin typeface="Source Sans Pro"/>
                <a:ea typeface="Source Sans Pro"/>
              </a:rPr>
              <a:t>luisteren</a:t>
            </a:r>
            <a:r>
              <a:rPr lang="en-GB" sz="2400" dirty="0">
                <a:latin typeface="Source Sans Pro"/>
                <a:ea typeface="Source Sans Pro"/>
              </a:rPr>
              <a:t> </a:t>
            </a:r>
            <a:r>
              <a:rPr lang="en-GB" sz="2400" dirty="0" err="1">
                <a:latin typeface="Source Sans Pro"/>
                <a:ea typeface="Source Sans Pro"/>
              </a:rPr>
              <a:t>naar</a:t>
            </a:r>
            <a:r>
              <a:rPr lang="en-GB" sz="2400" dirty="0">
                <a:latin typeface="Source Sans Pro"/>
                <a:ea typeface="Source Sans Pro"/>
              </a:rPr>
              <a:t> je </a:t>
            </a:r>
            <a:r>
              <a:rPr lang="en-GB" sz="2400" dirty="0" err="1">
                <a:latin typeface="Source Sans Pro"/>
                <a:ea typeface="Source Sans Pro"/>
              </a:rPr>
              <a:t>klant</a:t>
            </a:r>
            <a:r>
              <a:rPr lang="en-GB" sz="2400" dirty="0">
                <a:latin typeface="Source Sans Pro"/>
                <a:ea typeface="Source Sans Pro"/>
              </a:rPr>
              <a:t>.</a:t>
            </a:r>
          </a:p>
          <a:p>
            <a:pPr marL="514350" indent="-514350">
              <a:buAutoNum type="arabicPeriod"/>
            </a:pPr>
            <a:r>
              <a:rPr lang="en-GB" sz="2400" dirty="0" err="1">
                <a:latin typeface="Source Sans Pro"/>
                <a:ea typeface="Source Sans Pro"/>
              </a:rPr>
              <a:t>drempels</a:t>
            </a:r>
            <a:r>
              <a:rPr lang="en-GB" sz="2400" dirty="0">
                <a:latin typeface="Source Sans Pro"/>
                <a:ea typeface="Source Sans Pro"/>
              </a:rPr>
              <a:t> te </a:t>
            </a:r>
            <a:r>
              <a:rPr lang="en-GB" sz="2400" dirty="0" err="1">
                <a:latin typeface="Source Sans Pro"/>
                <a:ea typeface="Source Sans Pro"/>
              </a:rPr>
              <a:t>overwinnen</a:t>
            </a:r>
            <a:r>
              <a:rPr lang="en-GB" sz="2400" dirty="0">
                <a:latin typeface="Source Sans Pro"/>
                <a:ea typeface="Source Sans Pro"/>
              </a:rPr>
              <a:t> om in contact te </a:t>
            </a:r>
            <a:r>
              <a:rPr lang="en-GB" sz="2400" dirty="0" err="1">
                <a:latin typeface="Source Sans Pro"/>
                <a:ea typeface="Source Sans Pro"/>
              </a:rPr>
              <a:t>komen</a:t>
            </a:r>
            <a:r>
              <a:rPr lang="en-GB" sz="2400" dirty="0">
                <a:latin typeface="Source Sans Pro"/>
                <a:ea typeface="Source Sans Pro"/>
              </a:rPr>
              <a:t> met je </a:t>
            </a:r>
            <a:r>
              <a:rPr lang="en-GB" sz="2400" dirty="0" err="1">
                <a:latin typeface="Source Sans Pro"/>
                <a:ea typeface="Source Sans Pro"/>
              </a:rPr>
              <a:t>klant</a:t>
            </a:r>
            <a:r>
              <a:rPr lang="en-GB" sz="2400" dirty="0">
                <a:latin typeface="Source Sans Pro"/>
                <a:ea typeface="Source Sans Pro"/>
              </a:rPr>
              <a:t> </a:t>
            </a:r>
            <a:r>
              <a:rPr lang="en-GB" sz="2400" dirty="0" err="1">
                <a:latin typeface="Source Sans Pro"/>
                <a:ea typeface="Source Sans Pro"/>
              </a:rPr>
              <a:t>en</a:t>
            </a:r>
            <a:r>
              <a:rPr lang="en-GB" sz="2400" dirty="0">
                <a:latin typeface="Source Sans Pro"/>
                <a:ea typeface="Source Sans Pro"/>
              </a:rPr>
              <a:t> te </a:t>
            </a:r>
            <a:r>
              <a:rPr lang="en-GB" sz="2400" dirty="0" err="1">
                <a:latin typeface="Source Sans Pro"/>
                <a:ea typeface="Source Sans Pro"/>
              </a:rPr>
              <a:t>luisteren</a:t>
            </a:r>
            <a:r>
              <a:rPr lang="en-GB" sz="2400" dirty="0">
                <a:latin typeface="Source Sans Pro"/>
                <a:ea typeface="Source Sans Pro"/>
              </a:rPr>
              <a:t>. </a:t>
            </a:r>
            <a:endParaRPr lang="en-GB" sz="2400" dirty="0">
              <a:ea typeface="Source Sans Pro" panose="020B0503030403020204" pitchFamily="34" charset="0"/>
            </a:endParaRPr>
          </a:p>
        </p:txBody>
      </p:sp>
    </p:spTree>
    <p:extLst>
      <p:ext uri="{BB962C8B-B14F-4D97-AF65-F5344CB8AC3E}">
        <p14:creationId xmlns:p14="http://schemas.microsoft.com/office/powerpoint/2010/main" val="1732368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FEDDF96C-2F98-B3C6-FCE6-849ACA3A3C97}"/>
              </a:ext>
            </a:extLst>
          </p:cNvPr>
          <p:cNvSpPr>
            <a:spLocks noGrp="1"/>
          </p:cNvSpPr>
          <p:nvPr>
            <p:ph type="ctrTitle"/>
          </p:nvPr>
        </p:nvSpPr>
        <p:spPr>
          <a:xfrm>
            <a:off x="-195230" y="614908"/>
            <a:ext cx="4611624" cy="2387600"/>
          </a:xfrm>
        </p:spPr>
        <p:txBody>
          <a:bodyPr>
            <a:normAutofit/>
          </a:bodyPr>
          <a:lstStyle/>
          <a:p>
            <a:r>
              <a:rPr lang="nl-NL">
                <a:latin typeface="Fira Sans SemiBold"/>
              </a:rPr>
              <a:t>Deel 1</a:t>
            </a:r>
          </a:p>
        </p:txBody>
      </p:sp>
      <p:sp>
        <p:nvSpPr>
          <p:cNvPr id="9" name="Ondertitel 8">
            <a:extLst>
              <a:ext uri="{FF2B5EF4-FFF2-40B4-BE49-F238E27FC236}">
                <a16:creationId xmlns:a16="http://schemas.microsoft.com/office/drawing/2014/main" id="{1AF7C07B-BE39-778C-04EF-54014E68698E}"/>
              </a:ext>
            </a:extLst>
          </p:cNvPr>
          <p:cNvSpPr>
            <a:spLocks noGrp="1"/>
          </p:cNvSpPr>
          <p:nvPr>
            <p:ph type="subTitle" idx="1"/>
          </p:nvPr>
        </p:nvSpPr>
        <p:spPr>
          <a:xfrm>
            <a:off x="710184" y="3273552"/>
            <a:ext cx="4008120" cy="1655762"/>
          </a:xfrm>
        </p:spPr>
        <p:txBody>
          <a:bodyPr vert="horz" lIns="91440" tIns="45720" rIns="91440" bIns="45720" rtlCol="0" anchor="t">
            <a:noAutofit/>
          </a:bodyPr>
          <a:lstStyle/>
          <a:p>
            <a:pPr algn="l"/>
            <a:r>
              <a:rPr lang="nl-NL" sz="4800" dirty="0">
                <a:latin typeface="Source Sans Pro"/>
                <a:ea typeface="Source Sans Pro"/>
              </a:rPr>
              <a:t>Luisteren</a:t>
            </a:r>
          </a:p>
        </p:txBody>
      </p:sp>
      <p:pic>
        <p:nvPicPr>
          <p:cNvPr id="7" name="Afbeelding 6">
            <a:extLst>
              <a:ext uri="{FF2B5EF4-FFF2-40B4-BE49-F238E27FC236}">
                <a16:creationId xmlns:a16="http://schemas.microsoft.com/office/drawing/2014/main" id="{D29A54A4-6DE3-A7D3-7388-CA3832A93257}"/>
              </a:ext>
            </a:extLst>
          </p:cNvPr>
          <p:cNvPicPr>
            <a:picLocks noChangeAspect="1"/>
          </p:cNvPicPr>
          <p:nvPr/>
        </p:nvPicPr>
        <p:blipFill>
          <a:blip r:embed="rId3"/>
          <a:stretch>
            <a:fillRect/>
          </a:stretch>
        </p:blipFill>
        <p:spPr>
          <a:xfrm>
            <a:off x="5388863" y="0"/>
            <a:ext cx="6803137" cy="6858000"/>
          </a:xfrm>
          <a:prstGeom prst="rect">
            <a:avLst/>
          </a:prstGeom>
        </p:spPr>
      </p:pic>
    </p:spTree>
    <p:extLst>
      <p:ext uri="{BB962C8B-B14F-4D97-AF65-F5344CB8AC3E}">
        <p14:creationId xmlns:p14="http://schemas.microsoft.com/office/powerpoint/2010/main" val="99895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EC7A05-EFB0-F148-0DBF-692F3502F9A3}"/>
              </a:ext>
            </a:extLst>
          </p:cNvPr>
          <p:cNvSpPr>
            <a:spLocks noGrp="1"/>
          </p:cNvSpPr>
          <p:nvPr>
            <p:ph type="title"/>
          </p:nvPr>
        </p:nvSpPr>
        <p:spPr/>
        <p:txBody>
          <a:bodyPr/>
          <a:lstStyle/>
          <a:p>
            <a:r>
              <a:rPr lang="nl-NL" dirty="0"/>
              <a:t>Waarom luisteren zo krachtig is</a:t>
            </a:r>
          </a:p>
        </p:txBody>
      </p:sp>
      <p:sp>
        <p:nvSpPr>
          <p:cNvPr id="3" name="Tijdelijke aanduiding voor inhoud 2">
            <a:extLst>
              <a:ext uri="{FF2B5EF4-FFF2-40B4-BE49-F238E27FC236}">
                <a16:creationId xmlns:a16="http://schemas.microsoft.com/office/drawing/2014/main" id="{7C2DE3E8-C99A-BBBA-094B-4EB1BD0CF2A3}"/>
              </a:ext>
            </a:extLst>
          </p:cNvPr>
          <p:cNvSpPr>
            <a:spLocks noGrp="1"/>
          </p:cNvSpPr>
          <p:nvPr>
            <p:ph idx="1"/>
          </p:nvPr>
        </p:nvSpPr>
        <p:spPr>
          <a:xfrm>
            <a:off x="838200" y="1620791"/>
            <a:ext cx="10515600" cy="600075"/>
          </a:xfrm>
        </p:spPr>
        <p:txBody>
          <a:bodyPr vert="horz" lIns="91440" tIns="45720" rIns="91440" bIns="45720" rtlCol="0" anchor="t">
            <a:normAutofit/>
          </a:bodyPr>
          <a:lstStyle/>
          <a:p>
            <a:pPr marL="0" indent="0">
              <a:buNone/>
            </a:pPr>
            <a:r>
              <a:rPr lang="nl-NL" sz="2000" dirty="0">
                <a:solidFill>
                  <a:srgbClr val="002F3E"/>
                </a:solidFill>
                <a:latin typeface="source sans"/>
                <a:ea typeface="Source Sans Pro"/>
              </a:rPr>
              <a:t>Mensen bloeien op als er écht naar hen geluisterd wordt. </a:t>
            </a:r>
          </a:p>
          <a:p>
            <a:pPr marL="0" indent="0">
              <a:buNone/>
            </a:pPr>
            <a:endParaRPr lang="nl-NL" sz="2000" dirty="0">
              <a:solidFill>
                <a:srgbClr val="002F3E"/>
              </a:solidFill>
              <a:latin typeface="source sans"/>
            </a:endParaRPr>
          </a:p>
        </p:txBody>
      </p:sp>
      <p:pic>
        <p:nvPicPr>
          <p:cNvPr id="5" name="Graphic 4" descr="Kloppend hart met effen opvulling">
            <a:extLst>
              <a:ext uri="{FF2B5EF4-FFF2-40B4-BE49-F238E27FC236}">
                <a16:creationId xmlns:a16="http://schemas.microsoft.com/office/drawing/2014/main" id="{D7EDCB63-EF33-C103-E168-E56D9540C7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7307" y="3492711"/>
            <a:ext cx="914400" cy="914400"/>
          </a:xfrm>
          <a:prstGeom prst="rect">
            <a:avLst/>
          </a:prstGeom>
        </p:spPr>
      </p:pic>
      <p:pic>
        <p:nvPicPr>
          <p:cNvPr id="7" name="Graphic 6" descr="Hersenen in hoofd met effen opvulling">
            <a:extLst>
              <a:ext uri="{FF2B5EF4-FFF2-40B4-BE49-F238E27FC236}">
                <a16:creationId xmlns:a16="http://schemas.microsoft.com/office/drawing/2014/main" id="{24152083-8E7B-6512-8AB7-7E913410DA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7307" y="2279221"/>
            <a:ext cx="914400" cy="914400"/>
          </a:xfrm>
          <a:prstGeom prst="rect">
            <a:avLst/>
          </a:prstGeom>
        </p:spPr>
      </p:pic>
      <p:pic>
        <p:nvPicPr>
          <p:cNvPr id="9" name="Graphic 8" descr="Sociaal netwerk met effen opvulling">
            <a:extLst>
              <a:ext uri="{FF2B5EF4-FFF2-40B4-BE49-F238E27FC236}">
                <a16:creationId xmlns:a16="http://schemas.microsoft.com/office/drawing/2014/main" id="{515EBAC4-FEAE-D249-74A8-F949C6CEBC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7307" y="4440013"/>
            <a:ext cx="914400" cy="914400"/>
          </a:xfrm>
          <a:prstGeom prst="rect">
            <a:avLst/>
          </a:prstGeom>
        </p:spPr>
      </p:pic>
      <p:sp>
        <p:nvSpPr>
          <p:cNvPr id="10" name="Tekstvak 9">
            <a:extLst>
              <a:ext uri="{FF2B5EF4-FFF2-40B4-BE49-F238E27FC236}">
                <a16:creationId xmlns:a16="http://schemas.microsoft.com/office/drawing/2014/main" id="{66EA79E2-1C11-28D4-5B4D-AC844914BD59}"/>
              </a:ext>
            </a:extLst>
          </p:cNvPr>
          <p:cNvSpPr txBox="1"/>
          <p:nvPr/>
        </p:nvSpPr>
        <p:spPr>
          <a:xfrm>
            <a:off x="1871707" y="2263423"/>
            <a:ext cx="914400" cy="914400"/>
          </a:xfrm>
          <a:prstGeom prst="rect">
            <a:avLst/>
          </a:prstGeom>
        </p:spPr>
        <p:txBody>
          <a:bodyPr vert="horz" wrap="none" lIns="91440" tIns="45720" rIns="91440" bIns="45720" rtlCol="0" anchor="b">
            <a:normAutofit/>
          </a:bodyPr>
          <a:lstStyle/>
          <a:p>
            <a:pPr algn="ctr"/>
            <a:endParaRPr lang="nl-NL" sz="2000">
              <a:latin typeface="source sans"/>
            </a:endParaRPr>
          </a:p>
        </p:txBody>
      </p:sp>
      <p:sp>
        <p:nvSpPr>
          <p:cNvPr id="11" name="Tekstvak 10">
            <a:extLst>
              <a:ext uri="{FF2B5EF4-FFF2-40B4-BE49-F238E27FC236}">
                <a16:creationId xmlns:a16="http://schemas.microsoft.com/office/drawing/2014/main" id="{361003CB-2FE2-F0D5-43F2-B6C38E57124D}"/>
              </a:ext>
            </a:extLst>
          </p:cNvPr>
          <p:cNvSpPr txBox="1"/>
          <p:nvPr/>
        </p:nvSpPr>
        <p:spPr>
          <a:xfrm>
            <a:off x="6096000" y="6248400"/>
            <a:ext cx="914400" cy="914400"/>
          </a:xfrm>
          <a:prstGeom prst="rect">
            <a:avLst/>
          </a:prstGeom>
        </p:spPr>
        <p:txBody>
          <a:bodyPr vert="horz" wrap="none" lIns="91440" tIns="45720" rIns="91440" bIns="45720" rtlCol="0" anchor="b">
            <a:normAutofit/>
          </a:bodyPr>
          <a:lstStyle/>
          <a:p>
            <a:pPr algn="ctr"/>
            <a:endParaRPr lang="nl-NL"/>
          </a:p>
        </p:txBody>
      </p:sp>
      <p:sp>
        <p:nvSpPr>
          <p:cNvPr id="12" name="Tekstvak 11">
            <a:extLst>
              <a:ext uri="{FF2B5EF4-FFF2-40B4-BE49-F238E27FC236}">
                <a16:creationId xmlns:a16="http://schemas.microsoft.com/office/drawing/2014/main" id="{BA67E087-7940-6030-E652-24B2C48B9191}"/>
              </a:ext>
            </a:extLst>
          </p:cNvPr>
          <p:cNvSpPr txBox="1"/>
          <p:nvPr/>
        </p:nvSpPr>
        <p:spPr>
          <a:xfrm>
            <a:off x="2182368" y="2263423"/>
            <a:ext cx="914400" cy="914400"/>
          </a:xfrm>
          <a:prstGeom prst="rect">
            <a:avLst/>
          </a:prstGeom>
        </p:spPr>
        <p:txBody>
          <a:bodyPr vert="horz" wrap="none" lIns="91440" tIns="45720" rIns="91440" bIns="45720" rtlCol="0" anchor="b">
            <a:normAutofit/>
          </a:bodyPr>
          <a:lstStyle/>
          <a:p>
            <a:pPr algn="ctr"/>
            <a:endParaRPr lang="nl-NL" sz="2000">
              <a:latin typeface="source sans"/>
            </a:endParaRPr>
          </a:p>
        </p:txBody>
      </p:sp>
      <p:sp>
        <p:nvSpPr>
          <p:cNvPr id="13" name="Tekstvak 12">
            <a:extLst>
              <a:ext uri="{FF2B5EF4-FFF2-40B4-BE49-F238E27FC236}">
                <a16:creationId xmlns:a16="http://schemas.microsoft.com/office/drawing/2014/main" id="{3F662B29-1ED9-0532-7296-34C273BEC725}"/>
              </a:ext>
            </a:extLst>
          </p:cNvPr>
          <p:cNvSpPr txBox="1"/>
          <p:nvPr/>
        </p:nvSpPr>
        <p:spPr>
          <a:xfrm>
            <a:off x="1871707" y="2258063"/>
            <a:ext cx="8963056" cy="914400"/>
          </a:xfrm>
          <a:prstGeom prst="rect">
            <a:avLst/>
          </a:prstGeom>
        </p:spPr>
        <p:txBody>
          <a:bodyPr vert="horz" wrap="none" lIns="91440" tIns="45720" rIns="91440" bIns="45720" rtlCol="0" anchor="b">
            <a:noAutofit/>
          </a:bodyPr>
          <a:lstStyle/>
          <a:p>
            <a:r>
              <a:rPr lang="nl-NL" sz="2000" b="1" dirty="0">
                <a:solidFill>
                  <a:srgbClr val="002F3E"/>
                </a:solidFill>
                <a:latin typeface="source sans"/>
                <a:ea typeface="Source Sans Pro"/>
              </a:rPr>
              <a:t>In de hersenen</a:t>
            </a:r>
          </a:p>
          <a:p>
            <a:r>
              <a:rPr lang="nl-NL" sz="2000" dirty="0">
                <a:solidFill>
                  <a:srgbClr val="002F3E"/>
                </a:solidFill>
                <a:latin typeface="source sans"/>
                <a:ea typeface="Source Sans Pro"/>
              </a:rPr>
              <a:t>Als iemand oprecht naar jou luistert, komt er dopamine vrij in het beloningssysteem.</a:t>
            </a:r>
          </a:p>
          <a:p>
            <a:r>
              <a:rPr lang="nl-NL" sz="2000" dirty="0">
                <a:solidFill>
                  <a:srgbClr val="002F3E"/>
                </a:solidFill>
                <a:latin typeface="source sans"/>
                <a:ea typeface="Source Sans Pro"/>
              </a:rPr>
              <a:t>Gehoord worden voelt letterlijk goed — net als eten, muziek of verliefdheid.</a:t>
            </a:r>
          </a:p>
        </p:txBody>
      </p:sp>
      <p:sp>
        <p:nvSpPr>
          <p:cNvPr id="15" name="Tekstvak 14">
            <a:extLst>
              <a:ext uri="{FF2B5EF4-FFF2-40B4-BE49-F238E27FC236}">
                <a16:creationId xmlns:a16="http://schemas.microsoft.com/office/drawing/2014/main" id="{2070E603-3BA3-BDE7-F236-D98DDF7EC03A}"/>
              </a:ext>
            </a:extLst>
          </p:cNvPr>
          <p:cNvSpPr txBox="1"/>
          <p:nvPr/>
        </p:nvSpPr>
        <p:spPr>
          <a:xfrm>
            <a:off x="1850606" y="3318856"/>
            <a:ext cx="8258255" cy="1015663"/>
          </a:xfrm>
          <a:prstGeom prst="rect">
            <a:avLst/>
          </a:prstGeom>
          <a:noFill/>
        </p:spPr>
        <p:txBody>
          <a:bodyPr wrap="square" lIns="91440" tIns="45720" rIns="91440" bIns="45720" anchor="t">
            <a:spAutoFit/>
          </a:bodyPr>
          <a:lstStyle/>
          <a:p>
            <a:pPr>
              <a:lnSpc>
                <a:spcPct val="100000"/>
              </a:lnSpc>
            </a:pPr>
            <a:r>
              <a:rPr lang="nl-NL" sz="2000" b="1" dirty="0">
                <a:solidFill>
                  <a:srgbClr val="002F3E"/>
                </a:solidFill>
                <a:latin typeface="source sans"/>
                <a:ea typeface="Source Sans Pro"/>
              </a:rPr>
              <a:t>In het hart</a:t>
            </a:r>
            <a:br>
              <a:rPr lang="nl-NL" sz="2000" dirty="0">
                <a:latin typeface="source sans"/>
              </a:rPr>
            </a:br>
            <a:r>
              <a:rPr lang="nl-NL" sz="2000" dirty="0">
                <a:solidFill>
                  <a:srgbClr val="002F3E"/>
                </a:solidFill>
                <a:latin typeface="source sans"/>
                <a:ea typeface="Source Sans Pro"/>
              </a:rPr>
              <a:t>Wanneer we ons gehoord voelen, daalt stress, groeit vertrouwen en durven we opener te zijn. We voelen ons veilig, gezien en begrepen. </a:t>
            </a:r>
          </a:p>
        </p:txBody>
      </p:sp>
      <p:sp>
        <p:nvSpPr>
          <p:cNvPr id="17" name="Tekstvak 16">
            <a:extLst>
              <a:ext uri="{FF2B5EF4-FFF2-40B4-BE49-F238E27FC236}">
                <a16:creationId xmlns:a16="http://schemas.microsoft.com/office/drawing/2014/main" id="{270454A6-6AF7-20F6-BE9C-88400F135462}"/>
              </a:ext>
            </a:extLst>
          </p:cNvPr>
          <p:cNvSpPr txBox="1"/>
          <p:nvPr/>
        </p:nvSpPr>
        <p:spPr>
          <a:xfrm>
            <a:off x="1871707" y="4367421"/>
            <a:ext cx="8258255" cy="1015663"/>
          </a:xfrm>
          <a:prstGeom prst="rect">
            <a:avLst/>
          </a:prstGeom>
          <a:noFill/>
        </p:spPr>
        <p:txBody>
          <a:bodyPr wrap="square" lIns="91440" tIns="45720" rIns="91440" bIns="45720" anchor="t">
            <a:spAutoFit/>
          </a:bodyPr>
          <a:lstStyle/>
          <a:p>
            <a:r>
              <a:rPr lang="nl-NL" sz="2000" b="1" dirty="0">
                <a:solidFill>
                  <a:srgbClr val="002F3E"/>
                </a:solidFill>
                <a:latin typeface="source sans"/>
                <a:ea typeface="Source Sans Pro"/>
              </a:rPr>
              <a:t>In relaties</a:t>
            </a:r>
            <a:br>
              <a:rPr lang="nl-NL" sz="2000" dirty="0">
                <a:latin typeface="source sans"/>
              </a:rPr>
            </a:br>
            <a:r>
              <a:rPr lang="nl-NL" sz="2000" dirty="0">
                <a:solidFill>
                  <a:srgbClr val="002F3E"/>
                </a:solidFill>
                <a:latin typeface="source sans"/>
                <a:ea typeface="Source Sans Pro"/>
              </a:rPr>
              <a:t>Onderzoek laat zien dat relaties — privé of professioneel — sterker worden wanneer mensen zich echt gehoord voelen. Luisteren bouwt verbinding.</a:t>
            </a:r>
          </a:p>
        </p:txBody>
      </p:sp>
      <p:sp>
        <p:nvSpPr>
          <p:cNvPr id="19" name="Tekstvak 18">
            <a:extLst>
              <a:ext uri="{FF2B5EF4-FFF2-40B4-BE49-F238E27FC236}">
                <a16:creationId xmlns:a16="http://schemas.microsoft.com/office/drawing/2014/main" id="{5A195145-3810-58E6-B1B7-B0A2A240607F}"/>
              </a:ext>
            </a:extLst>
          </p:cNvPr>
          <p:cNvSpPr txBox="1"/>
          <p:nvPr/>
        </p:nvSpPr>
        <p:spPr>
          <a:xfrm>
            <a:off x="1044702" y="5529477"/>
            <a:ext cx="9269730" cy="707886"/>
          </a:xfrm>
          <a:prstGeom prst="rect">
            <a:avLst/>
          </a:prstGeom>
          <a:noFill/>
        </p:spPr>
        <p:txBody>
          <a:bodyPr wrap="square" lIns="91440" tIns="45720" rIns="91440" bIns="45720" anchor="t">
            <a:spAutoFit/>
          </a:bodyPr>
          <a:lstStyle/>
          <a:p>
            <a:pPr>
              <a:lnSpc>
                <a:spcPct val="100000"/>
              </a:lnSpc>
            </a:pPr>
            <a:r>
              <a:rPr lang="nl-NL" sz="2000" dirty="0">
                <a:solidFill>
                  <a:srgbClr val="002F3E"/>
                </a:solidFill>
                <a:latin typeface="source sans"/>
                <a:ea typeface="Source Sans Pro"/>
              </a:rPr>
              <a:t>Kortom: gehoord worden is niet alleen prettig. Het is een </a:t>
            </a:r>
            <a:r>
              <a:rPr lang="nl-NL" sz="2000" b="1" dirty="0">
                <a:solidFill>
                  <a:srgbClr val="002F3E"/>
                </a:solidFill>
                <a:latin typeface="source sans"/>
                <a:ea typeface="Source Sans Pro"/>
              </a:rPr>
              <a:t>menselijke behoefte</a:t>
            </a:r>
            <a:r>
              <a:rPr lang="nl-NL" sz="2000" dirty="0">
                <a:solidFill>
                  <a:srgbClr val="002F3E"/>
                </a:solidFill>
                <a:latin typeface="source sans"/>
                <a:ea typeface="Source Sans Pro"/>
              </a:rPr>
              <a:t>. </a:t>
            </a:r>
          </a:p>
          <a:p>
            <a:pPr>
              <a:lnSpc>
                <a:spcPct val="100000"/>
              </a:lnSpc>
            </a:pPr>
            <a:r>
              <a:rPr lang="nl-NL" sz="2000" dirty="0">
                <a:solidFill>
                  <a:srgbClr val="002F3E"/>
                </a:solidFill>
                <a:latin typeface="source sans"/>
                <a:ea typeface="Source Sans Pro"/>
              </a:rPr>
              <a:t>En luisteren is het krachtigste cadeau dat je iemand kunt geven.</a:t>
            </a:r>
          </a:p>
        </p:txBody>
      </p:sp>
    </p:spTree>
    <p:extLst>
      <p:ext uri="{BB962C8B-B14F-4D97-AF65-F5344CB8AC3E}">
        <p14:creationId xmlns:p14="http://schemas.microsoft.com/office/powerpoint/2010/main" val="166014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a:extLst>
              <a:ext uri="{FF2B5EF4-FFF2-40B4-BE49-F238E27FC236}">
                <a16:creationId xmlns:a16="http://schemas.microsoft.com/office/drawing/2014/main" id="{D3F8F39F-0312-9016-68D1-AA80FDBDB432}"/>
              </a:ext>
            </a:extLst>
          </p:cNvPr>
          <p:cNvSpPr>
            <a:spLocks noGrp="1"/>
          </p:cNvSpPr>
          <p:nvPr>
            <p:ph type="subTitle" idx="1"/>
          </p:nvPr>
        </p:nvSpPr>
        <p:spPr>
          <a:xfrm>
            <a:off x="1017583" y="157547"/>
            <a:ext cx="9660451" cy="1518679"/>
          </a:xfrm>
        </p:spPr>
        <p:txBody>
          <a:bodyPr/>
          <a:lstStyle/>
          <a:p>
            <a:r>
              <a:rPr lang="nl-NL" sz="4800" dirty="0"/>
              <a:t>Waarom is luisteren zo moeilijk?</a:t>
            </a:r>
          </a:p>
        </p:txBody>
      </p:sp>
      <p:pic>
        <p:nvPicPr>
          <p:cNvPr id="6" name="Afbeelding 5">
            <a:extLst>
              <a:ext uri="{FF2B5EF4-FFF2-40B4-BE49-F238E27FC236}">
                <a16:creationId xmlns:a16="http://schemas.microsoft.com/office/drawing/2014/main" id="{0B4B02C2-B070-4B89-17A6-72247CFD9F02}"/>
              </a:ext>
            </a:extLst>
          </p:cNvPr>
          <p:cNvPicPr>
            <a:picLocks noChangeAspect="1"/>
          </p:cNvPicPr>
          <p:nvPr/>
        </p:nvPicPr>
        <p:blipFill>
          <a:blip r:embed="rId3"/>
          <a:stretch>
            <a:fillRect/>
          </a:stretch>
        </p:blipFill>
        <p:spPr>
          <a:xfrm>
            <a:off x="1017583" y="1676226"/>
            <a:ext cx="10358002" cy="3999323"/>
          </a:xfrm>
          <a:prstGeom prst="rect">
            <a:avLst/>
          </a:prstGeom>
        </p:spPr>
      </p:pic>
      <p:grpSp>
        <p:nvGrpSpPr>
          <p:cNvPr id="13" name="Groep 12">
            <a:extLst>
              <a:ext uri="{FF2B5EF4-FFF2-40B4-BE49-F238E27FC236}">
                <a16:creationId xmlns:a16="http://schemas.microsoft.com/office/drawing/2014/main" id="{81BFF9DA-196D-B10F-93CD-A5BE157888F9}"/>
              </a:ext>
            </a:extLst>
          </p:cNvPr>
          <p:cNvGrpSpPr/>
          <p:nvPr/>
        </p:nvGrpSpPr>
        <p:grpSpPr>
          <a:xfrm>
            <a:off x="1683834" y="5319132"/>
            <a:ext cx="2509024" cy="1307571"/>
            <a:chOff x="1683834" y="5319132"/>
            <a:chExt cx="2509024" cy="1307571"/>
          </a:xfrm>
        </p:grpSpPr>
        <p:sp>
          <p:nvSpPr>
            <p:cNvPr id="3" name="Tekstvak 2">
              <a:extLst>
                <a:ext uri="{FF2B5EF4-FFF2-40B4-BE49-F238E27FC236}">
                  <a16:creationId xmlns:a16="http://schemas.microsoft.com/office/drawing/2014/main" id="{3D0F9F8F-D8DE-7D04-C25F-0B141F23E13E}"/>
                </a:ext>
              </a:extLst>
            </p:cNvPr>
            <p:cNvSpPr txBox="1"/>
            <p:nvPr/>
          </p:nvSpPr>
          <p:spPr>
            <a:xfrm>
              <a:off x="1683834" y="6069561"/>
              <a:ext cx="2509024" cy="557142"/>
            </a:xfrm>
            <a:prstGeom prst="rect">
              <a:avLst/>
            </a:prstGeom>
          </p:spPr>
          <p:txBody>
            <a:bodyPr vert="horz" wrap="square" lIns="91440" tIns="45720" rIns="91440" bIns="45720" rtlCol="0" anchor="b">
              <a:noAutofit/>
            </a:bodyPr>
            <a:lstStyle/>
            <a:p>
              <a:pPr algn="ctr"/>
              <a:r>
                <a:rPr lang="nl-NL" sz="2000" dirty="0">
                  <a:solidFill>
                    <a:schemeClr val="bg1"/>
                  </a:solidFill>
                  <a:latin typeface="source sans"/>
                </a:rPr>
                <a:t>Leer pauzeren</a:t>
              </a:r>
            </a:p>
          </p:txBody>
        </p:sp>
        <p:cxnSp>
          <p:nvCxnSpPr>
            <p:cNvPr id="9" name="Rechte verbindingslijn met pijl 8">
              <a:extLst>
                <a:ext uri="{FF2B5EF4-FFF2-40B4-BE49-F238E27FC236}">
                  <a16:creationId xmlns:a16="http://schemas.microsoft.com/office/drawing/2014/main" id="{7C2A2DE8-BDEC-65BF-ED98-A7FDB9E74A9D}"/>
                </a:ext>
              </a:extLst>
            </p:cNvPr>
            <p:cNvCxnSpPr>
              <a:cxnSpLocks/>
            </p:cNvCxnSpPr>
            <p:nvPr/>
          </p:nvCxnSpPr>
          <p:spPr>
            <a:xfrm>
              <a:off x="2938346" y="5319132"/>
              <a:ext cx="0" cy="728336"/>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ep 13">
            <a:extLst>
              <a:ext uri="{FF2B5EF4-FFF2-40B4-BE49-F238E27FC236}">
                <a16:creationId xmlns:a16="http://schemas.microsoft.com/office/drawing/2014/main" id="{818741E3-F8A5-0264-F9BE-BC22C91FF010}"/>
              </a:ext>
            </a:extLst>
          </p:cNvPr>
          <p:cNvGrpSpPr/>
          <p:nvPr/>
        </p:nvGrpSpPr>
        <p:grpSpPr>
          <a:xfrm>
            <a:off x="4514385" y="5356198"/>
            <a:ext cx="2509024" cy="1404529"/>
            <a:chOff x="4514385" y="5356198"/>
            <a:chExt cx="2509024" cy="1404529"/>
          </a:xfrm>
        </p:grpSpPr>
        <p:sp>
          <p:nvSpPr>
            <p:cNvPr id="4" name="Tekstvak 3">
              <a:extLst>
                <a:ext uri="{FF2B5EF4-FFF2-40B4-BE49-F238E27FC236}">
                  <a16:creationId xmlns:a16="http://schemas.microsoft.com/office/drawing/2014/main" id="{62418CA7-C255-354C-D83F-11B09F79105A}"/>
                </a:ext>
              </a:extLst>
            </p:cNvPr>
            <p:cNvSpPr txBox="1"/>
            <p:nvPr/>
          </p:nvSpPr>
          <p:spPr>
            <a:xfrm>
              <a:off x="4514385" y="6203585"/>
              <a:ext cx="2509024" cy="557142"/>
            </a:xfrm>
            <a:prstGeom prst="rect">
              <a:avLst/>
            </a:prstGeom>
          </p:spPr>
          <p:txBody>
            <a:bodyPr vert="horz" wrap="square" lIns="91440" tIns="45720" rIns="91440" bIns="45720" rtlCol="0" anchor="b">
              <a:noAutofit/>
            </a:bodyPr>
            <a:lstStyle/>
            <a:p>
              <a:pPr algn="ctr"/>
              <a:r>
                <a:rPr lang="nl-NL">
                  <a:solidFill>
                    <a:schemeClr val="bg1"/>
                  </a:solidFill>
                  <a:latin typeface="source sans"/>
                </a:rPr>
                <a:t>Luister met nieuwsgierigheid</a:t>
              </a:r>
            </a:p>
          </p:txBody>
        </p:sp>
        <p:cxnSp>
          <p:nvCxnSpPr>
            <p:cNvPr id="11" name="Rechte verbindingslijn met pijl 10">
              <a:extLst>
                <a:ext uri="{FF2B5EF4-FFF2-40B4-BE49-F238E27FC236}">
                  <a16:creationId xmlns:a16="http://schemas.microsoft.com/office/drawing/2014/main" id="{BAE56E43-A905-5EAB-9F1C-AC45CD0271E5}"/>
                </a:ext>
              </a:extLst>
            </p:cNvPr>
            <p:cNvCxnSpPr>
              <a:cxnSpLocks/>
            </p:cNvCxnSpPr>
            <p:nvPr/>
          </p:nvCxnSpPr>
          <p:spPr>
            <a:xfrm>
              <a:off x="5768897" y="5356198"/>
              <a:ext cx="0" cy="728336"/>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ep 14">
            <a:extLst>
              <a:ext uri="{FF2B5EF4-FFF2-40B4-BE49-F238E27FC236}">
                <a16:creationId xmlns:a16="http://schemas.microsoft.com/office/drawing/2014/main" id="{1610D82A-3545-E6AD-BD0C-09B360501C88}"/>
              </a:ext>
            </a:extLst>
          </p:cNvPr>
          <p:cNvGrpSpPr/>
          <p:nvPr/>
        </p:nvGrpSpPr>
        <p:grpSpPr>
          <a:xfrm>
            <a:off x="7590263" y="5319132"/>
            <a:ext cx="2509024" cy="1456253"/>
            <a:chOff x="7590263" y="5319132"/>
            <a:chExt cx="2509024" cy="1456253"/>
          </a:xfrm>
        </p:grpSpPr>
        <p:sp>
          <p:nvSpPr>
            <p:cNvPr id="7" name="Tekstvak 6">
              <a:extLst>
                <a:ext uri="{FF2B5EF4-FFF2-40B4-BE49-F238E27FC236}">
                  <a16:creationId xmlns:a16="http://schemas.microsoft.com/office/drawing/2014/main" id="{F36C24BB-B77B-AF0C-BF38-F86F5EF34477}"/>
                </a:ext>
              </a:extLst>
            </p:cNvPr>
            <p:cNvSpPr txBox="1"/>
            <p:nvPr/>
          </p:nvSpPr>
          <p:spPr>
            <a:xfrm>
              <a:off x="7590263" y="6218243"/>
              <a:ext cx="2509024" cy="557142"/>
            </a:xfrm>
            <a:prstGeom prst="rect">
              <a:avLst/>
            </a:prstGeom>
          </p:spPr>
          <p:txBody>
            <a:bodyPr vert="horz" wrap="square" lIns="91440" tIns="45720" rIns="91440" bIns="45720" rtlCol="0" anchor="b">
              <a:noAutofit/>
            </a:bodyPr>
            <a:lstStyle/>
            <a:p>
              <a:pPr algn="ctr"/>
              <a:r>
                <a:rPr lang="nl-NL">
                  <a:solidFill>
                    <a:schemeClr val="bg1"/>
                  </a:solidFill>
                  <a:latin typeface="source sans"/>
                </a:rPr>
                <a:t>Laat de behoefte om te reageren los</a:t>
              </a:r>
            </a:p>
          </p:txBody>
        </p:sp>
        <p:cxnSp>
          <p:nvCxnSpPr>
            <p:cNvPr id="12" name="Rechte verbindingslijn met pijl 11">
              <a:extLst>
                <a:ext uri="{FF2B5EF4-FFF2-40B4-BE49-F238E27FC236}">
                  <a16:creationId xmlns:a16="http://schemas.microsoft.com/office/drawing/2014/main" id="{3388C1C5-FAD2-269E-AB13-D7415AAB8439}"/>
                </a:ext>
              </a:extLst>
            </p:cNvPr>
            <p:cNvCxnSpPr>
              <a:cxnSpLocks/>
            </p:cNvCxnSpPr>
            <p:nvPr/>
          </p:nvCxnSpPr>
          <p:spPr>
            <a:xfrm>
              <a:off x="8844775" y="5319132"/>
              <a:ext cx="0" cy="728336"/>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684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3D64C6-7AEF-7C51-A0A8-C21191E0EE87}"/>
              </a:ext>
            </a:extLst>
          </p:cNvPr>
          <p:cNvSpPr>
            <a:spLocks noGrp="1"/>
          </p:cNvSpPr>
          <p:nvPr>
            <p:ph type="title"/>
          </p:nvPr>
        </p:nvSpPr>
        <p:spPr/>
        <p:txBody>
          <a:bodyPr/>
          <a:lstStyle/>
          <a:p>
            <a:r>
              <a:rPr lang="nl-NL"/>
              <a:t>Een goede luisteraar</a:t>
            </a:r>
          </a:p>
        </p:txBody>
      </p:sp>
      <p:sp>
        <p:nvSpPr>
          <p:cNvPr id="3" name="Tijdelijke aanduiding voor inhoud 2">
            <a:extLst>
              <a:ext uri="{FF2B5EF4-FFF2-40B4-BE49-F238E27FC236}">
                <a16:creationId xmlns:a16="http://schemas.microsoft.com/office/drawing/2014/main" id="{1343628E-2A8A-F0EF-B349-99D00A66506A}"/>
              </a:ext>
            </a:extLst>
          </p:cNvPr>
          <p:cNvSpPr>
            <a:spLocks noGrp="1"/>
          </p:cNvSpPr>
          <p:nvPr>
            <p:ph sz="half" idx="1"/>
          </p:nvPr>
        </p:nvSpPr>
        <p:spPr>
          <a:xfrm>
            <a:off x="838200" y="1472331"/>
            <a:ext cx="6089736" cy="5374296"/>
          </a:xfrm>
        </p:spPr>
        <p:txBody>
          <a:bodyPr vert="horz" lIns="91440" tIns="45720" rIns="91440" bIns="45720" rtlCol="0" anchor="t">
            <a:normAutofit lnSpcReduction="10000"/>
          </a:bodyPr>
          <a:lstStyle/>
          <a:p>
            <a:pPr marL="342900" lvl="5" indent="-342900">
              <a:lnSpc>
                <a:spcPct val="100000"/>
              </a:lnSpc>
              <a:spcBef>
                <a:spcPts val="1800"/>
              </a:spcBef>
              <a:defRPr/>
            </a:pPr>
            <a:r>
              <a:rPr lang="nl-NL" sz="2400" dirty="0">
                <a:solidFill>
                  <a:srgbClr val="000000"/>
                </a:solidFill>
                <a:latin typeface="source sans"/>
                <a:ea typeface="Source Sans Pro"/>
                <a:cs typeface="Arial"/>
              </a:rPr>
              <a:t>Toont oprecht interesse</a:t>
            </a:r>
          </a:p>
          <a:p>
            <a:pPr marL="342900" lvl="5" indent="-342900">
              <a:lnSpc>
                <a:spcPct val="100000"/>
              </a:lnSpc>
              <a:spcBef>
                <a:spcPts val="1800"/>
              </a:spcBef>
              <a:defRPr/>
            </a:pPr>
            <a:r>
              <a:rPr lang="nl-NL" sz="2400" dirty="0">
                <a:solidFill>
                  <a:srgbClr val="000000"/>
                </a:solidFill>
                <a:latin typeface="source sans"/>
                <a:ea typeface="Source Sans Pro"/>
                <a:cs typeface="Arial"/>
              </a:rPr>
              <a:t>Creëert een positieve en ontspannen sfeer</a:t>
            </a:r>
          </a:p>
          <a:p>
            <a:pPr marL="342900" lvl="5" indent="-342900">
              <a:lnSpc>
                <a:spcPct val="100000"/>
              </a:lnSpc>
              <a:spcBef>
                <a:spcPts val="1800"/>
              </a:spcBef>
              <a:defRPr/>
            </a:pPr>
            <a:r>
              <a:rPr lang="nl-NL" sz="2400" dirty="0">
                <a:solidFill>
                  <a:srgbClr val="000000"/>
                </a:solidFill>
                <a:latin typeface="source sans"/>
                <a:ea typeface="Source Sans Pro"/>
                <a:cs typeface="Arial"/>
              </a:rPr>
              <a:t>Is geduldig</a:t>
            </a:r>
          </a:p>
          <a:p>
            <a:pPr marL="342900" lvl="5" indent="-342900">
              <a:lnSpc>
                <a:spcPct val="100000"/>
              </a:lnSpc>
              <a:spcBef>
                <a:spcPts val="1800"/>
              </a:spcBef>
              <a:defRPr/>
            </a:pPr>
            <a:r>
              <a:rPr lang="nl-NL" sz="2400" dirty="0">
                <a:solidFill>
                  <a:srgbClr val="000000"/>
                </a:solidFill>
                <a:latin typeface="source sans"/>
                <a:ea typeface="Source Sans Pro"/>
                <a:cs typeface="Arial"/>
              </a:rPr>
              <a:t>Staat open voor de ander</a:t>
            </a:r>
          </a:p>
          <a:p>
            <a:pPr marL="342900" lvl="5" indent="-342900">
              <a:lnSpc>
                <a:spcPct val="100000"/>
              </a:lnSpc>
              <a:spcBef>
                <a:spcPts val="1800"/>
              </a:spcBef>
              <a:defRPr/>
            </a:pPr>
            <a:r>
              <a:rPr lang="nl-NL" sz="2400" dirty="0">
                <a:solidFill>
                  <a:srgbClr val="000000"/>
                </a:solidFill>
                <a:latin typeface="source sans"/>
                <a:ea typeface="Source Sans Pro"/>
                <a:cs typeface="Arial"/>
              </a:rPr>
              <a:t>Stelt open vragen</a:t>
            </a:r>
          </a:p>
          <a:p>
            <a:pPr marL="342900" lvl="5" indent="-342900">
              <a:lnSpc>
                <a:spcPct val="100000"/>
              </a:lnSpc>
              <a:spcBef>
                <a:spcPts val="1800"/>
              </a:spcBef>
              <a:defRPr/>
            </a:pPr>
            <a:r>
              <a:rPr lang="nl-NL" sz="2400" dirty="0">
                <a:solidFill>
                  <a:srgbClr val="000000"/>
                </a:solidFill>
                <a:latin typeface="source sans"/>
                <a:ea typeface="Source Sans Pro"/>
                <a:cs typeface="Arial"/>
              </a:rPr>
              <a:t>Vraagt door</a:t>
            </a:r>
          </a:p>
          <a:p>
            <a:pPr marL="342900" lvl="5" indent="-342900">
              <a:lnSpc>
                <a:spcPct val="100000"/>
              </a:lnSpc>
              <a:spcBef>
                <a:spcPts val="1800"/>
              </a:spcBef>
              <a:defRPr/>
            </a:pPr>
            <a:r>
              <a:rPr lang="nl-NL" sz="2400" dirty="0">
                <a:solidFill>
                  <a:srgbClr val="000000"/>
                </a:solidFill>
                <a:latin typeface="source sans"/>
                <a:ea typeface="Source Sans Pro"/>
                <a:cs typeface="Arial"/>
              </a:rPr>
              <a:t>Durft te onderbreken op het moment dat dat nodig is</a:t>
            </a:r>
          </a:p>
          <a:p>
            <a:pPr marL="342900" lvl="5" indent="-342900">
              <a:lnSpc>
                <a:spcPct val="100000"/>
              </a:lnSpc>
              <a:spcBef>
                <a:spcPts val="1800"/>
              </a:spcBef>
              <a:defRPr/>
            </a:pPr>
            <a:r>
              <a:rPr lang="nl-NL" sz="2400" dirty="0">
                <a:solidFill>
                  <a:srgbClr val="000000"/>
                </a:solidFill>
                <a:latin typeface="source sans"/>
                <a:ea typeface="Source Sans Pro"/>
                <a:cs typeface="Arial"/>
              </a:rPr>
              <a:t>Is zich bewust van zichzelf en eigen mening</a:t>
            </a:r>
            <a:br>
              <a:rPr lang="nl-NL" sz="2000" dirty="0">
                <a:solidFill>
                  <a:srgbClr val="000000"/>
                </a:solidFill>
                <a:latin typeface="source sans"/>
              </a:rPr>
            </a:br>
            <a:br>
              <a:rPr lang="nl-NL" sz="2000" dirty="0">
                <a:latin typeface="source sans"/>
              </a:rPr>
            </a:br>
            <a:endParaRPr lang="nl-NL" dirty="0">
              <a:latin typeface="source sans"/>
            </a:endParaRPr>
          </a:p>
        </p:txBody>
      </p:sp>
      <p:pic>
        <p:nvPicPr>
          <p:cNvPr id="5" name="Picture Placeholder 2">
            <a:extLst>
              <a:ext uri="{FF2B5EF4-FFF2-40B4-BE49-F238E27FC236}">
                <a16:creationId xmlns:a16="http://schemas.microsoft.com/office/drawing/2014/main" id="{CEC415E9-8E08-E401-3ED1-E198D6F1994E}"/>
              </a:ext>
            </a:extLst>
          </p:cNvPr>
          <p:cNvPicPr>
            <a:picLocks noGrp="1" noChangeAspect="1"/>
          </p:cNvPicPr>
          <p:nvPr>
            <p:ph sz="half" idx="2"/>
          </p:nvPr>
        </p:nvPicPr>
        <p:blipFill>
          <a:blip r:embed="rId3" cstate="hqprint">
            <a:extLst>
              <a:ext uri="{28A0092B-C50C-407E-A947-70E740481C1C}">
                <a14:useLocalDpi xmlns:a14="http://schemas.microsoft.com/office/drawing/2010/main" val="0"/>
              </a:ext>
            </a:extLst>
          </a:blip>
          <a:srcRect l="10513" t="14368" b="14368"/>
          <a:stretch>
            <a:fillRect/>
          </a:stretch>
        </p:blipFill>
        <p:spPr>
          <a:xfrm>
            <a:off x="6941659" y="1825625"/>
            <a:ext cx="3642682" cy="4351338"/>
          </a:xfrm>
          <a:prstGeom prst="rect">
            <a:avLst/>
          </a:prstGeom>
        </p:spPr>
      </p:pic>
    </p:spTree>
    <p:extLst>
      <p:ext uri="{BB962C8B-B14F-4D97-AF65-F5344CB8AC3E}">
        <p14:creationId xmlns:p14="http://schemas.microsoft.com/office/powerpoint/2010/main" val="36071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77FEA7-EBC8-B9AD-7497-0A00CE6257ED}"/>
              </a:ext>
            </a:extLst>
          </p:cNvPr>
          <p:cNvSpPr>
            <a:spLocks noGrp="1"/>
          </p:cNvSpPr>
          <p:nvPr>
            <p:ph type="title"/>
          </p:nvPr>
        </p:nvSpPr>
        <p:spPr/>
        <p:txBody>
          <a:bodyPr/>
          <a:lstStyle/>
          <a:p>
            <a:r>
              <a:rPr lang="nl-NL"/>
              <a:t>Een goede luisteraar vermijdt</a:t>
            </a:r>
          </a:p>
        </p:txBody>
      </p:sp>
      <p:sp>
        <p:nvSpPr>
          <p:cNvPr id="3" name="Tijdelijke aanduiding voor inhoud 2">
            <a:extLst>
              <a:ext uri="{FF2B5EF4-FFF2-40B4-BE49-F238E27FC236}">
                <a16:creationId xmlns:a16="http://schemas.microsoft.com/office/drawing/2014/main" id="{C7FF5966-2031-D6BD-76E0-65CD822CBAC2}"/>
              </a:ext>
            </a:extLst>
          </p:cNvPr>
          <p:cNvSpPr>
            <a:spLocks noGrp="1"/>
          </p:cNvSpPr>
          <p:nvPr>
            <p:ph sz="half" idx="1"/>
          </p:nvPr>
        </p:nvSpPr>
        <p:spPr>
          <a:xfrm>
            <a:off x="838200" y="1825747"/>
            <a:ext cx="5546942" cy="4351216"/>
          </a:xfrm>
        </p:spPr>
        <p:txBody>
          <a:bodyPr vert="horz" lIns="91440" tIns="45720" rIns="91440" bIns="45720" rtlCol="0" anchor="t">
            <a:normAutofit/>
          </a:bodyPr>
          <a:lstStyle/>
          <a:p>
            <a:pPr marL="342900" lvl="5" indent="-342900">
              <a:lnSpc>
                <a:spcPct val="100000"/>
              </a:lnSpc>
              <a:spcBef>
                <a:spcPts val="1800"/>
              </a:spcBef>
              <a:defRPr/>
            </a:pPr>
            <a:r>
              <a:rPr lang="nl-NL" sz="2400" dirty="0">
                <a:solidFill>
                  <a:srgbClr val="000000"/>
                </a:solidFill>
                <a:latin typeface="Source Sans Pro"/>
                <a:ea typeface="Source Sans Pro"/>
                <a:cs typeface="Arial"/>
              </a:rPr>
              <a:t>Te snel op doel afgaan</a:t>
            </a:r>
          </a:p>
          <a:p>
            <a:pPr marL="342900" lvl="5" indent="-342900">
              <a:lnSpc>
                <a:spcPct val="100000"/>
              </a:lnSpc>
              <a:spcBef>
                <a:spcPts val="1800"/>
              </a:spcBef>
              <a:defRPr/>
            </a:pPr>
            <a:r>
              <a:rPr lang="nl-NL" sz="2400" dirty="0">
                <a:solidFill>
                  <a:srgbClr val="000000"/>
                </a:solidFill>
                <a:latin typeface="Source Sans Pro"/>
                <a:ea typeface="Source Sans Pro"/>
                <a:cs typeface="Arial"/>
              </a:rPr>
              <a:t>Gesloten vragen stellen</a:t>
            </a:r>
          </a:p>
          <a:p>
            <a:pPr marL="342900" lvl="5" indent="-342900">
              <a:lnSpc>
                <a:spcPct val="100000"/>
              </a:lnSpc>
              <a:spcBef>
                <a:spcPts val="1800"/>
              </a:spcBef>
              <a:defRPr/>
            </a:pPr>
            <a:r>
              <a:rPr lang="nl-NL" sz="2400" dirty="0">
                <a:solidFill>
                  <a:srgbClr val="000000"/>
                </a:solidFill>
                <a:latin typeface="Source Sans Pro"/>
                <a:ea typeface="Source Sans Pro"/>
                <a:cs typeface="Arial"/>
              </a:rPr>
              <a:t>Sturende vragen </a:t>
            </a:r>
            <a:r>
              <a:rPr lang="nl-NL" sz="2400" i="1" dirty="0">
                <a:solidFill>
                  <a:srgbClr val="000000"/>
                </a:solidFill>
                <a:latin typeface="Source Sans Pro"/>
                <a:ea typeface="Source Sans Pro"/>
                <a:cs typeface="Arial"/>
              </a:rPr>
              <a:t>(Vind je ook niet dat...)</a:t>
            </a:r>
          </a:p>
          <a:p>
            <a:pPr marL="342900" lvl="5" indent="-342900">
              <a:lnSpc>
                <a:spcPct val="100000"/>
              </a:lnSpc>
              <a:spcBef>
                <a:spcPts val="1800"/>
              </a:spcBef>
              <a:defRPr/>
            </a:pPr>
            <a:r>
              <a:rPr lang="nl-NL" sz="2400" dirty="0">
                <a:solidFill>
                  <a:srgbClr val="000000"/>
                </a:solidFill>
                <a:latin typeface="Source Sans Pro"/>
                <a:ea typeface="Source Sans Pro"/>
                <a:cs typeface="Arial"/>
              </a:rPr>
              <a:t>Een eigen mening geven</a:t>
            </a:r>
          </a:p>
          <a:p>
            <a:pPr marL="342900" lvl="5" indent="-342900">
              <a:lnSpc>
                <a:spcPct val="100000"/>
              </a:lnSpc>
              <a:spcBef>
                <a:spcPts val="1800"/>
              </a:spcBef>
              <a:defRPr/>
            </a:pPr>
            <a:r>
              <a:rPr lang="nl-NL" sz="2400" dirty="0">
                <a:solidFill>
                  <a:srgbClr val="000000"/>
                </a:solidFill>
                <a:latin typeface="Source Sans Pro"/>
                <a:ea typeface="Source Sans Pro"/>
                <a:cs typeface="Arial"/>
              </a:rPr>
              <a:t>Alleen oor hebben voor ‘interessante’ antwoorden</a:t>
            </a:r>
          </a:p>
          <a:p>
            <a:pPr marL="342900" lvl="5" indent="-342900">
              <a:lnSpc>
                <a:spcPct val="100000"/>
              </a:lnSpc>
              <a:spcBef>
                <a:spcPts val="1800"/>
              </a:spcBef>
              <a:defRPr/>
            </a:pPr>
            <a:r>
              <a:rPr lang="nl-NL" sz="2400" dirty="0">
                <a:solidFill>
                  <a:srgbClr val="000000"/>
                </a:solidFill>
                <a:latin typeface="Source Sans Pro"/>
                <a:ea typeface="Source Sans Pro"/>
                <a:cs typeface="Arial"/>
              </a:rPr>
              <a:t>Het invullen van stiltes </a:t>
            </a:r>
          </a:p>
          <a:p>
            <a:endParaRPr lang="nl-NL" dirty="0"/>
          </a:p>
        </p:txBody>
      </p:sp>
      <p:pic>
        <p:nvPicPr>
          <p:cNvPr id="5" name="Tijdelijke aanduiding voor afbeelding 7">
            <a:extLst>
              <a:ext uri="{FF2B5EF4-FFF2-40B4-BE49-F238E27FC236}">
                <a16:creationId xmlns:a16="http://schemas.microsoft.com/office/drawing/2014/main" id="{B21C8189-5E6F-19DA-5324-ECE58236266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22053" r="23434"/>
          <a:stretch>
            <a:fillRect/>
          </a:stretch>
        </p:blipFill>
        <p:spPr>
          <a:xfrm>
            <a:off x="6983966" y="1825625"/>
            <a:ext cx="3558067" cy="4351338"/>
          </a:xfrm>
          <a:prstGeom prst="rect">
            <a:avLst/>
          </a:prstGeom>
        </p:spPr>
      </p:pic>
    </p:spTree>
    <p:extLst>
      <p:ext uri="{BB962C8B-B14F-4D97-AF65-F5344CB8AC3E}">
        <p14:creationId xmlns:p14="http://schemas.microsoft.com/office/powerpoint/2010/main" val="1207616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79B38-AA97-34D4-5D75-A914869D73F4}"/>
              </a:ext>
            </a:extLst>
          </p:cNvPr>
          <p:cNvSpPr>
            <a:spLocks noGrp="1"/>
          </p:cNvSpPr>
          <p:nvPr>
            <p:ph type="title"/>
          </p:nvPr>
        </p:nvSpPr>
        <p:spPr/>
        <p:txBody>
          <a:bodyPr/>
          <a:lstStyle/>
          <a:p>
            <a:r>
              <a:rPr lang="nl-NL"/>
              <a:t>Een goede vraag is…</a:t>
            </a:r>
          </a:p>
        </p:txBody>
      </p:sp>
      <p:sp>
        <p:nvSpPr>
          <p:cNvPr id="3" name="Tijdelijke aanduiding voor inhoud 2">
            <a:extLst>
              <a:ext uri="{FF2B5EF4-FFF2-40B4-BE49-F238E27FC236}">
                <a16:creationId xmlns:a16="http://schemas.microsoft.com/office/drawing/2014/main" id="{4F8CFACB-CB18-E0DA-0AD2-24FE43A9E73C}"/>
              </a:ext>
            </a:extLst>
          </p:cNvPr>
          <p:cNvSpPr>
            <a:spLocks noGrp="1"/>
          </p:cNvSpPr>
          <p:nvPr>
            <p:ph idx="1"/>
          </p:nvPr>
        </p:nvSpPr>
        <p:spPr>
          <a:xfrm>
            <a:off x="838200" y="1602601"/>
            <a:ext cx="13033917" cy="4954316"/>
          </a:xfrm>
        </p:spPr>
        <p:txBody>
          <a:bodyPr vert="horz" lIns="91440" tIns="45720" rIns="91440" bIns="45720" numCol="2" rtlCol="0" anchor="t">
            <a:noAutofit/>
          </a:bodyPr>
          <a:lstStyle/>
          <a:p>
            <a:pPr marL="342900" lvl="5" indent="-342900">
              <a:defRPr/>
            </a:pPr>
            <a:r>
              <a:rPr lang="nl-NL" sz="2400" dirty="0">
                <a:solidFill>
                  <a:srgbClr val="000000"/>
                </a:solidFill>
                <a:latin typeface="source sans"/>
                <a:cs typeface="Arial"/>
              </a:rPr>
              <a:t>Open gesteld, door gebruik van </a:t>
            </a:r>
            <a:r>
              <a:rPr lang="nl-NL" sz="2400" b="1" dirty="0">
                <a:solidFill>
                  <a:srgbClr val="000000"/>
                </a:solidFill>
                <a:latin typeface="source sans"/>
                <a:cs typeface="Arial"/>
              </a:rPr>
              <a:t>de 5-W’s + hoe</a:t>
            </a:r>
            <a:r>
              <a:rPr lang="nl-NL" sz="2400" dirty="0">
                <a:solidFill>
                  <a:srgbClr val="000000"/>
                </a:solidFill>
                <a:latin typeface="source sans"/>
                <a:cs typeface="Arial"/>
              </a:rPr>
              <a:t>: Wie, wat, waar, wanneer, waarom en hoe</a:t>
            </a:r>
            <a:endParaRPr lang="en-US" sz="2400" dirty="0">
              <a:solidFill>
                <a:srgbClr val="000000"/>
              </a:solidFill>
              <a:latin typeface="source sans"/>
              <a:ea typeface="Calibri"/>
              <a:cs typeface="Calibri"/>
            </a:endParaRPr>
          </a:p>
          <a:p>
            <a:pPr marL="342900" lvl="5" indent="-342900">
              <a:defRPr/>
            </a:pPr>
            <a:r>
              <a:rPr lang="nl-NL" sz="2400" dirty="0">
                <a:solidFill>
                  <a:srgbClr val="000000"/>
                </a:solidFill>
                <a:latin typeface="source sans"/>
                <a:cs typeface="Arial"/>
              </a:rPr>
              <a:t>Neutraal</a:t>
            </a:r>
            <a:endParaRPr lang="nl-NL" sz="2400" dirty="0">
              <a:solidFill>
                <a:srgbClr val="000000"/>
              </a:solidFill>
              <a:latin typeface="source sans"/>
              <a:ea typeface="Calibri"/>
              <a:cs typeface="Arial"/>
            </a:endParaRPr>
          </a:p>
          <a:p>
            <a:pPr marL="342900" lvl="5" indent="-342900">
              <a:defRPr/>
            </a:pPr>
            <a:r>
              <a:rPr lang="nl-NL" sz="2400" dirty="0">
                <a:solidFill>
                  <a:srgbClr val="000000"/>
                </a:solidFill>
                <a:latin typeface="source sans"/>
                <a:cs typeface="Arial"/>
              </a:rPr>
              <a:t>Stimuleert verhalen</a:t>
            </a:r>
            <a:endParaRPr lang="nl-NL" sz="2400" dirty="0">
              <a:solidFill>
                <a:srgbClr val="000000"/>
              </a:solidFill>
              <a:latin typeface="source sans"/>
              <a:ea typeface="Calibri"/>
              <a:cs typeface="Arial"/>
            </a:endParaRPr>
          </a:p>
          <a:p>
            <a:pPr marL="342900" lvl="5" indent="-342900">
              <a:defRPr/>
            </a:pPr>
            <a:r>
              <a:rPr lang="nl-NL" sz="2400" dirty="0">
                <a:solidFill>
                  <a:srgbClr val="000000"/>
                </a:solidFill>
                <a:latin typeface="source sans"/>
                <a:cs typeface="Arial"/>
              </a:rPr>
              <a:t>Eenvoudig geformuleerd</a:t>
            </a:r>
            <a:endParaRPr lang="nl-NL" sz="2400" dirty="0">
              <a:solidFill>
                <a:srgbClr val="000000"/>
              </a:solidFill>
              <a:latin typeface="source sans"/>
              <a:ea typeface="Calibri"/>
              <a:cs typeface="Arial"/>
            </a:endParaRPr>
          </a:p>
          <a:p>
            <a:pPr marL="800100" lvl="6" indent="-342900">
              <a:defRPr/>
            </a:pPr>
            <a:r>
              <a:rPr lang="nl-NL" sz="2400" dirty="0">
                <a:solidFill>
                  <a:srgbClr val="000000"/>
                </a:solidFill>
                <a:latin typeface="source sans"/>
                <a:cs typeface="Arial"/>
              </a:rPr>
              <a:t>1 vraag per keer</a:t>
            </a:r>
            <a:endParaRPr lang="nl-NL" sz="2400" dirty="0">
              <a:solidFill>
                <a:srgbClr val="000000"/>
              </a:solidFill>
              <a:latin typeface="source sans"/>
              <a:ea typeface="Calibri"/>
              <a:cs typeface="Arial"/>
            </a:endParaRPr>
          </a:p>
          <a:p>
            <a:pPr marL="800100" lvl="6" indent="-342900">
              <a:defRPr/>
            </a:pPr>
            <a:r>
              <a:rPr lang="nl-NL" sz="2400" dirty="0">
                <a:solidFill>
                  <a:srgbClr val="000000"/>
                </a:solidFill>
                <a:latin typeface="source sans"/>
                <a:cs typeface="Arial"/>
              </a:rPr>
              <a:t>Liever geen dubbele ontkenning </a:t>
            </a:r>
            <a:br>
              <a:rPr lang="nl-NL" sz="2400" dirty="0">
                <a:solidFill>
                  <a:srgbClr val="000000"/>
                </a:solidFill>
                <a:latin typeface="source sans"/>
                <a:cs typeface="Arial"/>
              </a:rPr>
            </a:br>
            <a:r>
              <a:rPr lang="nl-NL" sz="2400" i="1" dirty="0">
                <a:solidFill>
                  <a:srgbClr val="000000"/>
                </a:solidFill>
                <a:latin typeface="source sans"/>
                <a:cs typeface="Arial"/>
              </a:rPr>
              <a:t>(Bijvoorbeeld: 'dat is niet onbelangrijk'</a:t>
            </a:r>
            <a:r>
              <a:rPr lang="nl-NL" sz="2400" i="1" dirty="0">
                <a:solidFill>
                  <a:srgbClr val="000000"/>
                </a:solidFill>
                <a:latin typeface="source sans"/>
                <a:cs typeface="Calibri"/>
              </a:rPr>
              <a:t>)</a:t>
            </a:r>
            <a:endParaRPr lang="nl-NL" sz="2400" i="1" dirty="0">
              <a:solidFill>
                <a:srgbClr val="000000"/>
              </a:solidFill>
              <a:latin typeface="source sans"/>
              <a:ea typeface="Calibri"/>
              <a:cs typeface="Calibri"/>
            </a:endParaRPr>
          </a:p>
          <a:p>
            <a:pPr marL="1257300" lvl="7" indent="-342900">
              <a:defRPr/>
            </a:pPr>
            <a:endParaRPr lang="nl-NL" sz="2400" dirty="0">
              <a:solidFill>
                <a:srgbClr val="000000"/>
              </a:solidFill>
              <a:latin typeface="source sans"/>
              <a:ea typeface="Source Sans Pro"/>
              <a:cs typeface="Calibri"/>
            </a:endParaRPr>
          </a:p>
        </p:txBody>
      </p:sp>
      <p:sp>
        <p:nvSpPr>
          <p:cNvPr id="8" name="Tekstvak 7">
            <a:extLst>
              <a:ext uri="{FF2B5EF4-FFF2-40B4-BE49-F238E27FC236}">
                <a16:creationId xmlns:a16="http://schemas.microsoft.com/office/drawing/2014/main" id="{CAE3B1CA-C51C-263C-20FE-49DE003E4782}"/>
              </a:ext>
            </a:extLst>
          </p:cNvPr>
          <p:cNvSpPr txBox="1"/>
          <p:nvPr/>
        </p:nvSpPr>
        <p:spPr>
          <a:xfrm>
            <a:off x="6962999" y="2616200"/>
            <a:ext cx="3936380" cy="1625600"/>
          </a:xfrm>
          <a:prstGeom prst="rect">
            <a:avLst/>
          </a:prstGeom>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b">
            <a:normAutofit fontScale="92500"/>
          </a:bodyPr>
          <a:lstStyle/>
          <a:p>
            <a:pPr marL="0" lvl="5" indent="0">
              <a:buNone/>
            </a:pPr>
            <a:r>
              <a:rPr lang="nl-NL" sz="2000" dirty="0">
                <a:solidFill>
                  <a:schemeClr val="accent1">
                    <a:lumMod val="49000"/>
                  </a:schemeClr>
                </a:solidFill>
              </a:rPr>
              <a:t>Maak een aantal startzinnetjes eigen:</a:t>
            </a:r>
            <a:endParaRPr lang="nl-NL" sz="2000" dirty="0">
              <a:solidFill>
                <a:schemeClr val="accent1">
                  <a:lumMod val="49000"/>
                </a:schemeClr>
              </a:solidFill>
              <a:ea typeface="Calibri"/>
              <a:cs typeface="Calibri"/>
            </a:endParaRPr>
          </a:p>
          <a:p>
            <a:pPr marL="457200" lvl="5" indent="-457200">
              <a:buFont typeface="Arial" panose="020B0604020202020204" pitchFamily="34" charset="0"/>
              <a:buChar char="•"/>
            </a:pPr>
            <a:r>
              <a:rPr lang="nl-NL" sz="2000" i="1" dirty="0">
                <a:solidFill>
                  <a:srgbClr val="000000"/>
                </a:solidFill>
                <a:cs typeface="Arial"/>
              </a:rPr>
              <a:t>Wat maakt dat je…? </a:t>
            </a:r>
            <a:endParaRPr lang="nl-NL" sz="2000" i="1" dirty="0">
              <a:solidFill>
                <a:srgbClr val="000000"/>
              </a:solidFill>
              <a:ea typeface="Calibri"/>
              <a:cs typeface="Arial"/>
            </a:endParaRPr>
          </a:p>
          <a:p>
            <a:pPr marL="457200" lvl="5" indent="-457200">
              <a:buFont typeface="Arial" panose="020B0604020202020204" pitchFamily="34" charset="0"/>
              <a:buChar char="•"/>
            </a:pPr>
            <a:r>
              <a:rPr lang="nl-NL" sz="2000" i="1" dirty="0">
                <a:solidFill>
                  <a:srgbClr val="000000"/>
                </a:solidFill>
                <a:cs typeface="Arial"/>
              </a:rPr>
              <a:t>Wat vind je van…? </a:t>
            </a:r>
            <a:endParaRPr lang="nl-NL" sz="2000" i="1" dirty="0">
              <a:solidFill>
                <a:srgbClr val="000000"/>
              </a:solidFill>
              <a:ea typeface="Calibri"/>
              <a:cs typeface="Arial"/>
            </a:endParaRPr>
          </a:p>
          <a:p>
            <a:pPr marL="457200" lvl="5" indent="-457200">
              <a:buFont typeface="Arial" panose="020B0604020202020204" pitchFamily="34" charset="0"/>
              <a:buChar char="•"/>
            </a:pPr>
            <a:r>
              <a:rPr lang="nl-NL" sz="2000" i="1" dirty="0">
                <a:solidFill>
                  <a:srgbClr val="000000"/>
                </a:solidFill>
                <a:cs typeface="Arial"/>
              </a:rPr>
              <a:t>Hoe heb je … ervaren? </a:t>
            </a:r>
            <a:endParaRPr lang="nl-NL" sz="2000" i="1" dirty="0">
              <a:solidFill>
                <a:srgbClr val="000000"/>
              </a:solidFill>
              <a:ea typeface="Calibri"/>
              <a:cs typeface="Arial"/>
            </a:endParaRPr>
          </a:p>
          <a:p>
            <a:pPr marL="457200" lvl="5" indent="-457200">
              <a:buFont typeface="Arial" panose="020B0604020202020204" pitchFamily="34" charset="0"/>
              <a:buChar char="•"/>
            </a:pPr>
            <a:r>
              <a:rPr lang="nl-NL" sz="2000" i="1" dirty="0">
                <a:solidFill>
                  <a:srgbClr val="000000"/>
                </a:solidFill>
                <a:cs typeface="Arial"/>
              </a:rPr>
              <a:t>In hoeverre…? </a:t>
            </a:r>
            <a:endParaRPr lang="nl-NL" dirty="0">
              <a:solidFill>
                <a:srgbClr val="000000"/>
              </a:solidFill>
              <a:ea typeface="Calibri"/>
              <a:cs typeface="Calibri"/>
            </a:endParaRPr>
          </a:p>
        </p:txBody>
      </p:sp>
    </p:spTree>
    <p:extLst>
      <p:ext uri="{BB962C8B-B14F-4D97-AF65-F5344CB8AC3E}">
        <p14:creationId xmlns:p14="http://schemas.microsoft.com/office/powerpoint/2010/main" val="3955436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7F212D-2AD4-290F-CF53-A52388C86795}"/>
              </a:ext>
            </a:extLst>
          </p:cNvPr>
          <p:cNvSpPr>
            <a:spLocks noGrp="1"/>
          </p:cNvSpPr>
          <p:nvPr>
            <p:ph type="title"/>
          </p:nvPr>
        </p:nvSpPr>
        <p:spPr/>
        <p:txBody>
          <a:bodyPr/>
          <a:lstStyle/>
          <a:p>
            <a:r>
              <a:rPr lang="nl-NL"/>
              <a:t>Doorvragen </a:t>
            </a:r>
          </a:p>
        </p:txBody>
      </p:sp>
      <p:sp>
        <p:nvSpPr>
          <p:cNvPr id="11" name="Tijdelijke aanduiding voor tekst 10">
            <a:extLst>
              <a:ext uri="{FF2B5EF4-FFF2-40B4-BE49-F238E27FC236}">
                <a16:creationId xmlns:a16="http://schemas.microsoft.com/office/drawing/2014/main" id="{9D234B00-B0E6-A760-5C39-2236EFC018AB}"/>
              </a:ext>
            </a:extLst>
          </p:cNvPr>
          <p:cNvSpPr>
            <a:spLocks noGrp="1"/>
          </p:cNvSpPr>
          <p:nvPr>
            <p:ph type="body" idx="1"/>
          </p:nvPr>
        </p:nvSpPr>
        <p:spPr/>
        <p:txBody>
          <a:bodyPr/>
          <a:lstStyle/>
          <a:p>
            <a:r>
              <a:rPr lang="nl-NL"/>
              <a:t>Verbaal</a:t>
            </a:r>
          </a:p>
        </p:txBody>
      </p:sp>
      <p:sp>
        <p:nvSpPr>
          <p:cNvPr id="3" name="Tijdelijke aanduiding voor inhoud 2">
            <a:extLst>
              <a:ext uri="{FF2B5EF4-FFF2-40B4-BE49-F238E27FC236}">
                <a16:creationId xmlns:a16="http://schemas.microsoft.com/office/drawing/2014/main" id="{D10DC05F-A7C8-24BA-5BD4-C83FA16D7ED1}"/>
              </a:ext>
            </a:extLst>
          </p:cNvPr>
          <p:cNvSpPr>
            <a:spLocks noGrp="1"/>
          </p:cNvSpPr>
          <p:nvPr>
            <p:ph sz="half" idx="2"/>
          </p:nvPr>
        </p:nvSpPr>
        <p:spPr/>
        <p:txBody>
          <a:bodyPr vert="horz" lIns="91440" tIns="45720" rIns="91440" bIns="45720" rtlCol="0" anchor="t">
            <a:noAutofit/>
          </a:bodyPr>
          <a:lstStyle/>
          <a:p>
            <a:pPr marL="342900" lvl="5" indent="-342900"/>
            <a:endParaRPr lang="nl-NL" sz="2400" dirty="0">
              <a:solidFill>
                <a:srgbClr val="000000"/>
              </a:solidFill>
              <a:ea typeface="Calibri"/>
              <a:cs typeface="Arial"/>
            </a:endParaRPr>
          </a:p>
          <a:p>
            <a:pPr marL="342900" lvl="5" indent="-342900"/>
            <a:r>
              <a:rPr lang="nl-NL" sz="2400" i="1" dirty="0">
                <a:solidFill>
                  <a:srgbClr val="000000"/>
                </a:solidFill>
                <a:cs typeface="Arial"/>
              </a:rPr>
              <a:t>Hoe komt dat?</a:t>
            </a:r>
            <a:endParaRPr lang="nl-NL" sz="2400" i="1" dirty="0">
              <a:solidFill>
                <a:srgbClr val="000000"/>
              </a:solidFill>
              <a:ea typeface="Calibri"/>
              <a:cs typeface="Arial"/>
            </a:endParaRPr>
          </a:p>
          <a:p>
            <a:pPr marL="342900" lvl="5" indent="-342900"/>
            <a:r>
              <a:rPr lang="nl-NL" sz="2400" i="1" dirty="0">
                <a:solidFill>
                  <a:srgbClr val="000000"/>
                </a:solidFill>
                <a:cs typeface="Arial"/>
              </a:rPr>
              <a:t>Interessant…</a:t>
            </a:r>
            <a:endParaRPr lang="nl-NL" sz="2400" i="1" dirty="0">
              <a:solidFill>
                <a:srgbClr val="000000"/>
              </a:solidFill>
              <a:ea typeface="Calibri"/>
              <a:cs typeface="Arial"/>
            </a:endParaRPr>
          </a:p>
          <a:p>
            <a:pPr marL="342900" lvl="5" indent="-342900"/>
            <a:r>
              <a:rPr lang="nl-NL" sz="2400" i="1" dirty="0">
                <a:solidFill>
                  <a:srgbClr val="000000"/>
                </a:solidFill>
                <a:cs typeface="Arial"/>
              </a:rPr>
              <a:t>Wat kun je daar nog meer over vertellen?</a:t>
            </a:r>
            <a:endParaRPr lang="nl-NL" sz="2400" i="1" dirty="0">
              <a:solidFill>
                <a:srgbClr val="000000"/>
              </a:solidFill>
              <a:ea typeface="Calibri"/>
              <a:cs typeface="Arial"/>
            </a:endParaRPr>
          </a:p>
          <a:p>
            <a:pPr marL="342900" lvl="5" indent="-342900"/>
            <a:r>
              <a:rPr lang="nl-NL" sz="2400" i="1" dirty="0">
                <a:solidFill>
                  <a:srgbClr val="000000"/>
                </a:solidFill>
                <a:cs typeface="Arial"/>
              </a:rPr>
              <a:t>Vertel eens?</a:t>
            </a:r>
            <a:endParaRPr lang="nl-NL" sz="2400" i="1" dirty="0">
              <a:solidFill>
                <a:srgbClr val="000000"/>
              </a:solidFill>
              <a:ea typeface="Calibri"/>
              <a:cs typeface="Arial"/>
            </a:endParaRPr>
          </a:p>
          <a:p>
            <a:pPr marL="342900" lvl="5" indent="-342900"/>
            <a:r>
              <a:rPr lang="nl-NL" sz="2400" i="1" dirty="0">
                <a:solidFill>
                  <a:srgbClr val="000000"/>
                </a:solidFill>
                <a:cs typeface="Arial"/>
              </a:rPr>
              <a:t>Wat bedoel je daarmee? </a:t>
            </a:r>
            <a:endParaRPr lang="nl-NL" sz="2400" i="1" dirty="0">
              <a:solidFill>
                <a:srgbClr val="000000"/>
              </a:solidFill>
              <a:ea typeface="Calibri"/>
              <a:cs typeface="Arial"/>
            </a:endParaRPr>
          </a:p>
          <a:p>
            <a:pPr marL="342900" lvl="5" indent="-342900"/>
            <a:r>
              <a:rPr lang="nl-NL" sz="2400" i="1" dirty="0">
                <a:solidFill>
                  <a:srgbClr val="000000"/>
                </a:solidFill>
                <a:cs typeface="Arial"/>
              </a:rPr>
              <a:t>Leg eens uit? </a:t>
            </a:r>
            <a:endParaRPr lang="nl-NL" sz="2400" i="1" dirty="0">
              <a:solidFill>
                <a:srgbClr val="000000"/>
              </a:solidFill>
              <a:ea typeface="Calibri" panose="020F0502020204030204"/>
              <a:cs typeface="Arial"/>
            </a:endParaRPr>
          </a:p>
          <a:p>
            <a:pPr marL="342900" lvl="5" indent="-342900"/>
            <a:r>
              <a:rPr lang="nl-NL" sz="2400" dirty="0">
                <a:solidFill>
                  <a:srgbClr val="000000"/>
                </a:solidFill>
                <a:cs typeface="Arial"/>
              </a:rPr>
              <a:t>Herhaal de woorden van de klant</a:t>
            </a:r>
            <a:endParaRPr lang="nl-NL" sz="2400" dirty="0">
              <a:solidFill>
                <a:srgbClr val="000000"/>
              </a:solidFill>
              <a:ea typeface="Calibri"/>
              <a:cs typeface="Calibri"/>
            </a:endParaRPr>
          </a:p>
        </p:txBody>
      </p:sp>
      <p:sp>
        <p:nvSpPr>
          <p:cNvPr id="12" name="Tijdelijke aanduiding voor tekst 11">
            <a:extLst>
              <a:ext uri="{FF2B5EF4-FFF2-40B4-BE49-F238E27FC236}">
                <a16:creationId xmlns:a16="http://schemas.microsoft.com/office/drawing/2014/main" id="{380FDA8B-55F2-E838-2DF4-31E6932F3E0A}"/>
              </a:ext>
            </a:extLst>
          </p:cNvPr>
          <p:cNvSpPr>
            <a:spLocks noGrp="1"/>
          </p:cNvSpPr>
          <p:nvPr>
            <p:ph type="body" sz="quarter" idx="3"/>
          </p:nvPr>
        </p:nvSpPr>
        <p:spPr/>
        <p:txBody>
          <a:bodyPr/>
          <a:lstStyle/>
          <a:p>
            <a:r>
              <a:rPr lang="nl-NL"/>
              <a:t>Non-verbaal</a:t>
            </a:r>
          </a:p>
        </p:txBody>
      </p:sp>
      <p:sp>
        <p:nvSpPr>
          <p:cNvPr id="4" name="Tijdelijke aanduiding voor inhoud 3">
            <a:extLst>
              <a:ext uri="{FF2B5EF4-FFF2-40B4-BE49-F238E27FC236}">
                <a16:creationId xmlns:a16="http://schemas.microsoft.com/office/drawing/2014/main" id="{FEF00138-AB20-F030-1C2D-9EF3AF0E8F58}"/>
              </a:ext>
            </a:extLst>
          </p:cNvPr>
          <p:cNvSpPr>
            <a:spLocks noGrp="1"/>
          </p:cNvSpPr>
          <p:nvPr>
            <p:ph sz="quarter" idx="4"/>
          </p:nvPr>
        </p:nvSpPr>
        <p:spPr/>
        <p:txBody>
          <a:bodyPr vert="horz" lIns="91440" tIns="45720" rIns="91440" bIns="45720" rtlCol="0" anchor="t">
            <a:normAutofit/>
          </a:bodyPr>
          <a:lstStyle/>
          <a:p>
            <a:pPr marL="342900" lvl="5" indent="-342900"/>
            <a:endParaRPr lang="nl-NL" sz="2400">
              <a:solidFill>
                <a:srgbClr val="000050"/>
              </a:solidFill>
              <a:cs typeface="Arial"/>
            </a:endParaRPr>
          </a:p>
          <a:p>
            <a:pPr marL="342900" lvl="5" indent="-342900"/>
            <a:r>
              <a:rPr lang="nl-NL" sz="2400">
                <a:solidFill>
                  <a:srgbClr val="000000"/>
                </a:solidFill>
                <a:cs typeface="Arial"/>
              </a:rPr>
              <a:t>Toon zichtbaar interesse</a:t>
            </a:r>
            <a:endParaRPr lang="nl-NL" sz="2400">
              <a:solidFill>
                <a:srgbClr val="000000"/>
              </a:solidFill>
              <a:ea typeface="Calibri"/>
              <a:cs typeface="Arial"/>
            </a:endParaRPr>
          </a:p>
          <a:p>
            <a:pPr marL="342900" lvl="5" indent="-342900"/>
            <a:r>
              <a:rPr lang="nl-NL" sz="2400">
                <a:solidFill>
                  <a:srgbClr val="000000"/>
                </a:solidFill>
                <a:cs typeface="Arial"/>
              </a:rPr>
              <a:t>Oogcontact</a:t>
            </a:r>
            <a:endParaRPr lang="nl-NL" sz="2400">
              <a:solidFill>
                <a:srgbClr val="000000"/>
              </a:solidFill>
              <a:ea typeface="Calibri"/>
              <a:cs typeface="Arial"/>
            </a:endParaRPr>
          </a:p>
          <a:p>
            <a:pPr marL="342900" lvl="5" indent="-342900"/>
            <a:r>
              <a:rPr lang="nl-NL" sz="2400">
                <a:solidFill>
                  <a:srgbClr val="000000"/>
                </a:solidFill>
                <a:cs typeface="Arial"/>
              </a:rPr>
              <a:t>Knikken</a:t>
            </a:r>
            <a:endParaRPr lang="nl-NL" sz="2400">
              <a:solidFill>
                <a:srgbClr val="000000"/>
              </a:solidFill>
              <a:ea typeface="Calibri"/>
              <a:cs typeface="Arial"/>
            </a:endParaRPr>
          </a:p>
          <a:p>
            <a:pPr marL="342900" lvl="5" indent="-342900"/>
            <a:r>
              <a:rPr lang="nl-NL" sz="2400">
                <a:solidFill>
                  <a:srgbClr val="000000"/>
                </a:solidFill>
                <a:cs typeface="Arial"/>
              </a:rPr>
              <a:t>Hoofd schuin</a:t>
            </a:r>
            <a:endParaRPr lang="nl-NL" sz="2400">
              <a:solidFill>
                <a:srgbClr val="000000"/>
              </a:solidFill>
              <a:ea typeface="Calibri"/>
              <a:cs typeface="Arial"/>
            </a:endParaRPr>
          </a:p>
          <a:p>
            <a:pPr marL="342900" lvl="5" indent="-342900"/>
            <a:r>
              <a:rPr lang="nl-NL" sz="2400">
                <a:solidFill>
                  <a:schemeClr val="accent1">
                    <a:lumMod val="49000"/>
                  </a:schemeClr>
                </a:solidFill>
                <a:cs typeface="Arial"/>
              </a:rPr>
              <a:t>Laat stiltes vallen (durf te doen)</a:t>
            </a:r>
            <a:endParaRPr lang="nl-NL" sz="2400">
              <a:solidFill>
                <a:schemeClr val="accent1">
                  <a:lumMod val="49000"/>
                </a:schemeClr>
              </a:solidFill>
              <a:ea typeface="Calibri"/>
              <a:cs typeface="Arial"/>
            </a:endParaRPr>
          </a:p>
          <a:p>
            <a:pPr marL="0" indent="0">
              <a:buNone/>
            </a:pPr>
            <a:endParaRPr lang="nl-NL" sz="3200"/>
          </a:p>
        </p:txBody>
      </p:sp>
      <p:pic>
        <p:nvPicPr>
          <p:cNvPr id="6" name="Graphic 5" descr="Stem silhouet">
            <a:extLst>
              <a:ext uri="{FF2B5EF4-FFF2-40B4-BE49-F238E27FC236}">
                <a16:creationId xmlns:a16="http://schemas.microsoft.com/office/drawing/2014/main" id="{F6D949A1-FA49-F720-76BA-63283B890D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57222" y="1792099"/>
            <a:ext cx="914400" cy="914400"/>
          </a:xfrm>
          <a:prstGeom prst="rect">
            <a:avLst/>
          </a:prstGeom>
        </p:spPr>
      </p:pic>
      <p:pic>
        <p:nvPicPr>
          <p:cNvPr id="8" name="Graphic 7" descr="Luidspreker dempen silhouet">
            <a:extLst>
              <a:ext uri="{FF2B5EF4-FFF2-40B4-BE49-F238E27FC236}">
                <a16:creationId xmlns:a16="http://schemas.microsoft.com/office/drawing/2014/main" id="{5AC4A523-F20E-098C-E2B5-C2BEDBF13C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6133" y="1874536"/>
            <a:ext cx="841248" cy="841248"/>
          </a:xfrm>
          <a:prstGeom prst="rect">
            <a:avLst/>
          </a:prstGeom>
        </p:spPr>
      </p:pic>
    </p:spTree>
    <p:extLst>
      <p:ext uri="{BB962C8B-B14F-4D97-AF65-F5344CB8AC3E}">
        <p14:creationId xmlns:p14="http://schemas.microsoft.com/office/powerpoint/2010/main" val="3814011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BDE80-D9C5-F0FE-BE3B-75B19DD64962}"/>
              </a:ext>
            </a:extLst>
          </p:cNvPr>
          <p:cNvSpPr>
            <a:spLocks noGrp="1"/>
          </p:cNvSpPr>
          <p:nvPr>
            <p:ph type="title"/>
          </p:nvPr>
        </p:nvSpPr>
        <p:spPr/>
        <p:txBody>
          <a:bodyPr/>
          <a:lstStyle/>
          <a:p>
            <a:r>
              <a:rPr lang="nl-NL">
                <a:latin typeface="Fira Sans SemiBold"/>
              </a:rPr>
              <a:t>Samenvatten</a:t>
            </a:r>
            <a:endParaRPr lang="en-US"/>
          </a:p>
        </p:txBody>
      </p:sp>
      <p:sp>
        <p:nvSpPr>
          <p:cNvPr id="3" name="Tijdelijke aanduiding voor inhoud 2">
            <a:extLst>
              <a:ext uri="{FF2B5EF4-FFF2-40B4-BE49-F238E27FC236}">
                <a16:creationId xmlns:a16="http://schemas.microsoft.com/office/drawing/2014/main" id="{34070F85-3821-00AA-6F64-8D867BE5F6D0}"/>
              </a:ext>
            </a:extLst>
          </p:cNvPr>
          <p:cNvSpPr>
            <a:spLocks noGrp="1"/>
          </p:cNvSpPr>
          <p:nvPr>
            <p:ph idx="1"/>
          </p:nvPr>
        </p:nvSpPr>
        <p:spPr>
          <a:xfrm>
            <a:off x="838200" y="1825625"/>
            <a:ext cx="5928360" cy="4351338"/>
          </a:xfrm>
        </p:spPr>
        <p:txBody>
          <a:bodyPr vert="horz" lIns="91440" tIns="45720" rIns="91440" bIns="45720" rtlCol="0" anchor="t">
            <a:normAutofit/>
          </a:bodyPr>
          <a:lstStyle/>
          <a:p>
            <a:pPr marL="0" indent="0">
              <a:buNone/>
            </a:pPr>
            <a:r>
              <a:rPr lang="nl-NL" sz="2400" b="1" dirty="0">
                <a:solidFill>
                  <a:srgbClr val="002F3E"/>
                </a:solidFill>
              </a:rPr>
              <a:t>“Luister oprecht naar het verhaal van de ander, mensen willen gehoord worden.”</a:t>
            </a:r>
          </a:p>
          <a:p>
            <a:pPr marL="0" indent="0">
              <a:buNone/>
            </a:pPr>
            <a:r>
              <a:rPr lang="nl-NL" sz="2400" b="1" dirty="0">
                <a:solidFill>
                  <a:srgbClr val="000000"/>
                </a:solidFill>
                <a:latin typeface="Source Sans Pro"/>
                <a:ea typeface="Source Sans Pro"/>
              </a:rPr>
              <a:t>Tips</a:t>
            </a:r>
            <a:r>
              <a:rPr lang="nl-NL" sz="2400" dirty="0">
                <a:solidFill>
                  <a:srgbClr val="000000"/>
                </a:solidFill>
                <a:latin typeface="Source Sans Pro"/>
                <a:ea typeface="Source Sans Pro"/>
              </a:rPr>
              <a:t>:</a:t>
            </a:r>
          </a:p>
          <a:p>
            <a:pPr lvl="1"/>
            <a:r>
              <a:rPr lang="nl-NL" sz="1800" dirty="0">
                <a:solidFill>
                  <a:srgbClr val="000000"/>
                </a:solidFill>
                <a:latin typeface="Source Sans Pro"/>
                <a:ea typeface="Source Sans Pro"/>
              </a:rPr>
              <a:t>Wees nieuwsgierig naar de ander</a:t>
            </a:r>
          </a:p>
          <a:p>
            <a:pPr lvl="1"/>
            <a:r>
              <a:rPr lang="nl-NL" sz="1800" dirty="0">
                <a:solidFill>
                  <a:srgbClr val="000000"/>
                </a:solidFill>
                <a:latin typeface="Source Sans Pro"/>
                <a:ea typeface="Source Sans Pro"/>
              </a:rPr>
              <a:t>Zet je eigen gedachten op pauze</a:t>
            </a:r>
          </a:p>
          <a:p>
            <a:pPr lvl="1"/>
            <a:r>
              <a:rPr lang="nl-NL" sz="1800" dirty="0">
                <a:solidFill>
                  <a:srgbClr val="000000"/>
                </a:solidFill>
                <a:latin typeface="Source Sans Pro"/>
                <a:ea typeface="Source Sans Pro"/>
              </a:rPr>
              <a:t>Stel open vragen (5 w-vragen &amp; hoe) </a:t>
            </a:r>
          </a:p>
          <a:p>
            <a:pPr lvl="1"/>
            <a:r>
              <a:rPr lang="nl-NL" sz="1800" dirty="0">
                <a:solidFill>
                  <a:srgbClr val="000000"/>
                </a:solidFill>
                <a:latin typeface="Source Sans Pro"/>
                <a:ea typeface="Source Sans Pro"/>
              </a:rPr>
              <a:t>Vraag door (verbaal &amp; non-verbaal) </a:t>
            </a:r>
          </a:p>
          <a:p>
            <a:pPr lvl="1"/>
            <a:r>
              <a:rPr lang="nl-NL" sz="1800" dirty="0">
                <a:solidFill>
                  <a:srgbClr val="000000"/>
                </a:solidFill>
                <a:latin typeface="Source Sans Pro"/>
                <a:ea typeface="Source Sans Pro"/>
              </a:rPr>
              <a:t>Luister met intentie om te begrijpen, niet te antwoorden</a:t>
            </a:r>
          </a:p>
          <a:p>
            <a:pPr lvl="1"/>
            <a:r>
              <a:rPr lang="nl-NL" sz="1800" dirty="0">
                <a:solidFill>
                  <a:srgbClr val="000000"/>
                </a:solidFill>
                <a:latin typeface="Source Sans Pro"/>
                <a:ea typeface="Source Sans Pro"/>
              </a:rPr>
              <a:t>Laat stiltes toe</a:t>
            </a:r>
          </a:p>
          <a:p>
            <a:pPr lvl="1"/>
            <a:r>
              <a:rPr lang="nl-NL" sz="1800" dirty="0">
                <a:solidFill>
                  <a:srgbClr val="000000"/>
                </a:solidFill>
                <a:latin typeface="Source Sans Pro"/>
                <a:ea typeface="Source Sans Pro"/>
              </a:rPr>
              <a:t>Schrijf sprekende klantquotes meteen op</a:t>
            </a:r>
          </a:p>
          <a:p>
            <a:pPr lvl="1"/>
            <a:r>
              <a:rPr lang="nl-NL" sz="1800" dirty="0">
                <a:solidFill>
                  <a:srgbClr val="000000"/>
                </a:solidFill>
                <a:latin typeface="Source Sans Pro"/>
                <a:ea typeface="Source Sans Pro"/>
              </a:rPr>
              <a:t>Voor meer tips, zie afbeelding</a:t>
            </a:r>
          </a:p>
        </p:txBody>
      </p:sp>
      <p:pic>
        <p:nvPicPr>
          <p:cNvPr id="4" name="Afbeelding 3">
            <a:extLst>
              <a:ext uri="{FF2B5EF4-FFF2-40B4-BE49-F238E27FC236}">
                <a16:creationId xmlns:a16="http://schemas.microsoft.com/office/drawing/2014/main" id="{2CB0DC82-D2DB-0D41-4DBB-AC7AC480B97C}"/>
              </a:ext>
            </a:extLst>
          </p:cNvPr>
          <p:cNvPicPr>
            <a:picLocks noChangeAspect="1"/>
          </p:cNvPicPr>
          <p:nvPr/>
        </p:nvPicPr>
        <p:blipFill>
          <a:blip r:embed="rId3"/>
          <a:stretch>
            <a:fillRect/>
          </a:stretch>
        </p:blipFill>
        <p:spPr>
          <a:xfrm>
            <a:off x="6880679" y="1792574"/>
            <a:ext cx="4339253" cy="4151610"/>
          </a:xfrm>
          <a:prstGeom prst="rect">
            <a:avLst/>
          </a:prstGeom>
        </p:spPr>
      </p:pic>
    </p:spTree>
    <p:extLst>
      <p:ext uri="{BB962C8B-B14F-4D97-AF65-F5344CB8AC3E}">
        <p14:creationId xmlns:p14="http://schemas.microsoft.com/office/powerpoint/2010/main" val="4156850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26D46-A6EF-4FE5-2084-23F1D4DD71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B12250-B0D3-12A1-EBF7-E139689F1318}"/>
              </a:ext>
            </a:extLst>
          </p:cNvPr>
          <p:cNvSpPr>
            <a:spLocks noGrp="1"/>
          </p:cNvSpPr>
          <p:nvPr>
            <p:ph type="ctrTitle"/>
          </p:nvPr>
        </p:nvSpPr>
        <p:spPr>
          <a:xfrm>
            <a:off x="209384" y="1614680"/>
            <a:ext cx="3899731" cy="1518679"/>
          </a:xfrm>
        </p:spPr>
        <p:txBody>
          <a:bodyPr>
            <a:normAutofit/>
          </a:bodyPr>
          <a:lstStyle/>
          <a:p>
            <a:pPr algn="l"/>
            <a:r>
              <a:rPr lang="nl-NL" sz="6600" b="1" dirty="0"/>
              <a:t>Deel 2</a:t>
            </a:r>
          </a:p>
        </p:txBody>
      </p:sp>
      <p:sp>
        <p:nvSpPr>
          <p:cNvPr id="3" name="Ondertitel 2">
            <a:extLst>
              <a:ext uri="{FF2B5EF4-FFF2-40B4-BE49-F238E27FC236}">
                <a16:creationId xmlns:a16="http://schemas.microsoft.com/office/drawing/2014/main" id="{B43E5615-0EE4-3F22-FD01-0AA9FF7A2558}"/>
              </a:ext>
            </a:extLst>
          </p:cNvPr>
          <p:cNvSpPr>
            <a:spLocks noGrp="1"/>
          </p:cNvSpPr>
          <p:nvPr>
            <p:ph type="subTitle" idx="1"/>
          </p:nvPr>
        </p:nvSpPr>
        <p:spPr>
          <a:xfrm>
            <a:off x="209384" y="3915141"/>
            <a:ext cx="5358199" cy="1518679"/>
          </a:xfrm>
        </p:spPr>
        <p:txBody>
          <a:bodyPr/>
          <a:lstStyle/>
          <a:p>
            <a:pPr algn="l"/>
            <a:endParaRPr lang="nl-NL" b="0" dirty="0"/>
          </a:p>
          <a:p>
            <a:pPr algn="l"/>
            <a:r>
              <a:rPr lang="nl-NL" b="0" dirty="0">
                <a:latin typeface="Fira Sans"/>
              </a:rPr>
              <a:t>Drempels overwinnen</a:t>
            </a:r>
          </a:p>
          <a:p>
            <a:pPr algn="l"/>
            <a:r>
              <a:rPr lang="nl-NL" b="0" dirty="0">
                <a:latin typeface="Fira Sans"/>
              </a:rPr>
              <a:t>Voorbeelden uit de praktijk</a:t>
            </a:r>
          </a:p>
          <a:p>
            <a:pPr algn="l"/>
            <a:endParaRPr lang="nl-NL" b="0" dirty="0"/>
          </a:p>
          <a:p>
            <a:pPr algn="l"/>
            <a:endParaRPr lang="nl-NL" b="0" dirty="0"/>
          </a:p>
        </p:txBody>
      </p:sp>
      <p:pic>
        <p:nvPicPr>
          <p:cNvPr id="6" name="Afbeelding 5" descr="Afbeelding met tekst, schoolbord, handschrift, krijt&#10;&#10;Door AI gegenereerde inhoud is mogelijk onjuist.">
            <a:extLst>
              <a:ext uri="{FF2B5EF4-FFF2-40B4-BE49-F238E27FC236}">
                <a16:creationId xmlns:a16="http://schemas.microsoft.com/office/drawing/2014/main" id="{244048F0-A325-DFF3-B7C4-EBFD2D2607D4}"/>
              </a:ext>
            </a:extLst>
          </p:cNvPr>
          <p:cNvPicPr>
            <a:picLocks noChangeAspect="1"/>
          </p:cNvPicPr>
          <p:nvPr/>
        </p:nvPicPr>
        <p:blipFill>
          <a:blip r:embed="rId3"/>
          <a:stretch>
            <a:fillRect/>
          </a:stretch>
        </p:blipFill>
        <p:spPr>
          <a:xfrm>
            <a:off x="5567583" y="8965"/>
            <a:ext cx="6624417" cy="6858000"/>
          </a:xfrm>
          <a:prstGeom prst="rect">
            <a:avLst/>
          </a:prstGeom>
        </p:spPr>
      </p:pic>
    </p:spTree>
    <p:extLst>
      <p:ext uri="{BB962C8B-B14F-4D97-AF65-F5344CB8AC3E}">
        <p14:creationId xmlns:p14="http://schemas.microsoft.com/office/powerpoint/2010/main" val="349921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3EF7D27-AF4C-C631-709D-F575B2118DD3}"/>
              </a:ext>
            </a:extLst>
          </p:cNvPr>
          <p:cNvSpPr txBox="1">
            <a:spLocks/>
          </p:cNvSpPr>
          <p:nvPr/>
        </p:nvSpPr>
        <p:spPr>
          <a:xfrm>
            <a:off x="741463" y="4315507"/>
            <a:ext cx="10515600" cy="4776335"/>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b="0" i="0" kern="1200" baseline="0">
                <a:solidFill>
                  <a:srgbClr val="FFFFFF"/>
                </a:solidFill>
                <a:latin typeface="Source Sans Pro" panose="020B0503030403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baseline="0">
                <a:solidFill>
                  <a:srgbClr val="FFFFFF"/>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baseline="0">
                <a:solidFill>
                  <a:srgbClr val="FFFFFF"/>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baseline="0">
                <a:solidFill>
                  <a:srgbClr val="FFFFFF"/>
                </a:solidFill>
                <a:latin typeface="Source Sans Pro" panose="020B0503030403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baseline="0">
                <a:solidFill>
                  <a:srgbClr val="FFFFFF"/>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Klanten</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waarderen</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dat</a:t>
            </a:r>
            <a:r>
              <a:rPr lang="en-US" sz="2400" dirty="0">
                <a:solidFill>
                  <a:schemeClr val="tx2"/>
                </a:solidFill>
                <a:latin typeface="Source Sans Pro"/>
                <a:ea typeface="Source Sans Pro"/>
              </a:rPr>
              <a:t> je </a:t>
            </a:r>
            <a:r>
              <a:rPr lang="en-US" sz="2400" dirty="0" err="1">
                <a:solidFill>
                  <a:schemeClr val="tx2"/>
                </a:solidFill>
                <a:latin typeface="Source Sans Pro"/>
                <a:ea typeface="Source Sans Pro"/>
              </a:rPr>
              <a:t>aandacht</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voor</a:t>
            </a:r>
            <a:r>
              <a:rPr lang="en-US" sz="2400" dirty="0">
                <a:solidFill>
                  <a:schemeClr val="tx2"/>
                </a:solidFill>
                <a:latin typeface="Source Sans Pro"/>
                <a:ea typeface="Source Sans Pro"/>
              </a:rPr>
              <a:t> hen </a:t>
            </a:r>
            <a:r>
              <a:rPr lang="en-US" sz="2400" dirty="0" err="1">
                <a:solidFill>
                  <a:schemeClr val="tx2"/>
                </a:solidFill>
                <a:latin typeface="Source Sans Pro"/>
                <a:ea typeface="Source Sans Pro"/>
              </a:rPr>
              <a:t>hebt</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en</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tijd</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voor</a:t>
            </a:r>
            <a:r>
              <a:rPr lang="en-US" sz="2400" dirty="0">
                <a:solidFill>
                  <a:schemeClr val="tx2"/>
                </a:solidFill>
                <a:latin typeface="Source Sans Pro"/>
                <a:ea typeface="Source Sans Pro"/>
              </a:rPr>
              <a:t> ze </a:t>
            </a:r>
            <a:r>
              <a:rPr lang="en-US" sz="2400" dirty="0" err="1">
                <a:solidFill>
                  <a:schemeClr val="tx2"/>
                </a:solidFill>
                <a:latin typeface="Source Sans Pro"/>
                <a:ea typeface="Source Sans Pro"/>
              </a:rPr>
              <a:t>neemt</a:t>
            </a:r>
            <a:endParaRPr lang="en-US" sz="2400" dirty="0">
              <a:solidFill>
                <a:schemeClr val="tx2"/>
              </a:solidFill>
              <a:latin typeface="Source Sans Pro"/>
              <a:ea typeface="Source Sans Pro"/>
            </a:endParaRPr>
          </a:p>
          <a:p>
            <a:endParaRPr lang="en-US" sz="1400" dirty="0">
              <a:solidFill>
                <a:schemeClr val="tx2"/>
              </a:solidFill>
              <a:latin typeface="Source Sans Pro"/>
              <a:ea typeface="Source Sans Pro"/>
            </a:endParaRPr>
          </a:p>
          <a:p>
            <a:endParaRPr lang="en-US" sz="1400" dirty="0">
              <a:solidFill>
                <a:schemeClr val="tx2"/>
              </a:solidFill>
              <a:latin typeface="Source Sans Pro"/>
              <a:ea typeface="Source Sans Pro"/>
            </a:endParaRPr>
          </a:p>
        </p:txBody>
      </p:sp>
      <p:sp>
        <p:nvSpPr>
          <p:cNvPr id="2" name="Titel 1">
            <a:extLst>
              <a:ext uri="{FF2B5EF4-FFF2-40B4-BE49-F238E27FC236}">
                <a16:creationId xmlns:a16="http://schemas.microsoft.com/office/drawing/2014/main" id="{D6DF62B0-0767-7A36-C2F8-0CD59AD7CEFC}"/>
              </a:ext>
            </a:extLst>
          </p:cNvPr>
          <p:cNvSpPr>
            <a:spLocks noGrp="1"/>
          </p:cNvSpPr>
          <p:nvPr>
            <p:ph type="title"/>
          </p:nvPr>
        </p:nvSpPr>
        <p:spPr>
          <a:xfrm>
            <a:off x="838200" y="210065"/>
            <a:ext cx="10515600" cy="1260389"/>
          </a:xfrm>
        </p:spPr>
        <p:txBody>
          <a:bodyPr anchor="ctr">
            <a:normAutofit/>
          </a:bodyPr>
          <a:lstStyle/>
          <a:p>
            <a:r>
              <a:rPr lang="nl-NL"/>
              <a:t>Geven &amp; nemen </a:t>
            </a:r>
          </a:p>
        </p:txBody>
      </p:sp>
      <p:sp>
        <p:nvSpPr>
          <p:cNvPr id="18" name="Content Placeholder 2">
            <a:extLst>
              <a:ext uri="{FF2B5EF4-FFF2-40B4-BE49-F238E27FC236}">
                <a16:creationId xmlns:a16="http://schemas.microsoft.com/office/drawing/2014/main" id="{90522E78-3CF5-D1B4-958B-D9EED73D43BC}"/>
              </a:ext>
            </a:extLst>
          </p:cNvPr>
          <p:cNvSpPr>
            <a:spLocks noGrp="1"/>
          </p:cNvSpPr>
          <p:nvPr>
            <p:ph sz="half" idx="1"/>
          </p:nvPr>
        </p:nvSpPr>
        <p:spPr>
          <a:xfrm>
            <a:off x="866291" y="1470454"/>
            <a:ext cx="8113751" cy="1260389"/>
          </a:xfrm>
        </p:spPr>
        <p:txBody>
          <a:bodyPr vert="horz" lIns="91440" tIns="45720" rIns="91440" bIns="45720" rtlCol="0" anchor="t">
            <a:normAutofit/>
          </a:bodyPr>
          <a:lstStyle/>
          <a:p>
            <a:r>
              <a:rPr lang="en-US" sz="2400" dirty="0" err="1">
                <a:solidFill>
                  <a:schemeClr val="tx2"/>
                </a:solidFill>
                <a:latin typeface="Source Sans Pro"/>
                <a:ea typeface="Source Sans Pro"/>
              </a:rPr>
              <a:t>Waarom</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klanten</a:t>
            </a:r>
            <a:r>
              <a:rPr lang="en-US" sz="2400" dirty="0">
                <a:solidFill>
                  <a:schemeClr val="tx2"/>
                </a:solidFill>
                <a:latin typeface="Source Sans Pro"/>
                <a:ea typeface="Source Sans Pro"/>
              </a:rPr>
              <a:t> lid </a:t>
            </a:r>
            <a:r>
              <a:rPr lang="en-US" sz="2400" dirty="0" err="1">
                <a:solidFill>
                  <a:schemeClr val="tx2"/>
                </a:solidFill>
                <a:latin typeface="Source Sans Pro"/>
                <a:ea typeface="Source Sans Pro"/>
              </a:rPr>
              <a:t>zijn</a:t>
            </a:r>
            <a:r>
              <a:rPr lang="en-US" sz="2400" dirty="0">
                <a:solidFill>
                  <a:schemeClr val="tx2"/>
                </a:solidFill>
                <a:latin typeface="Source Sans Pro"/>
                <a:ea typeface="Source Sans Pro"/>
              </a:rPr>
              <a:t> van </a:t>
            </a:r>
            <a:r>
              <a:rPr lang="en-US" sz="2400" dirty="0" err="1">
                <a:solidFill>
                  <a:schemeClr val="tx2"/>
                </a:solidFill>
                <a:latin typeface="Source Sans Pro"/>
                <a:ea typeface="Source Sans Pro"/>
              </a:rPr>
              <a:t>een</a:t>
            </a:r>
            <a:r>
              <a:rPr lang="en-US" sz="2400" dirty="0">
                <a:solidFill>
                  <a:schemeClr val="tx2"/>
                </a:solidFill>
                <a:latin typeface="Source Sans Pro"/>
                <a:ea typeface="Source Sans Pro"/>
              </a:rPr>
              <a:t> panel van </a:t>
            </a:r>
            <a:r>
              <a:rPr lang="en-US" sz="2400" dirty="0" err="1">
                <a:solidFill>
                  <a:schemeClr val="tx2"/>
                </a:solidFill>
                <a:latin typeface="Source Sans Pro"/>
                <a:ea typeface="Source Sans Pro"/>
              </a:rPr>
              <a:t>een</a:t>
            </a:r>
            <a:r>
              <a:rPr lang="en-US" sz="2400" dirty="0">
                <a:solidFill>
                  <a:schemeClr val="tx2"/>
                </a:solidFill>
                <a:latin typeface="Source Sans Pro"/>
                <a:ea typeface="Source Sans Pro"/>
              </a:rPr>
              <a:t> </a:t>
            </a:r>
            <a:r>
              <a:rPr lang="en-US" sz="2400" dirty="0" err="1">
                <a:solidFill>
                  <a:schemeClr val="tx2"/>
                </a:solidFill>
                <a:latin typeface="Source Sans Pro"/>
                <a:ea typeface="Source Sans Pro"/>
              </a:rPr>
              <a:t>organisatie</a:t>
            </a:r>
            <a:r>
              <a:rPr lang="en-US" sz="2400" dirty="0">
                <a:solidFill>
                  <a:schemeClr val="tx2"/>
                </a:solidFill>
                <a:latin typeface="Source Sans Pro"/>
                <a:ea typeface="Source Sans Pro"/>
              </a:rPr>
              <a:t>:  </a:t>
            </a:r>
            <a:endParaRPr lang="en-US" sz="2400" dirty="0">
              <a:solidFill>
                <a:schemeClr val="tx2"/>
              </a:solidFill>
              <a:ea typeface="Source Sans Pro" panose="020B0503030403020204" pitchFamily="34" charset="0"/>
            </a:endParaRPr>
          </a:p>
          <a:p>
            <a:pPr marL="0" indent="0">
              <a:buNone/>
            </a:pPr>
            <a:endParaRPr lang="en-US" sz="2200" dirty="0">
              <a:solidFill>
                <a:schemeClr val="tx2"/>
              </a:solidFill>
              <a:ea typeface="Source Sans Pro" panose="020B0503030403020204" pitchFamily="34" charset="0"/>
            </a:endParaRPr>
          </a:p>
        </p:txBody>
      </p:sp>
      <p:sp>
        <p:nvSpPr>
          <p:cNvPr id="6" name="Tekstvak 5">
            <a:extLst>
              <a:ext uri="{FF2B5EF4-FFF2-40B4-BE49-F238E27FC236}">
                <a16:creationId xmlns:a16="http://schemas.microsoft.com/office/drawing/2014/main" id="{53774C3A-2EF6-0344-B947-5B7E0B60CE9E}"/>
              </a:ext>
            </a:extLst>
          </p:cNvPr>
          <p:cNvSpPr txBox="1"/>
          <p:nvPr/>
        </p:nvSpPr>
        <p:spPr>
          <a:xfrm>
            <a:off x="1025843" y="3731110"/>
            <a:ext cx="4041742" cy="215444"/>
          </a:xfrm>
          <a:prstGeom prst="rect">
            <a:avLst/>
          </a:prstGeom>
          <a:noFill/>
        </p:spPr>
        <p:txBody>
          <a:bodyPr wrap="square">
            <a:spAutoFit/>
          </a:bodyPr>
          <a:lstStyle/>
          <a:p>
            <a:r>
              <a:rPr lang="en-US" sz="800">
                <a:solidFill>
                  <a:schemeClr val="tx2"/>
                </a:solidFill>
                <a:latin typeface="source sans"/>
              </a:rPr>
              <a:t>(Bron: </a:t>
            </a:r>
            <a:r>
              <a:rPr lang="en-US" sz="800" err="1">
                <a:solidFill>
                  <a:schemeClr val="tx2"/>
                </a:solidFill>
                <a:latin typeface="source sans"/>
              </a:rPr>
              <a:t>panelevaluatie</a:t>
            </a:r>
            <a:r>
              <a:rPr lang="en-US" sz="800">
                <a:solidFill>
                  <a:schemeClr val="tx2"/>
                </a:solidFill>
                <a:latin typeface="source sans"/>
              </a:rPr>
              <a:t> MWM2 Experts in </a:t>
            </a:r>
            <a:r>
              <a:rPr lang="en-US" sz="800" err="1">
                <a:solidFill>
                  <a:schemeClr val="tx2"/>
                </a:solidFill>
                <a:latin typeface="source sans"/>
              </a:rPr>
              <a:t>luisteren</a:t>
            </a:r>
            <a:r>
              <a:rPr lang="en-US" sz="800">
                <a:solidFill>
                  <a:schemeClr val="tx2"/>
                </a:solidFill>
                <a:latin typeface="source sans"/>
              </a:rPr>
              <a:t>)</a:t>
            </a:r>
          </a:p>
        </p:txBody>
      </p:sp>
      <p:sp>
        <p:nvSpPr>
          <p:cNvPr id="7" name="Tekstballon: ovaal 6">
            <a:extLst>
              <a:ext uri="{FF2B5EF4-FFF2-40B4-BE49-F238E27FC236}">
                <a16:creationId xmlns:a16="http://schemas.microsoft.com/office/drawing/2014/main" id="{2D9C0FFC-91E9-C9E5-261F-C98C276F3BF8}"/>
              </a:ext>
            </a:extLst>
          </p:cNvPr>
          <p:cNvSpPr/>
          <p:nvPr/>
        </p:nvSpPr>
        <p:spPr>
          <a:xfrm>
            <a:off x="1204446" y="4838125"/>
            <a:ext cx="2074721" cy="1260389"/>
          </a:xfrm>
          <a:prstGeom prst="wedgeEllipseCallout">
            <a:avLst/>
          </a:prstGeom>
          <a:solidFill>
            <a:schemeClr val="bg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a:solidFill>
                  <a:srgbClr val="000000"/>
                </a:solidFill>
                <a:latin typeface="Source Sans Pro"/>
                <a:ea typeface="Source Sans Pro"/>
              </a:rPr>
              <a:t>“Wat fijn dat jullie dit doen”</a:t>
            </a:r>
          </a:p>
        </p:txBody>
      </p:sp>
      <p:sp>
        <p:nvSpPr>
          <p:cNvPr id="8" name="Tekstballon: ovaal 7">
            <a:extLst>
              <a:ext uri="{FF2B5EF4-FFF2-40B4-BE49-F238E27FC236}">
                <a16:creationId xmlns:a16="http://schemas.microsoft.com/office/drawing/2014/main" id="{852A49C0-ABD5-FD1C-C5F1-4C6BC7713A69}"/>
              </a:ext>
            </a:extLst>
          </p:cNvPr>
          <p:cNvSpPr/>
          <p:nvPr/>
        </p:nvSpPr>
        <p:spPr>
          <a:xfrm>
            <a:off x="3717130" y="4838125"/>
            <a:ext cx="2092651" cy="1260389"/>
          </a:xfrm>
          <a:prstGeom prst="wedgeEllipseCallout">
            <a:avLst/>
          </a:prstGeom>
          <a:solidFill>
            <a:schemeClr val="bg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a:solidFill>
                  <a:srgbClr val="000000"/>
                </a:solidFill>
                <a:latin typeface="Source Sans Pro"/>
                <a:ea typeface="Source Sans Pro"/>
              </a:rPr>
              <a:t>“Wat gaan jullie hiermee doen? “</a:t>
            </a:r>
          </a:p>
        </p:txBody>
      </p:sp>
      <p:sp>
        <p:nvSpPr>
          <p:cNvPr id="9" name="Tekstballon: ovaal 8">
            <a:extLst>
              <a:ext uri="{FF2B5EF4-FFF2-40B4-BE49-F238E27FC236}">
                <a16:creationId xmlns:a16="http://schemas.microsoft.com/office/drawing/2014/main" id="{7E476994-8BF6-FB34-E4A7-C147A0299F08}"/>
              </a:ext>
            </a:extLst>
          </p:cNvPr>
          <p:cNvSpPr/>
          <p:nvPr/>
        </p:nvSpPr>
        <p:spPr>
          <a:xfrm>
            <a:off x="6216047" y="4838125"/>
            <a:ext cx="2083686" cy="1260389"/>
          </a:xfrm>
          <a:prstGeom prst="wedgeEllipseCallout">
            <a:avLst/>
          </a:prstGeom>
          <a:solidFill>
            <a:schemeClr val="bg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dirty="0">
                <a:solidFill>
                  <a:srgbClr val="000000"/>
                </a:solidFill>
                <a:latin typeface="Source Sans Pro"/>
                <a:ea typeface="Source Sans Pro"/>
              </a:rPr>
              <a:t>“Wil je mij op de hoogte houden?”</a:t>
            </a:r>
          </a:p>
        </p:txBody>
      </p:sp>
      <p:sp>
        <p:nvSpPr>
          <p:cNvPr id="16" name="Tekstvak 15">
            <a:extLst>
              <a:ext uri="{FF2B5EF4-FFF2-40B4-BE49-F238E27FC236}">
                <a16:creationId xmlns:a16="http://schemas.microsoft.com/office/drawing/2014/main" id="{502164FB-7F4F-9AAB-BB30-DC77CDC05E34}"/>
              </a:ext>
            </a:extLst>
          </p:cNvPr>
          <p:cNvSpPr txBox="1"/>
          <p:nvPr/>
        </p:nvSpPr>
        <p:spPr>
          <a:xfrm>
            <a:off x="9902952" y="4685725"/>
            <a:ext cx="1097280" cy="398339"/>
          </a:xfrm>
          <a:prstGeom prst="rect">
            <a:avLst/>
          </a:prstGeom>
        </p:spPr>
        <p:txBody>
          <a:bodyPr vert="horz" wrap="square" lIns="91440" tIns="45720" rIns="91440" bIns="45720" rtlCol="0" anchor="b">
            <a:normAutofit/>
          </a:bodyPr>
          <a:lstStyle/>
          <a:p>
            <a:pPr algn="ctr"/>
            <a:endParaRPr lang="nl-NL"/>
          </a:p>
        </p:txBody>
      </p:sp>
      <p:sp>
        <p:nvSpPr>
          <p:cNvPr id="3" name="Tekstballon: ovaal 6">
            <a:extLst>
              <a:ext uri="{FF2B5EF4-FFF2-40B4-BE49-F238E27FC236}">
                <a16:creationId xmlns:a16="http://schemas.microsoft.com/office/drawing/2014/main" id="{1FBA86D4-F8D9-B177-6577-7FC8A7703477}"/>
              </a:ext>
            </a:extLst>
          </p:cNvPr>
          <p:cNvSpPr/>
          <p:nvPr/>
        </p:nvSpPr>
        <p:spPr>
          <a:xfrm>
            <a:off x="1204446" y="2161040"/>
            <a:ext cx="2191262" cy="1260389"/>
          </a:xfrm>
          <a:prstGeom prst="wedgeEllipseCallout">
            <a:avLst/>
          </a:prstGeom>
          <a:solidFill>
            <a:schemeClr val="tx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a:latin typeface="Source Sans Pro"/>
                <a:ea typeface="Source Sans Pro"/>
              </a:rPr>
              <a:t>" Meedenken met de organisatie" </a:t>
            </a:r>
            <a:endParaRPr lang="en-US" sz="1400"/>
          </a:p>
        </p:txBody>
      </p:sp>
      <p:sp>
        <p:nvSpPr>
          <p:cNvPr id="4" name="Tekstballon: ovaal 7">
            <a:extLst>
              <a:ext uri="{FF2B5EF4-FFF2-40B4-BE49-F238E27FC236}">
                <a16:creationId xmlns:a16="http://schemas.microsoft.com/office/drawing/2014/main" id="{D21DDF32-45E4-7040-3E03-B9CAF7049A76}"/>
              </a:ext>
            </a:extLst>
          </p:cNvPr>
          <p:cNvSpPr/>
          <p:nvPr/>
        </p:nvSpPr>
        <p:spPr>
          <a:xfrm>
            <a:off x="3959177" y="2161039"/>
            <a:ext cx="2460204" cy="1260389"/>
          </a:xfrm>
          <a:prstGeom prst="wedgeEllipseCallout">
            <a:avLst/>
          </a:prstGeom>
          <a:solidFill>
            <a:schemeClr val="tx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a:latin typeface="Source Sans Pro"/>
                <a:ea typeface="Source Sans Pro"/>
              </a:rPr>
              <a:t>“In aanraking komen met verschillende onderwerpen“</a:t>
            </a:r>
          </a:p>
        </p:txBody>
      </p:sp>
      <p:sp>
        <p:nvSpPr>
          <p:cNvPr id="11" name="Tekstballon: ovaal 8">
            <a:extLst>
              <a:ext uri="{FF2B5EF4-FFF2-40B4-BE49-F238E27FC236}">
                <a16:creationId xmlns:a16="http://schemas.microsoft.com/office/drawing/2014/main" id="{4A343388-2ACF-7E60-6803-C958236EBF2C}"/>
              </a:ext>
            </a:extLst>
          </p:cNvPr>
          <p:cNvSpPr/>
          <p:nvPr/>
        </p:nvSpPr>
        <p:spPr>
          <a:xfrm>
            <a:off x="6852541" y="2161038"/>
            <a:ext cx="2379521" cy="1260389"/>
          </a:xfrm>
          <a:prstGeom prst="wedgeEllipseCallout">
            <a:avLst/>
          </a:prstGeom>
          <a:solidFill>
            <a:schemeClr val="tx2"/>
          </a:solidFill>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1400" i="1">
                <a:latin typeface="Source Sans Pro"/>
                <a:ea typeface="Source Sans Pro"/>
              </a:rPr>
              <a:t>“Terugzien wat er met het onderzoek is gedaan”</a:t>
            </a:r>
          </a:p>
        </p:txBody>
      </p:sp>
    </p:spTree>
    <p:extLst>
      <p:ext uri="{BB962C8B-B14F-4D97-AF65-F5344CB8AC3E}">
        <p14:creationId xmlns:p14="http://schemas.microsoft.com/office/powerpoint/2010/main" val="3633035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532E-07A5-7DB1-2EC1-FB5E943453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91B816-FF75-491E-8F7C-34B25B0F8480}"/>
              </a:ext>
            </a:extLst>
          </p:cNvPr>
          <p:cNvSpPr>
            <a:spLocks noGrp="1"/>
          </p:cNvSpPr>
          <p:nvPr>
            <p:ph type="title"/>
          </p:nvPr>
        </p:nvSpPr>
        <p:spPr>
          <a:xfrm>
            <a:off x="838200" y="210065"/>
            <a:ext cx="10515600" cy="1260389"/>
          </a:xfrm>
        </p:spPr>
        <p:txBody>
          <a:bodyPr anchor="ctr">
            <a:normAutofit/>
          </a:bodyPr>
          <a:lstStyle/>
          <a:p>
            <a:r>
              <a:rPr lang="nl-NL"/>
              <a:t>Just do </a:t>
            </a:r>
            <a:r>
              <a:rPr lang="nl-NL" err="1"/>
              <a:t>it</a:t>
            </a:r>
            <a:r>
              <a:rPr lang="nl-NL"/>
              <a:t>! </a:t>
            </a:r>
          </a:p>
        </p:txBody>
      </p:sp>
      <p:sp>
        <p:nvSpPr>
          <p:cNvPr id="18" name="Content Placeholder 2">
            <a:extLst>
              <a:ext uri="{FF2B5EF4-FFF2-40B4-BE49-F238E27FC236}">
                <a16:creationId xmlns:a16="http://schemas.microsoft.com/office/drawing/2014/main" id="{0F83E00F-A784-7422-00A7-39270B19C620}"/>
              </a:ext>
            </a:extLst>
          </p:cNvPr>
          <p:cNvSpPr>
            <a:spLocks noGrp="1"/>
          </p:cNvSpPr>
          <p:nvPr>
            <p:ph sz="half" idx="1"/>
          </p:nvPr>
        </p:nvSpPr>
        <p:spPr>
          <a:xfrm>
            <a:off x="838200" y="1721716"/>
            <a:ext cx="6681281" cy="4351338"/>
          </a:xfrm>
        </p:spPr>
        <p:txBody>
          <a:bodyPr vert="horz" lIns="91440" tIns="45720" rIns="91440" bIns="45720" rtlCol="0" anchor="t">
            <a:noAutofit/>
          </a:bodyPr>
          <a:lstStyle/>
          <a:p>
            <a:pPr marL="0" indent="0">
              <a:buNone/>
            </a:pPr>
            <a:r>
              <a:rPr lang="en-US" sz="2000" dirty="0">
                <a:solidFill>
                  <a:schemeClr val="tx2"/>
                </a:solidFill>
                <a:latin typeface="Source Sans Pro"/>
                <a:ea typeface="Source Sans Pro"/>
              </a:rPr>
              <a:t>Gun </a:t>
            </a:r>
            <a:r>
              <a:rPr lang="en-US" sz="2000" dirty="0" err="1">
                <a:solidFill>
                  <a:schemeClr val="tx2"/>
                </a:solidFill>
                <a:latin typeface="Source Sans Pro"/>
                <a:ea typeface="Source Sans Pro"/>
              </a:rPr>
              <a:t>jezelf</a:t>
            </a:r>
            <a:r>
              <a:rPr lang="en-US" sz="2000" dirty="0">
                <a:solidFill>
                  <a:schemeClr val="tx2"/>
                </a:solidFill>
                <a:latin typeface="Source Sans Pro"/>
                <a:ea typeface="Source Sans Pro"/>
              </a:rPr>
              <a:t> de </a:t>
            </a:r>
            <a:r>
              <a:rPr lang="en-US" sz="2000" dirty="0" err="1">
                <a:solidFill>
                  <a:schemeClr val="tx2"/>
                </a:solidFill>
                <a:latin typeface="Source Sans Pro"/>
                <a:ea typeface="Source Sans Pro"/>
              </a:rPr>
              <a:t>leerervaring</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en</a:t>
            </a:r>
            <a:r>
              <a:rPr lang="en-US" sz="2000" dirty="0">
                <a:solidFill>
                  <a:schemeClr val="tx2"/>
                </a:solidFill>
                <a:latin typeface="Source Sans Pro"/>
                <a:ea typeface="Source Sans Pro"/>
              </a:rPr>
              <a:t> van “</a:t>
            </a:r>
            <a:r>
              <a:rPr lang="en-US" sz="2000" dirty="0" err="1">
                <a:solidFill>
                  <a:schemeClr val="tx2"/>
                </a:solidFill>
                <a:latin typeface="Source Sans Pro"/>
                <a:ea typeface="Source Sans Pro"/>
              </a:rPr>
              <a:t>fouten</a:t>
            </a:r>
            <a:r>
              <a:rPr lang="en-US" sz="2000" dirty="0">
                <a:solidFill>
                  <a:schemeClr val="tx2"/>
                </a:solidFill>
                <a:latin typeface="Source Sans Pro"/>
                <a:ea typeface="Source Sans Pro"/>
              </a:rPr>
              <a:t>” leer je </a:t>
            </a:r>
            <a:r>
              <a:rPr lang="en-US" sz="2000" dirty="0" err="1">
                <a:solidFill>
                  <a:schemeClr val="tx2"/>
                </a:solidFill>
                <a:latin typeface="Source Sans Pro"/>
                <a:ea typeface="Source Sans Pro"/>
              </a:rPr>
              <a:t>zelfs</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nog</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meer</a:t>
            </a:r>
            <a:endParaRPr lang="en-US" sz="2000" dirty="0">
              <a:solidFill>
                <a:schemeClr val="tx2"/>
              </a:solidFill>
              <a:latin typeface="Source Sans Pro"/>
              <a:ea typeface="Source Sans Pro"/>
            </a:endParaRPr>
          </a:p>
          <a:p>
            <a:r>
              <a:rPr lang="en-US" sz="2000" dirty="0">
                <a:solidFill>
                  <a:schemeClr val="tx2"/>
                </a:solidFill>
                <a:latin typeface="Source Sans Pro"/>
                <a:ea typeface="Source Sans Pro"/>
              </a:rPr>
              <a:t>Maak het zo </a:t>
            </a:r>
            <a:r>
              <a:rPr lang="en-US" sz="2000" dirty="0" err="1">
                <a:solidFill>
                  <a:schemeClr val="tx2"/>
                </a:solidFill>
                <a:latin typeface="Source Sans Pro"/>
                <a:ea typeface="Source Sans Pro"/>
              </a:rPr>
              <a:t>comfortabel</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mogelijk</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voor</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jezelf</a:t>
            </a:r>
            <a:endParaRPr lang="en-US" sz="2000" dirty="0">
              <a:solidFill>
                <a:schemeClr val="tx2"/>
              </a:solidFill>
              <a:latin typeface="Source Sans Pro"/>
              <a:ea typeface="Source Sans Pro"/>
            </a:endParaRPr>
          </a:p>
          <a:p>
            <a:r>
              <a:rPr lang="en-US" sz="2000" dirty="0" err="1">
                <a:solidFill>
                  <a:schemeClr val="tx2"/>
                </a:solidFill>
                <a:latin typeface="Source Sans Pro"/>
                <a:ea typeface="Source Sans Pro"/>
              </a:rPr>
              <a:t>Oefen</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eerst</a:t>
            </a:r>
            <a:r>
              <a:rPr lang="en-US" sz="2000" dirty="0">
                <a:solidFill>
                  <a:schemeClr val="tx2"/>
                </a:solidFill>
                <a:latin typeface="Source Sans Pro"/>
                <a:ea typeface="Source Sans Pro"/>
              </a:rPr>
              <a:t> op </a:t>
            </a:r>
            <a:r>
              <a:rPr lang="en-US" sz="2000" dirty="0" err="1">
                <a:solidFill>
                  <a:schemeClr val="tx2"/>
                </a:solidFill>
                <a:latin typeface="Source Sans Pro"/>
                <a:ea typeface="Source Sans Pro"/>
              </a:rPr>
              <a:t>een</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collega</a:t>
            </a:r>
            <a:endParaRPr lang="en-US" sz="2000" dirty="0">
              <a:solidFill>
                <a:schemeClr val="tx2"/>
              </a:solidFill>
              <a:latin typeface="Source Sans Pro"/>
              <a:ea typeface="Source Sans Pro"/>
            </a:endParaRPr>
          </a:p>
          <a:p>
            <a:r>
              <a:rPr lang="en-US" sz="2000" dirty="0">
                <a:solidFill>
                  <a:schemeClr val="tx2"/>
                </a:solidFill>
                <a:latin typeface="Source Sans Pro"/>
                <a:ea typeface="Source Sans Pro"/>
              </a:rPr>
              <a:t>Begin met </a:t>
            </a:r>
            <a:r>
              <a:rPr lang="en-US" sz="2000" dirty="0" err="1">
                <a:solidFill>
                  <a:schemeClr val="tx2"/>
                </a:solidFill>
                <a:latin typeface="Source Sans Pro"/>
                <a:ea typeface="Source Sans Pro"/>
              </a:rPr>
              <a:t>een</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simpel</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onderwerp</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liefst</a:t>
            </a:r>
            <a:r>
              <a:rPr lang="en-US" sz="2000" dirty="0">
                <a:solidFill>
                  <a:schemeClr val="tx2"/>
                </a:solidFill>
                <a:latin typeface="Source Sans Pro"/>
                <a:ea typeface="Source Sans Pro"/>
              </a:rPr>
              <a:t> met </a:t>
            </a:r>
            <a:r>
              <a:rPr lang="en-US" sz="2000" dirty="0" err="1">
                <a:solidFill>
                  <a:schemeClr val="tx2"/>
                </a:solidFill>
                <a:latin typeface="Source Sans Pro"/>
                <a:ea typeface="Source Sans Pro"/>
              </a:rPr>
              <a:t>weinig</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emoties</a:t>
            </a:r>
            <a:endParaRPr lang="en-US" sz="2000" dirty="0">
              <a:solidFill>
                <a:schemeClr val="tx2"/>
              </a:solidFill>
              <a:latin typeface="Source Sans Pro"/>
              <a:ea typeface="Source Sans Pro"/>
            </a:endParaRPr>
          </a:p>
          <a:p>
            <a:r>
              <a:rPr lang="en-US" sz="2000" dirty="0">
                <a:solidFill>
                  <a:schemeClr val="tx2"/>
                </a:solidFill>
                <a:latin typeface="Source Sans Pro"/>
                <a:ea typeface="Source Sans Pro"/>
              </a:rPr>
              <a:t>Houd het </a:t>
            </a:r>
            <a:r>
              <a:rPr lang="en-US" sz="2000" dirty="0" err="1">
                <a:solidFill>
                  <a:schemeClr val="tx2"/>
                </a:solidFill>
                <a:latin typeface="Source Sans Pro"/>
                <a:ea typeface="Source Sans Pro"/>
              </a:rPr>
              <a:t>klein</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en</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kort</a:t>
            </a:r>
            <a:r>
              <a:rPr lang="en-US" sz="2000" dirty="0">
                <a:solidFill>
                  <a:schemeClr val="tx2"/>
                </a:solidFill>
                <a:latin typeface="Source Sans Pro"/>
                <a:ea typeface="Source Sans Pro"/>
              </a:rPr>
              <a:t>, </a:t>
            </a:r>
            <a:r>
              <a:rPr lang="en-US" sz="2000" dirty="0" err="1">
                <a:solidFill>
                  <a:schemeClr val="tx2"/>
                </a:solidFill>
                <a:latin typeface="Source Sans Pro"/>
                <a:ea typeface="Source Sans Pro"/>
              </a:rPr>
              <a:t>bijvoorbeeld</a:t>
            </a:r>
            <a:r>
              <a:rPr lang="en-US" sz="2000" dirty="0">
                <a:solidFill>
                  <a:schemeClr val="tx2"/>
                </a:solidFill>
                <a:latin typeface="Source Sans Pro"/>
                <a:ea typeface="Source Sans Pro"/>
              </a:rPr>
              <a:t> twee </a:t>
            </a:r>
            <a:r>
              <a:rPr lang="en-US" sz="2000" dirty="0" err="1">
                <a:solidFill>
                  <a:schemeClr val="tx2"/>
                </a:solidFill>
                <a:latin typeface="Source Sans Pro"/>
                <a:ea typeface="Source Sans Pro"/>
              </a:rPr>
              <a:t>vragen</a:t>
            </a:r>
            <a:r>
              <a:rPr lang="en-US" sz="2000" dirty="0">
                <a:solidFill>
                  <a:schemeClr val="tx2"/>
                </a:solidFill>
                <a:latin typeface="Source Sans Pro"/>
                <a:ea typeface="Source Sans Pro"/>
              </a:rPr>
              <a:t>:</a:t>
            </a:r>
          </a:p>
          <a:p>
            <a:pPr lvl="2"/>
            <a:r>
              <a:rPr lang="en-US" i="1" dirty="0">
                <a:solidFill>
                  <a:schemeClr val="tx2"/>
                </a:solidFill>
                <a:latin typeface="Source Sans Pro"/>
                <a:ea typeface="Source Sans Pro"/>
              </a:rPr>
              <a:t>" Hoe </a:t>
            </a:r>
            <a:r>
              <a:rPr lang="en-US" i="1" dirty="0" err="1">
                <a:solidFill>
                  <a:schemeClr val="tx2"/>
                </a:solidFill>
                <a:latin typeface="Source Sans Pro"/>
                <a:ea typeface="Source Sans Pro"/>
              </a:rPr>
              <a:t>heeft</a:t>
            </a:r>
            <a:r>
              <a:rPr lang="en-US" i="1" dirty="0">
                <a:solidFill>
                  <a:schemeClr val="tx2"/>
                </a:solidFill>
                <a:latin typeface="Source Sans Pro"/>
                <a:ea typeface="Source Sans Pro"/>
              </a:rPr>
              <a:t> u &lt;het </a:t>
            </a:r>
            <a:r>
              <a:rPr lang="en-US" i="1" dirty="0" err="1">
                <a:solidFill>
                  <a:schemeClr val="tx2"/>
                </a:solidFill>
                <a:latin typeface="Source Sans Pro"/>
                <a:ea typeface="Source Sans Pro"/>
              </a:rPr>
              <a:t>aanvragen</a:t>
            </a:r>
            <a:r>
              <a:rPr lang="en-US" i="1" dirty="0">
                <a:solidFill>
                  <a:schemeClr val="tx2"/>
                </a:solidFill>
                <a:latin typeface="Source Sans Pro"/>
                <a:ea typeface="Source Sans Pro"/>
              </a:rPr>
              <a:t> van </a:t>
            </a:r>
            <a:r>
              <a:rPr lang="en-US" i="1" dirty="0" err="1">
                <a:solidFill>
                  <a:schemeClr val="tx2"/>
                </a:solidFill>
                <a:latin typeface="Source Sans Pro"/>
                <a:ea typeface="Source Sans Pro"/>
              </a:rPr>
              <a:t>een</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nieuw</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paspoort</a:t>
            </a:r>
            <a:r>
              <a:rPr lang="en-US" i="1" dirty="0">
                <a:solidFill>
                  <a:schemeClr val="tx2"/>
                </a:solidFill>
                <a:latin typeface="Source Sans Pro"/>
                <a:ea typeface="Source Sans Pro"/>
              </a:rPr>
              <a:t>&gt; </a:t>
            </a:r>
            <a:r>
              <a:rPr lang="en-US" i="1" dirty="0" err="1">
                <a:solidFill>
                  <a:schemeClr val="tx2"/>
                </a:solidFill>
                <a:latin typeface="Source Sans Pro"/>
                <a:ea typeface="Source Sans Pro"/>
              </a:rPr>
              <a:t>ervaren</a:t>
            </a:r>
            <a:r>
              <a:rPr lang="en-US" i="1" dirty="0">
                <a:solidFill>
                  <a:schemeClr val="tx2"/>
                </a:solidFill>
                <a:latin typeface="Source Sans Pro"/>
                <a:ea typeface="Source Sans Pro"/>
              </a:rPr>
              <a:t>?" </a:t>
            </a:r>
          </a:p>
          <a:p>
            <a:pPr lvl="2"/>
            <a:r>
              <a:rPr lang="en-US" i="1" dirty="0">
                <a:solidFill>
                  <a:schemeClr val="tx2"/>
                </a:solidFill>
                <a:latin typeface="Source Sans Pro"/>
                <a:ea typeface="Source Sans Pro"/>
              </a:rPr>
              <a:t>" Als u de </a:t>
            </a:r>
            <a:r>
              <a:rPr lang="en-US" i="1" dirty="0" err="1">
                <a:solidFill>
                  <a:schemeClr val="tx2"/>
                </a:solidFill>
                <a:latin typeface="Source Sans Pro"/>
                <a:ea typeface="Source Sans Pro"/>
              </a:rPr>
              <a:t>burgermeester</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zou</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zijn</a:t>
            </a:r>
            <a:r>
              <a:rPr lang="en-US" i="1" dirty="0">
                <a:solidFill>
                  <a:schemeClr val="tx2"/>
                </a:solidFill>
                <a:latin typeface="Source Sans Pro"/>
                <a:ea typeface="Source Sans Pro"/>
              </a:rPr>
              <a:t> van &lt;</a:t>
            </a:r>
            <a:r>
              <a:rPr lang="en-US" i="1" dirty="0" err="1">
                <a:solidFill>
                  <a:schemeClr val="tx2"/>
                </a:solidFill>
                <a:latin typeface="Source Sans Pro"/>
                <a:ea typeface="Source Sans Pro"/>
              </a:rPr>
              <a:t>gemeente</a:t>
            </a:r>
            <a:r>
              <a:rPr lang="en-US" i="1" dirty="0">
                <a:solidFill>
                  <a:schemeClr val="tx2"/>
                </a:solidFill>
                <a:latin typeface="Source Sans Pro"/>
                <a:ea typeface="Source Sans Pro"/>
              </a:rPr>
              <a:t> X&gt;, wat </a:t>
            </a:r>
            <a:r>
              <a:rPr lang="en-US" i="1" dirty="0" err="1">
                <a:solidFill>
                  <a:schemeClr val="tx2"/>
                </a:solidFill>
                <a:latin typeface="Source Sans Pro"/>
                <a:ea typeface="Source Sans Pro"/>
              </a:rPr>
              <a:t>zou</a:t>
            </a:r>
            <a:r>
              <a:rPr lang="en-US" i="1" dirty="0">
                <a:solidFill>
                  <a:schemeClr val="tx2"/>
                </a:solidFill>
                <a:latin typeface="Source Sans Pro"/>
                <a:ea typeface="Source Sans Pro"/>
              </a:rPr>
              <a:t> u dan </a:t>
            </a:r>
            <a:r>
              <a:rPr lang="en-US" i="1" dirty="0" err="1">
                <a:solidFill>
                  <a:schemeClr val="tx2"/>
                </a:solidFill>
                <a:latin typeface="Source Sans Pro"/>
                <a:ea typeface="Source Sans Pro"/>
              </a:rPr>
              <a:t>veranderen</a:t>
            </a:r>
            <a:r>
              <a:rPr lang="en-US" i="1" dirty="0">
                <a:solidFill>
                  <a:schemeClr val="tx2"/>
                </a:solidFill>
                <a:latin typeface="Source Sans Pro"/>
                <a:ea typeface="Source Sans Pro"/>
              </a:rPr>
              <a:t> aan het </a:t>
            </a:r>
            <a:r>
              <a:rPr lang="en-US" i="1" dirty="0" err="1">
                <a:solidFill>
                  <a:schemeClr val="tx2"/>
                </a:solidFill>
                <a:latin typeface="Source Sans Pro"/>
                <a:ea typeface="Source Sans Pro"/>
              </a:rPr>
              <a:t>proces</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aanvragen</a:t>
            </a:r>
            <a:r>
              <a:rPr lang="en-US" i="1" dirty="0">
                <a:solidFill>
                  <a:schemeClr val="tx2"/>
                </a:solidFill>
                <a:latin typeface="Source Sans Pro"/>
                <a:ea typeface="Source Sans Pro"/>
              </a:rPr>
              <a:t> van </a:t>
            </a:r>
            <a:r>
              <a:rPr lang="en-US" i="1" dirty="0" err="1">
                <a:solidFill>
                  <a:schemeClr val="tx2"/>
                </a:solidFill>
                <a:latin typeface="Source Sans Pro"/>
                <a:ea typeface="Source Sans Pro"/>
              </a:rPr>
              <a:t>een</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nieuw</a:t>
            </a:r>
            <a:r>
              <a:rPr lang="en-US" i="1" dirty="0">
                <a:solidFill>
                  <a:schemeClr val="tx2"/>
                </a:solidFill>
                <a:latin typeface="Source Sans Pro"/>
                <a:ea typeface="Source Sans Pro"/>
              </a:rPr>
              <a:t> </a:t>
            </a:r>
            <a:r>
              <a:rPr lang="en-US" i="1" dirty="0" err="1">
                <a:solidFill>
                  <a:schemeClr val="tx2"/>
                </a:solidFill>
                <a:latin typeface="Source Sans Pro"/>
                <a:ea typeface="Source Sans Pro"/>
              </a:rPr>
              <a:t>paspoort</a:t>
            </a:r>
            <a:r>
              <a:rPr lang="en-US" i="1" dirty="0">
                <a:solidFill>
                  <a:schemeClr val="tx2"/>
                </a:solidFill>
                <a:latin typeface="Source Sans Pro"/>
                <a:ea typeface="Source Sans Pro"/>
              </a:rPr>
              <a:t>’? " </a:t>
            </a:r>
          </a:p>
        </p:txBody>
      </p:sp>
      <p:pic>
        <p:nvPicPr>
          <p:cNvPr id="4" name="Afbeelding 3">
            <a:extLst>
              <a:ext uri="{FF2B5EF4-FFF2-40B4-BE49-F238E27FC236}">
                <a16:creationId xmlns:a16="http://schemas.microsoft.com/office/drawing/2014/main" id="{512E5CE5-82CE-8B89-6867-D8ACF7023BEE}"/>
              </a:ext>
            </a:extLst>
          </p:cNvPr>
          <p:cNvPicPr>
            <a:picLocks noChangeAspect="1"/>
          </p:cNvPicPr>
          <p:nvPr/>
        </p:nvPicPr>
        <p:blipFill>
          <a:blip r:embed="rId3"/>
          <a:stretch>
            <a:fillRect/>
          </a:stretch>
        </p:blipFill>
        <p:spPr>
          <a:xfrm>
            <a:off x="8072800" y="1721716"/>
            <a:ext cx="2991544"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1444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8CAD7-0CBB-A02D-7BE6-1A8273FEF2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8AC38D-261F-29C5-4BBB-D1D21D9BCE64}"/>
              </a:ext>
            </a:extLst>
          </p:cNvPr>
          <p:cNvSpPr>
            <a:spLocks noGrp="1"/>
          </p:cNvSpPr>
          <p:nvPr>
            <p:ph type="title"/>
          </p:nvPr>
        </p:nvSpPr>
        <p:spPr>
          <a:xfrm>
            <a:off x="838200" y="210065"/>
            <a:ext cx="10515600" cy="1260389"/>
          </a:xfrm>
        </p:spPr>
        <p:txBody>
          <a:bodyPr anchor="ctr">
            <a:normAutofit/>
          </a:bodyPr>
          <a:lstStyle/>
          <a:p>
            <a:r>
              <a:rPr lang="nl-NL"/>
              <a:t>Stel de klant gerust</a:t>
            </a:r>
          </a:p>
        </p:txBody>
      </p:sp>
      <p:sp>
        <p:nvSpPr>
          <p:cNvPr id="18" name="Content Placeholder 2">
            <a:extLst>
              <a:ext uri="{FF2B5EF4-FFF2-40B4-BE49-F238E27FC236}">
                <a16:creationId xmlns:a16="http://schemas.microsoft.com/office/drawing/2014/main" id="{534CD2F7-33FB-3B95-9E63-AAEF21CE2661}"/>
              </a:ext>
            </a:extLst>
          </p:cNvPr>
          <p:cNvSpPr>
            <a:spLocks noGrp="1"/>
          </p:cNvSpPr>
          <p:nvPr>
            <p:ph sz="half" idx="1"/>
          </p:nvPr>
        </p:nvSpPr>
        <p:spPr>
          <a:xfrm>
            <a:off x="838200" y="1721716"/>
            <a:ext cx="6362700" cy="4351338"/>
          </a:xfrm>
        </p:spPr>
        <p:txBody>
          <a:bodyPr vert="horz" lIns="91440" tIns="45720" rIns="91440" bIns="45720" rtlCol="0" anchor="t">
            <a:normAutofit/>
          </a:bodyPr>
          <a:lstStyle/>
          <a:p>
            <a:pPr marL="0" lvl="1" indent="0">
              <a:spcBef>
                <a:spcPts val="1000"/>
              </a:spcBef>
              <a:buNone/>
            </a:pPr>
            <a:r>
              <a:rPr lang="en-US" dirty="0" err="1">
                <a:solidFill>
                  <a:schemeClr val="tx2"/>
                </a:solidFill>
                <a:latin typeface="Source Sans Pro"/>
                <a:ea typeface="Source Sans Pro"/>
              </a:rPr>
              <a:t>Realiseer</a:t>
            </a:r>
            <a:r>
              <a:rPr lang="en-US" dirty="0">
                <a:solidFill>
                  <a:schemeClr val="tx2"/>
                </a:solidFill>
                <a:latin typeface="Source Sans Pro"/>
                <a:ea typeface="Source Sans Pro"/>
              </a:rPr>
              <a:t> je: de </a:t>
            </a:r>
            <a:r>
              <a:rPr lang="en-US" dirty="0" err="1">
                <a:solidFill>
                  <a:schemeClr val="tx2"/>
                </a:solidFill>
                <a:latin typeface="Source Sans Pro"/>
                <a:ea typeface="Source Sans Pro"/>
              </a:rPr>
              <a:t>ander</a:t>
            </a:r>
            <a:r>
              <a:rPr lang="en-US" dirty="0">
                <a:solidFill>
                  <a:schemeClr val="tx2"/>
                </a:solidFill>
                <a:latin typeface="Source Sans Pro"/>
                <a:ea typeface="Source Sans Pro"/>
              </a:rPr>
              <a:t> </a:t>
            </a:r>
            <a:r>
              <a:rPr lang="en-US" dirty="0" err="1">
                <a:solidFill>
                  <a:schemeClr val="tx2"/>
                </a:solidFill>
                <a:latin typeface="Source Sans Pro"/>
                <a:ea typeface="Source Sans Pro"/>
              </a:rPr>
              <a:t>vindt</a:t>
            </a:r>
            <a:r>
              <a:rPr lang="en-US" dirty="0">
                <a:solidFill>
                  <a:schemeClr val="tx2"/>
                </a:solidFill>
                <a:latin typeface="Source Sans Pro"/>
                <a:ea typeface="Source Sans Pro"/>
              </a:rPr>
              <a:t> het </a:t>
            </a:r>
            <a:r>
              <a:rPr lang="en-US" dirty="0" err="1">
                <a:solidFill>
                  <a:schemeClr val="tx2"/>
                </a:solidFill>
                <a:latin typeface="Source Sans Pro"/>
                <a:ea typeface="Source Sans Pro"/>
              </a:rPr>
              <a:t>ook</a:t>
            </a:r>
            <a:r>
              <a:rPr lang="en-US" dirty="0">
                <a:solidFill>
                  <a:schemeClr val="tx2"/>
                </a:solidFill>
                <a:latin typeface="Source Sans Pro"/>
                <a:ea typeface="Source Sans Pro"/>
              </a:rPr>
              <a:t> </a:t>
            </a:r>
            <a:r>
              <a:rPr lang="en-US" dirty="0" err="1">
                <a:solidFill>
                  <a:schemeClr val="tx2"/>
                </a:solidFill>
                <a:latin typeface="Source Sans Pro"/>
                <a:ea typeface="Source Sans Pro"/>
              </a:rPr>
              <a:t>spannend</a:t>
            </a:r>
            <a:endParaRPr lang="en-US">
              <a:solidFill>
                <a:schemeClr val="tx2"/>
              </a:solidFill>
              <a:latin typeface="Source Sans Pro"/>
              <a:ea typeface="Source Sans Pro"/>
            </a:endParaRPr>
          </a:p>
          <a:p>
            <a:r>
              <a:rPr lang="en-US" sz="2400">
                <a:solidFill>
                  <a:schemeClr val="tx2"/>
                </a:solidFill>
                <a:latin typeface="Source Sans Pro"/>
                <a:ea typeface="Source Sans Pro"/>
              </a:rPr>
              <a:t>Zet de </a:t>
            </a:r>
            <a:r>
              <a:rPr lang="en-US" sz="2400" err="1">
                <a:solidFill>
                  <a:schemeClr val="tx2"/>
                </a:solidFill>
                <a:latin typeface="Source Sans Pro"/>
                <a:ea typeface="Source Sans Pro"/>
              </a:rPr>
              <a:t>klant</a:t>
            </a:r>
            <a:r>
              <a:rPr lang="en-US" sz="2400">
                <a:solidFill>
                  <a:schemeClr val="tx2"/>
                </a:solidFill>
                <a:latin typeface="Source Sans Pro"/>
                <a:ea typeface="Source Sans Pro"/>
              </a:rPr>
              <a:t> in </a:t>
            </a:r>
            <a:r>
              <a:rPr lang="en-US" sz="2400" err="1">
                <a:solidFill>
                  <a:schemeClr val="tx2"/>
                </a:solidFill>
                <a:latin typeface="Source Sans Pro"/>
                <a:ea typeface="Source Sans Pro"/>
              </a:rPr>
              <a:t>expertrol</a:t>
            </a:r>
            <a:r>
              <a:rPr lang="en-US" sz="2400">
                <a:solidFill>
                  <a:schemeClr val="tx2"/>
                </a:solidFill>
                <a:latin typeface="Source Sans Pro"/>
                <a:ea typeface="Source Sans Pro"/>
              </a:rPr>
              <a:t> maar </a:t>
            </a:r>
            <a:r>
              <a:rPr lang="en-US" sz="2400" err="1">
                <a:solidFill>
                  <a:schemeClr val="tx2"/>
                </a:solidFill>
                <a:latin typeface="Source Sans Pro"/>
                <a:ea typeface="Source Sans Pro"/>
              </a:rPr>
              <a:t>blijf</a:t>
            </a:r>
            <a:r>
              <a:rPr lang="en-US" sz="2400">
                <a:solidFill>
                  <a:schemeClr val="tx2"/>
                </a:solidFill>
                <a:latin typeface="Source Sans Pro"/>
                <a:ea typeface="Source Sans Pro"/>
              </a:rPr>
              <a:t> </a:t>
            </a:r>
            <a:r>
              <a:rPr lang="en-US" sz="2400" err="1">
                <a:solidFill>
                  <a:schemeClr val="tx2"/>
                </a:solidFill>
                <a:latin typeface="Source Sans Pro"/>
                <a:ea typeface="Source Sans Pro"/>
              </a:rPr>
              <a:t>weg</a:t>
            </a:r>
            <a:r>
              <a:rPr lang="en-US" sz="2400">
                <a:solidFill>
                  <a:schemeClr val="tx2"/>
                </a:solidFill>
                <a:latin typeface="Source Sans Pro"/>
                <a:ea typeface="Source Sans Pro"/>
              </a:rPr>
              <a:t> van jargon. Houd het </a:t>
            </a:r>
            <a:r>
              <a:rPr lang="en-US" sz="2400" err="1">
                <a:solidFill>
                  <a:schemeClr val="tx2"/>
                </a:solidFill>
                <a:latin typeface="Source Sans Pro"/>
                <a:ea typeface="Source Sans Pro"/>
              </a:rPr>
              <a:t>simpel</a:t>
            </a:r>
            <a:r>
              <a:rPr lang="en-US" sz="2400">
                <a:solidFill>
                  <a:schemeClr val="tx2"/>
                </a:solidFill>
                <a:latin typeface="Source Sans Pro"/>
                <a:ea typeface="Source Sans Pro"/>
              </a:rPr>
              <a:t>!</a:t>
            </a:r>
          </a:p>
          <a:p>
            <a:r>
              <a:rPr lang="en-US" sz="2400">
                <a:solidFill>
                  <a:schemeClr val="tx2"/>
                </a:solidFill>
                <a:latin typeface="Source Sans Pro"/>
                <a:ea typeface="Source Sans Pro"/>
              </a:rPr>
              <a:t>Stel de </a:t>
            </a:r>
            <a:r>
              <a:rPr lang="en-US" sz="2400" err="1">
                <a:solidFill>
                  <a:schemeClr val="tx2"/>
                </a:solidFill>
                <a:latin typeface="Source Sans Pro"/>
                <a:ea typeface="Source Sans Pro"/>
              </a:rPr>
              <a:t>klant</a:t>
            </a:r>
            <a:r>
              <a:rPr lang="en-US" sz="2400">
                <a:solidFill>
                  <a:schemeClr val="tx2"/>
                </a:solidFill>
                <a:latin typeface="Source Sans Pro"/>
                <a:ea typeface="Source Sans Pro"/>
              </a:rPr>
              <a:t> </a:t>
            </a:r>
            <a:r>
              <a:rPr lang="en-US" sz="2400" err="1">
                <a:solidFill>
                  <a:schemeClr val="tx2"/>
                </a:solidFill>
                <a:latin typeface="Source Sans Pro"/>
                <a:ea typeface="Source Sans Pro"/>
              </a:rPr>
              <a:t>gerust</a:t>
            </a:r>
            <a:r>
              <a:rPr lang="en-US" sz="2400">
                <a:solidFill>
                  <a:schemeClr val="tx2"/>
                </a:solidFill>
                <a:latin typeface="Source Sans Pro"/>
                <a:ea typeface="Source Sans Pro"/>
              </a:rPr>
              <a:t>: </a:t>
            </a:r>
            <a:r>
              <a:rPr lang="en-US" sz="2400" err="1">
                <a:solidFill>
                  <a:schemeClr val="tx2"/>
                </a:solidFill>
                <a:latin typeface="Source Sans Pro"/>
                <a:ea typeface="Source Sans Pro"/>
              </a:rPr>
              <a:t>benadruk</a:t>
            </a:r>
            <a:r>
              <a:rPr lang="en-US" sz="2400">
                <a:solidFill>
                  <a:schemeClr val="tx2"/>
                </a:solidFill>
                <a:latin typeface="Source Sans Pro"/>
                <a:ea typeface="Source Sans Pro"/>
              </a:rPr>
              <a:t> </a:t>
            </a:r>
            <a:r>
              <a:rPr lang="en-US" sz="2400" err="1">
                <a:solidFill>
                  <a:schemeClr val="tx2"/>
                </a:solidFill>
                <a:latin typeface="Source Sans Pro"/>
                <a:ea typeface="Source Sans Pro"/>
              </a:rPr>
              <a:t>dat</a:t>
            </a:r>
            <a:r>
              <a:rPr lang="en-US" sz="2400">
                <a:solidFill>
                  <a:schemeClr val="tx2"/>
                </a:solidFill>
                <a:latin typeface="Source Sans Pro"/>
                <a:ea typeface="Source Sans Pro"/>
              </a:rPr>
              <a:t> er </a:t>
            </a:r>
            <a:r>
              <a:rPr lang="en-US" sz="2400" err="1">
                <a:solidFill>
                  <a:schemeClr val="tx2"/>
                </a:solidFill>
                <a:latin typeface="Source Sans Pro"/>
                <a:ea typeface="Source Sans Pro"/>
              </a:rPr>
              <a:t>geen</a:t>
            </a:r>
            <a:r>
              <a:rPr lang="en-US" sz="2400">
                <a:solidFill>
                  <a:schemeClr val="tx2"/>
                </a:solidFill>
                <a:latin typeface="Source Sans Pro"/>
                <a:ea typeface="Source Sans Pro"/>
              </a:rPr>
              <a:t> </a:t>
            </a:r>
            <a:r>
              <a:rPr lang="en-US" sz="2400" err="1">
                <a:solidFill>
                  <a:schemeClr val="tx2"/>
                </a:solidFill>
                <a:latin typeface="Source Sans Pro"/>
                <a:ea typeface="Source Sans Pro"/>
              </a:rPr>
              <a:t>goed</a:t>
            </a:r>
            <a:r>
              <a:rPr lang="en-US" sz="2400">
                <a:solidFill>
                  <a:schemeClr val="tx2"/>
                </a:solidFill>
                <a:latin typeface="Source Sans Pro"/>
                <a:ea typeface="Source Sans Pro"/>
              </a:rPr>
              <a:t>/</a:t>
            </a:r>
            <a:r>
              <a:rPr lang="en-US" sz="2400" err="1">
                <a:solidFill>
                  <a:schemeClr val="tx2"/>
                </a:solidFill>
                <a:latin typeface="Source Sans Pro"/>
                <a:ea typeface="Source Sans Pro"/>
              </a:rPr>
              <a:t>fout</a:t>
            </a:r>
            <a:r>
              <a:rPr lang="en-US" sz="2400">
                <a:solidFill>
                  <a:schemeClr val="tx2"/>
                </a:solidFill>
                <a:latin typeface="Source Sans Pro"/>
                <a:ea typeface="Source Sans Pro"/>
              </a:rPr>
              <a:t> is, </a:t>
            </a:r>
            <a:r>
              <a:rPr lang="en-US" sz="2400" err="1">
                <a:solidFill>
                  <a:schemeClr val="tx2"/>
                </a:solidFill>
                <a:latin typeface="Source Sans Pro"/>
                <a:ea typeface="Source Sans Pro"/>
              </a:rPr>
              <a:t>alles</a:t>
            </a:r>
            <a:r>
              <a:rPr lang="en-US" sz="2400">
                <a:solidFill>
                  <a:schemeClr val="tx2"/>
                </a:solidFill>
                <a:latin typeface="Source Sans Pro"/>
                <a:ea typeface="Source Sans Pro"/>
              </a:rPr>
              <a:t> mag, er </a:t>
            </a:r>
            <a:r>
              <a:rPr lang="en-US" sz="2400" err="1">
                <a:solidFill>
                  <a:schemeClr val="tx2"/>
                </a:solidFill>
                <a:latin typeface="Source Sans Pro"/>
                <a:ea typeface="Source Sans Pro"/>
              </a:rPr>
              <a:t>bestaan</a:t>
            </a:r>
            <a:r>
              <a:rPr lang="en-US" sz="2400">
                <a:solidFill>
                  <a:schemeClr val="tx2"/>
                </a:solidFill>
                <a:latin typeface="Source Sans Pro"/>
                <a:ea typeface="Source Sans Pro"/>
              </a:rPr>
              <a:t> </a:t>
            </a:r>
            <a:r>
              <a:rPr lang="en-US" sz="2400" err="1">
                <a:solidFill>
                  <a:schemeClr val="tx2"/>
                </a:solidFill>
                <a:latin typeface="Source Sans Pro"/>
                <a:ea typeface="Source Sans Pro"/>
              </a:rPr>
              <a:t>geen</a:t>
            </a:r>
            <a:r>
              <a:rPr lang="en-US" sz="2400">
                <a:solidFill>
                  <a:schemeClr val="tx2"/>
                </a:solidFill>
                <a:latin typeface="Source Sans Pro"/>
                <a:ea typeface="Source Sans Pro"/>
              </a:rPr>
              <a:t> </a:t>
            </a:r>
            <a:r>
              <a:rPr lang="en-US" sz="2400" err="1">
                <a:solidFill>
                  <a:schemeClr val="tx2"/>
                </a:solidFill>
                <a:latin typeface="Source Sans Pro"/>
                <a:ea typeface="Source Sans Pro"/>
              </a:rPr>
              <a:t>domme</a:t>
            </a:r>
            <a:r>
              <a:rPr lang="en-US" sz="2400">
                <a:solidFill>
                  <a:schemeClr val="tx2"/>
                </a:solidFill>
                <a:latin typeface="Source Sans Pro"/>
                <a:ea typeface="Source Sans Pro"/>
              </a:rPr>
              <a:t> </a:t>
            </a:r>
            <a:r>
              <a:rPr lang="en-US" sz="2400" err="1">
                <a:solidFill>
                  <a:schemeClr val="tx2"/>
                </a:solidFill>
                <a:latin typeface="Source Sans Pro"/>
                <a:ea typeface="Source Sans Pro"/>
              </a:rPr>
              <a:t>vragen</a:t>
            </a:r>
            <a:r>
              <a:rPr lang="en-US" sz="2400">
                <a:solidFill>
                  <a:schemeClr val="tx2"/>
                </a:solidFill>
                <a:latin typeface="Source Sans Pro"/>
                <a:ea typeface="Source Sans Pro"/>
              </a:rPr>
              <a:t>.</a:t>
            </a:r>
          </a:p>
          <a:p>
            <a:pPr marL="457200" lvl="1" indent="0">
              <a:buNone/>
            </a:pPr>
            <a:endParaRPr lang="en-US" sz="1800" dirty="0">
              <a:solidFill>
                <a:schemeClr val="tx2"/>
              </a:solidFill>
              <a:latin typeface="Source Sans Pro"/>
              <a:ea typeface="Source Sans Pro"/>
            </a:endParaRPr>
          </a:p>
        </p:txBody>
      </p:sp>
      <p:pic>
        <p:nvPicPr>
          <p:cNvPr id="1028" name="Picture 4" descr="Jip geeft Janneke een gekeurde bloem">
            <a:extLst>
              <a:ext uri="{FF2B5EF4-FFF2-40B4-BE49-F238E27FC236}">
                <a16:creationId xmlns:a16="http://schemas.microsoft.com/office/drawing/2014/main" id="{7F23BE59-164E-BCAC-402C-8A2B79753F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17"/>
          <a:stretch>
            <a:fillRect/>
          </a:stretch>
        </p:blipFill>
        <p:spPr bwMode="auto">
          <a:xfrm>
            <a:off x="7555832" y="1626224"/>
            <a:ext cx="379796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203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28E9C-90D6-0BCE-A855-DB60A1041F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8A5B65-6C28-C2C4-2A52-76F47D526E2D}"/>
              </a:ext>
            </a:extLst>
          </p:cNvPr>
          <p:cNvSpPr>
            <a:spLocks noGrp="1"/>
          </p:cNvSpPr>
          <p:nvPr>
            <p:ph type="title"/>
          </p:nvPr>
        </p:nvSpPr>
        <p:spPr>
          <a:xfrm>
            <a:off x="838200" y="210065"/>
            <a:ext cx="10515600" cy="1260389"/>
          </a:xfrm>
        </p:spPr>
        <p:txBody>
          <a:bodyPr anchor="ctr">
            <a:normAutofit/>
          </a:bodyPr>
          <a:lstStyle/>
          <a:p>
            <a:r>
              <a:rPr lang="nl-NL"/>
              <a:t>(Lastige) vragen? </a:t>
            </a:r>
          </a:p>
        </p:txBody>
      </p:sp>
      <p:sp>
        <p:nvSpPr>
          <p:cNvPr id="18" name="Content Placeholder 2">
            <a:extLst>
              <a:ext uri="{FF2B5EF4-FFF2-40B4-BE49-F238E27FC236}">
                <a16:creationId xmlns:a16="http://schemas.microsoft.com/office/drawing/2014/main" id="{167E71A3-27A6-8811-23F5-10FAD95F85A2}"/>
              </a:ext>
            </a:extLst>
          </p:cNvPr>
          <p:cNvSpPr>
            <a:spLocks noGrp="1"/>
          </p:cNvSpPr>
          <p:nvPr>
            <p:ph sz="half" idx="1"/>
          </p:nvPr>
        </p:nvSpPr>
        <p:spPr>
          <a:xfrm>
            <a:off x="838200" y="1721716"/>
            <a:ext cx="6362700" cy="4351338"/>
          </a:xfrm>
        </p:spPr>
        <p:txBody>
          <a:bodyPr vert="horz" lIns="91440" tIns="45720" rIns="91440" bIns="45720" rtlCol="0" anchor="t">
            <a:normAutofit/>
          </a:bodyPr>
          <a:lstStyle/>
          <a:p>
            <a:pPr marL="0" lvl="1" indent="0">
              <a:spcBef>
                <a:spcPts val="1000"/>
              </a:spcBef>
              <a:buNone/>
            </a:pPr>
            <a:r>
              <a:rPr lang="en-US">
                <a:solidFill>
                  <a:schemeClr val="tx2"/>
                </a:solidFill>
                <a:latin typeface="source sans"/>
                <a:ea typeface="Source Sans Pro"/>
              </a:rPr>
              <a:t>Leer </a:t>
            </a:r>
            <a:r>
              <a:rPr lang="en-US" err="1">
                <a:solidFill>
                  <a:schemeClr val="tx2"/>
                </a:solidFill>
                <a:latin typeface="source sans"/>
                <a:ea typeface="Source Sans Pro"/>
              </a:rPr>
              <a:t>jezelf</a:t>
            </a:r>
            <a:r>
              <a:rPr lang="en-US">
                <a:solidFill>
                  <a:schemeClr val="tx2"/>
                </a:solidFill>
                <a:latin typeface="source sans"/>
                <a:ea typeface="Source Sans Pro"/>
              </a:rPr>
              <a:t> </a:t>
            </a:r>
            <a:r>
              <a:rPr lang="en-US" err="1">
                <a:solidFill>
                  <a:schemeClr val="tx2"/>
                </a:solidFill>
                <a:latin typeface="source sans"/>
                <a:ea typeface="Source Sans Pro"/>
              </a:rPr>
              <a:t>aan</a:t>
            </a:r>
            <a:r>
              <a:rPr lang="en-US">
                <a:solidFill>
                  <a:schemeClr val="tx2"/>
                </a:solidFill>
                <a:latin typeface="source sans"/>
                <a:ea typeface="Source Sans Pro"/>
              </a:rPr>
              <a:t> om </a:t>
            </a:r>
            <a:r>
              <a:rPr lang="en-US" err="1">
                <a:solidFill>
                  <a:schemeClr val="tx2"/>
                </a:solidFill>
                <a:latin typeface="source sans"/>
                <a:ea typeface="Source Sans Pro"/>
              </a:rPr>
              <a:t>vragen</a:t>
            </a:r>
            <a:r>
              <a:rPr lang="en-US">
                <a:solidFill>
                  <a:schemeClr val="tx2"/>
                </a:solidFill>
                <a:latin typeface="source sans"/>
                <a:ea typeface="Source Sans Pro"/>
              </a:rPr>
              <a:t> </a:t>
            </a:r>
            <a:r>
              <a:rPr lang="en-US" err="1">
                <a:solidFill>
                  <a:schemeClr val="tx2"/>
                </a:solidFill>
                <a:latin typeface="source sans"/>
                <a:ea typeface="Source Sans Pro"/>
              </a:rPr>
              <a:t>niet</a:t>
            </a:r>
            <a:r>
              <a:rPr lang="en-US">
                <a:solidFill>
                  <a:schemeClr val="tx2"/>
                </a:solidFill>
                <a:latin typeface="source sans"/>
                <a:ea typeface="Source Sans Pro"/>
              </a:rPr>
              <a:t> direct </a:t>
            </a:r>
            <a:r>
              <a:rPr lang="en-US" err="1">
                <a:solidFill>
                  <a:schemeClr val="tx2"/>
                </a:solidFill>
                <a:latin typeface="source sans"/>
                <a:ea typeface="Source Sans Pro"/>
              </a:rPr>
              <a:t>te</a:t>
            </a:r>
            <a:r>
              <a:rPr lang="en-US">
                <a:solidFill>
                  <a:schemeClr val="tx2"/>
                </a:solidFill>
                <a:latin typeface="source sans"/>
                <a:ea typeface="Source Sans Pro"/>
              </a:rPr>
              <a:t> </a:t>
            </a:r>
            <a:r>
              <a:rPr lang="en-US" err="1">
                <a:solidFill>
                  <a:schemeClr val="tx2"/>
                </a:solidFill>
                <a:latin typeface="source sans"/>
                <a:ea typeface="Source Sans Pro"/>
              </a:rPr>
              <a:t>beantwoorden</a:t>
            </a:r>
            <a:r>
              <a:rPr lang="en-US">
                <a:solidFill>
                  <a:schemeClr val="tx2"/>
                </a:solidFill>
                <a:latin typeface="source sans"/>
                <a:ea typeface="Source Sans Pro"/>
              </a:rPr>
              <a:t>. </a:t>
            </a:r>
            <a:r>
              <a:rPr lang="en-US" err="1">
                <a:solidFill>
                  <a:schemeClr val="tx2"/>
                </a:solidFill>
                <a:latin typeface="source sans"/>
                <a:ea typeface="Source Sans Pro"/>
              </a:rPr>
              <a:t>Noteer</a:t>
            </a:r>
            <a:r>
              <a:rPr lang="en-US">
                <a:solidFill>
                  <a:schemeClr val="tx2"/>
                </a:solidFill>
                <a:latin typeface="source sans"/>
                <a:ea typeface="Source Sans Pro"/>
              </a:rPr>
              <a:t> ze.</a:t>
            </a:r>
            <a:endParaRPr lang="en-US">
              <a:latin typeface="source sans"/>
            </a:endParaRPr>
          </a:p>
          <a:p>
            <a:r>
              <a:rPr lang="en-US" sz="2400">
                <a:solidFill>
                  <a:schemeClr val="tx2"/>
                </a:solidFill>
                <a:latin typeface="source sans"/>
                <a:ea typeface="Source Sans Pro"/>
              </a:rPr>
              <a:t>Weet je </a:t>
            </a:r>
            <a:r>
              <a:rPr lang="en-US" sz="2400" err="1">
                <a:solidFill>
                  <a:schemeClr val="tx2"/>
                </a:solidFill>
                <a:latin typeface="source sans"/>
                <a:ea typeface="Source Sans Pro"/>
              </a:rPr>
              <a:t>zelf</a:t>
            </a:r>
            <a:r>
              <a:rPr lang="en-US" sz="2400">
                <a:solidFill>
                  <a:schemeClr val="tx2"/>
                </a:solidFill>
                <a:latin typeface="source sans"/>
                <a:ea typeface="Source Sans Pro"/>
              </a:rPr>
              <a:t> het </a:t>
            </a:r>
            <a:r>
              <a:rPr lang="en-US" sz="2400" err="1">
                <a:solidFill>
                  <a:schemeClr val="tx2"/>
                </a:solidFill>
                <a:latin typeface="source sans"/>
                <a:ea typeface="Source Sans Pro"/>
              </a:rPr>
              <a:t>antwoord</a:t>
            </a:r>
            <a:r>
              <a:rPr lang="en-US" sz="2400">
                <a:solidFill>
                  <a:schemeClr val="tx2"/>
                </a:solidFill>
                <a:latin typeface="source sans"/>
                <a:ea typeface="Source Sans Pro"/>
              </a:rPr>
              <a:t>? </a:t>
            </a:r>
            <a:r>
              <a:rPr lang="en-US" sz="2400" err="1">
                <a:solidFill>
                  <a:schemeClr val="tx2"/>
                </a:solidFill>
                <a:latin typeface="source sans"/>
                <a:ea typeface="Source Sans Pro"/>
              </a:rPr>
              <a:t>Bewaar</a:t>
            </a:r>
            <a:r>
              <a:rPr lang="en-US" sz="2400">
                <a:solidFill>
                  <a:schemeClr val="tx2"/>
                </a:solidFill>
                <a:latin typeface="source sans"/>
                <a:ea typeface="Source Sans Pro"/>
              </a:rPr>
              <a:t> </a:t>
            </a:r>
            <a:r>
              <a:rPr lang="en-US" sz="2400" err="1">
                <a:solidFill>
                  <a:schemeClr val="tx2"/>
                </a:solidFill>
                <a:latin typeface="source sans"/>
                <a:ea typeface="Source Sans Pro"/>
              </a:rPr>
              <a:t>dit</a:t>
            </a:r>
            <a:r>
              <a:rPr lang="en-US" sz="2400">
                <a:solidFill>
                  <a:schemeClr val="tx2"/>
                </a:solidFill>
                <a:latin typeface="source sans"/>
                <a:ea typeface="Source Sans Pro"/>
              </a:rPr>
              <a:t> tot het </a:t>
            </a:r>
            <a:r>
              <a:rPr lang="en-US" sz="2400" err="1">
                <a:solidFill>
                  <a:schemeClr val="tx2"/>
                </a:solidFill>
                <a:latin typeface="source sans"/>
                <a:ea typeface="Source Sans Pro"/>
              </a:rPr>
              <a:t>einde</a:t>
            </a:r>
            <a:r>
              <a:rPr lang="en-US" sz="2400">
                <a:solidFill>
                  <a:schemeClr val="tx2"/>
                </a:solidFill>
                <a:latin typeface="source sans"/>
                <a:ea typeface="Source Sans Pro"/>
              </a:rPr>
              <a:t>.</a:t>
            </a:r>
          </a:p>
          <a:p>
            <a:r>
              <a:rPr lang="en-US" sz="2400">
                <a:solidFill>
                  <a:schemeClr val="tx2"/>
                </a:solidFill>
                <a:latin typeface="source sans"/>
                <a:ea typeface="Source Sans Pro"/>
              </a:rPr>
              <a:t>Weet je het </a:t>
            </a:r>
            <a:r>
              <a:rPr lang="en-US" sz="2400" err="1">
                <a:solidFill>
                  <a:schemeClr val="tx2"/>
                </a:solidFill>
                <a:latin typeface="source sans"/>
                <a:ea typeface="Source Sans Pro"/>
              </a:rPr>
              <a:t>antwoord</a:t>
            </a:r>
            <a:r>
              <a:rPr lang="en-US" sz="2400">
                <a:solidFill>
                  <a:schemeClr val="tx2"/>
                </a:solidFill>
                <a:latin typeface="source sans"/>
                <a:ea typeface="Source Sans Pro"/>
              </a:rPr>
              <a:t> </a:t>
            </a:r>
            <a:r>
              <a:rPr lang="en-US" sz="2400" err="1">
                <a:solidFill>
                  <a:schemeClr val="tx2"/>
                </a:solidFill>
                <a:latin typeface="source sans"/>
                <a:ea typeface="Source Sans Pro"/>
              </a:rPr>
              <a:t>niet</a:t>
            </a:r>
            <a:r>
              <a:rPr lang="en-US" sz="2400">
                <a:solidFill>
                  <a:schemeClr val="tx2"/>
                </a:solidFill>
                <a:latin typeface="source sans"/>
                <a:ea typeface="Source Sans Pro"/>
              </a:rPr>
              <a:t>? </a:t>
            </a:r>
            <a:r>
              <a:rPr lang="en-US" sz="2400" err="1">
                <a:solidFill>
                  <a:schemeClr val="tx2"/>
                </a:solidFill>
                <a:latin typeface="source sans"/>
                <a:ea typeface="Source Sans Pro"/>
              </a:rPr>
              <a:t>Geef</a:t>
            </a:r>
            <a:r>
              <a:rPr lang="en-US" sz="2400">
                <a:solidFill>
                  <a:schemeClr val="tx2"/>
                </a:solidFill>
                <a:latin typeface="source sans"/>
                <a:ea typeface="Source Sans Pro"/>
              </a:rPr>
              <a:t> </a:t>
            </a:r>
            <a:r>
              <a:rPr lang="en-US" sz="2400" err="1">
                <a:solidFill>
                  <a:schemeClr val="tx2"/>
                </a:solidFill>
                <a:latin typeface="source sans"/>
                <a:ea typeface="Source Sans Pro"/>
              </a:rPr>
              <a:t>aan</a:t>
            </a:r>
            <a:r>
              <a:rPr lang="en-US" sz="2400">
                <a:solidFill>
                  <a:schemeClr val="tx2"/>
                </a:solidFill>
                <a:latin typeface="source sans"/>
                <a:ea typeface="Source Sans Pro"/>
              </a:rPr>
              <a:t> </a:t>
            </a:r>
            <a:r>
              <a:rPr lang="en-US" sz="2400" err="1">
                <a:solidFill>
                  <a:schemeClr val="tx2"/>
                </a:solidFill>
                <a:latin typeface="source sans"/>
                <a:ea typeface="Source Sans Pro"/>
              </a:rPr>
              <a:t>dat</a:t>
            </a:r>
            <a:r>
              <a:rPr lang="en-US" sz="2400">
                <a:solidFill>
                  <a:schemeClr val="tx2"/>
                </a:solidFill>
                <a:latin typeface="source sans"/>
                <a:ea typeface="Source Sans Pro"/>
              </a:rPr>
              <a:t> je </a:t>
            </a:r>
            <a:r>
              <a:rPr lang="en-US" sz="2400" err="1">
                <a:solidFill>
                  <a:schemeClr val="tx2"/>
                </a:solidFill>
                <a:latin typeface="source sans"/>
                <a:ea typeface="Source Sans Pro"/>
              </a:rPr>
              <a:t>dit</a:t>
            </a:r>
            <a:r>
              <a:rPr lang="en-US" sz="2400">
                <a:solidFill>
                  <a:schemeClr val="tx2"/>
                </a:solidFill>
                <a:latin typeface="source sans"/>
                <a:ea typeface="Source Sans Pro"/>
              </a:rPr>
              <a:t> </a:t>
            </a:r>
            <a:r>
              <a:rPr lang="en-US" sz="2400" err="1">
                <a:solidFill>
                  <a:schemeClr val="tx2"/>
                </a:solidFill>
                <a:latin typeface="source sans"/>
                <a:ea typeface="Source Sans Pro"/>
              </a:rPr>
              <a:t>niet</a:t>
            </a:r>
            <a:r>
              <a:rPr lang="en-US" sz="2400">
                <a:solidFill>
                  <a:schemeClr val="tx2"/>
                </a:solidFill>
                <a:latin typeface="source sans"/>
                <a:ea typeface="Source Sans Pro"/>
              </a:rPr>
              <a:t> </a:t>
            </a:r>
            <a:r>
              <a:rPr lang="en-US" sz="2400" err="1">
                <a:solidFill>
                  <a:schemeClr val="tx2"/>
                </a:solidFill>
                <a:latin typeface="source sans"/>
                <a:ea typeface="Source Sans Pro"/>
              </a:rPr>
              <a:t>weet</a:t>
            </a:r>
            <a:r>
              <a:rPr lang="en-US" sz="2400">
                <a:solidFill>
                  <a:schemeClr val="tx2"/>
                </a:solidFill>
                <a:latin typeface="source sans"/>
                <a:ea typeface="Source Sans Pro"/>
              </a:rPr>
              <a:t>, het intern </a:t>
            </a:r>
            <a:r>
              <a:rPr lang="en-US" sz="2400" err="1">
                <a:solidFill>
                  <a:schemeClr val="tx2"/>
                </a:solidFill>
                <a:latin typeface="source sans"/>
                <a:ea typeface="Source Sans Pro"/>
              </a:rPr>
              <a:t>gaat</a:t>
            </a:r>
            <a:r>
              <a:rPr lang="en-US" sz="2400">
                <a:solidFill>
                  <a:schemeClr val="tx2"/>
                </a:solidFill>
                <a:latin typeface="source sans"/>
                <a:ea typeface="Source Sans Pro"/>
              </a:rPr>
              <a:t> </a:t>
            </a:r>
            <a:r>
              <a:rPr lang="en-US" sz="2400" err="1">
                <a:solidFill>
                  <a:schemeClr val="tx2"/>
                </a:solidFill>
                <a:latin typeface="source sans"/>
                <a:ea typeface="Source Sans Pro"/>
              </a:rPr>
              <a:t>navragen</a:t>
            </a:r>
            <a:r>
              <a:rPr lang="en-US" sz="2400">
                <a:solidFill>
                  <a:schemeClr val="tx2"/>
                </a:solidFill>
                <a:latin typeface="source sans"/>
                <a:ea typeface="Source Sans Pro"/>
              </a:rPr>
              <a:t> </a:t>
            </a:r>
            <a:r>
              <a:rPr lang="en-US" sz="2400" err="1">
                <a:solidFill>
                  <a:schemeClr val="tx2"/>
                </a:solidFill>
                <a:latin typeface="source sans"/>
                <a:ea typeface="Source Sans Pro"/>
              </a:rPr>
              <a:t>en</a:t>
            </a:r>
            <a:r>
              <a:rPr lang="en-US" sz="2400">
                <a:solidFill>
                  <a:schemeClr val="tx2"/>
                </a:solidFill>
                <a:latin typeface="source sans"/>
                <a:ea typeface="Source Sans Pro"/>
              </a:rPr>
              <a:t> </a:t>
            </a:r>
            <a:r>
              <a:rPr lang="en-US" sz="2400" err="1">
                <a:solidFill>
                  <a:schemeClr val="tx2"/>
                </a:solidFill>
                <a:latin typeface="source sans"/>
                <a:ea typeface="Source Sans Pro"/>
              </a:rPr>
              <a:t>dit</a:t>
            </a:r>
            <a:r>
              <a:rPr lang="en-US" sz="2400">
                <a:solidFill>
                  <a:schemeClr val="tx2"/>
                </a:solidFill>
                <a:latin typeface="source sans"/>
                <a:ea typeface="Source Sans Pro"/>
              </a:rPr>
              <a:t> op </a:t>
            </a:r>
            <a:r>
              <a:rPr lang="en-US" sz="2400" err="1">
                <a:solidFill>
                  <a:schemeClr val="tx2"/>
                </a:solidFill>
                <a:latin typeface="source sans"/>
                <a:ea typeface="Source Sans Pro"/>
              </a:rPr>
              <a:t>een</a:t>
            </a:r>
            <a:r>
              <a:rPr lang="en-US" sz="2400">
                <a:solidFill>
                  <a:schemeClr val="tx2"/>
                </a:solidFill>
                <a:latin typeface="source sans"/>
                <a:ea typeface="Source Sans Pro"/>
              </a:rPr>
              <a:t> later moment </a:t>
            </a:r>
            <a:r>
              <a:rPr lang="en-US" sz="2400" err="1">
                <a:solidFill>
                  <a:schemeClr val="tx2"/>
                </a:solidFill>
                <a:latin typeface="source sans"/>
                <a:ea typeface="Source Sans Pro"/>
              </a:rPr>
              <a:t>terugkoppelt</a:t>
            </a:r>
            <a:r>
              <a:rPr lang="en-US" sz="2400">
                <a:solidFill>
                  <a:schemeClr val="tx2"/>
                </a:solidFill>
                <a:latin typeface="source sans"/>
                <a:ea typeface="Source Sans Pro"/>
              </a:rPr>
              <a:t>.</a:t>
            </a:r>
            <a:r>
              <a:rPr lang="en-US">
                <a:solidFill>
                  <a:schemeClr val="tx2"/>
                </a:solidFill>
                <a:latin typeface="source sans"/>
                <a:ea typeface="Source Sans Pro"/>
              </a:rPr>
              <a:t> </a:t>
            </a:r>
          </a:p>
          <a:p>
            <a:pPr marL="457200" lvl="1" indent="0">
              <a:buNone/>
            </a:pPr>
            <a:endParaRPr lang="en-US">
              <a:solidFill>
                <a:schemeClr val="tx2"/>
              </a:solidFill>
              <a:latin typeface="source sans"/>
              <a:ea typeface="Source Sans Pro"/>
            </a:endParaRPr>
          </a:p>
        </p:txBody>
      </p:sp>
      <p:pic>
        <p:nvPicPr>
          <p:cNvPr id="3" name="Afbeelding 2">
            <a:extLst>
              <a:ext uri="{FF2B5EF4-FFF2-40B4-BE49-F238E27FC236}">
                <a16:creationId xmlns:a16="http://schemas.microsoft.com/office/drawing/2014/main" id="{FAB6D798-1210-1D94-7259-337B7990CD99}"/>
              </a:ext>
            </a:extLst>
          </p:cNvPr>
          <p:cNvPicPr>
            <a:picLocks noChangeAspect="1"/>
          </p:cNvPicPr>
          <p:nvPr/>
        </p:nvPicPr>
        <p:blipFill>
          <a:blip r:embed="rId3"/>
          <a:stretch>
            <a:fillRect/>
          </a:stretch>
        </p:blipFill>
        <p:spPr>
          <a:xfrm>
            <a:off x="7200900" y="1923848"/>
            <a:ext cx="3947074" cy="3947074"/>
          </a:xfrm>
          <a:prstGeom prst="rect">
            <a:avLst/>
          </a:prstGeom>
        </p:spPr>
      </p:pic>
    </p:spTree>
    <p:extLst>
      <p:ext uri="{BB962C8B-B14F-4D97-AF65-F5344CB8AC3E}">
        <p14:creationId xmlns:p14="http://schemas.microsoft.com/office/powerpoint/2010/main" val="650264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3BC49-F2B7-A859-5BB9-DC0BF86B7CA4}"/>
              </a:ext>
            </a:extLst>
          </p:cNvPr>
          <p:cNvSpPr>
            <a:spLocks noGrp="1"/>
          </p:cNvSpPr>
          <p:nvPr>
            <p:ph type="title"/>
          </p:nvPr>
        </p:nvSpPr>
        <p:spPr/>
        <p:txBody>
          <a:bodyPr/>
          <a:lstStyle/>
          <a:p>
            <a:r>
              <a:rPr lang="nl-NL" dirty="0"/>
              <a:t>Type klanten – een greep</a:t>
            </a:r>
          </a:p>
        </p:txBody>
      </p:sp>
      <p:sp>
        <p:nvSpPr>
          <p:cNvPr id="6" name="Tekstvak 5">
            <a:extLst>
              <a:ext uri="{FF2B5EF4-FFF2-40B4-BE49-F238E27FC236}">
                <a16:creationId xmlns:a16="http://schemas.microsoft.com/office/drawing/2014/main" id="{6B10D237-0659-7A5F-A9B8-E56A293CD4A2}"/>
              </a:ext>
            </a:extLst>
          </p:cNvPr>
          <p:cNvSpPr txBox="1"/>
          <p:nvPr/>
        </p:nvSpPr>
        <p:spPr>
          <a:xfrm>
            <a:off x="238852" y="1795374"/>
            <a:ext cx="3395887" cy="3467231"/>
          </a:xfrm>
          <a:prstGeom prst="rect">
            <a:avLst/>
          </a:prstGeom>
          <a:noFill/>
        </p:spPr>
        <p:txBody>
          <a:bodyPr wrap="square" lIns="91440" tIns="45720" rIns="91440" bIns="45720" numCol="1" anchor="t">
            <a:spAutoFit/>
          </a:bodyPr>
          <a:lstStyle/>
          <a:p>
            <a:pPr lvl="1">
              <a:spcBef>
                <a:spcPts val="500"/>
              </a:spcBef>
            </a:pPr>
            <a:r>
              <a:rPr lang="nl-NL" b="1">
                <a:solidFill>
                  <a:schemeClr val="tx2"/>
                </a:solidFill>
                <a:latin typeface="source sans"/>
                <a:ea typeface="Source Sans Pro"/>
              </a:rPr>
              <a:t>Dominante</a:t>
            </a:r>
            <a:endParaRPr lang="en-US">
              <a:solidFill>
                <a:schemeClr val="tx2"/>
              </a:solidFill>
              <a:latin typeface="source sans"/>
            </a:endParaRPr>
          </a:p>
          <a:p>
            <a:pPr marL="742950" lvl="1" indent="-285750">
              <a:lnSpc>
                <a:spcPct val="107000"/>
              </a:lnSpc>
              <a:buFont typeface="Arial" panose="020B0604020202020204" pitchFamily="34" charset="0"/>
              <a:buChar char="•"/>
            </a:pPr>
            <a:r>
              <a:rPr lang="nl-NL">
                <a:latin typeface="source sans"/>
                <a:ea typeface="Calibri" panose="020F0502020204030204" pitchFamily="34" charset="0"/>
                <a:cs typeface="Times New Roman" panose="02020603050405020304" pitchFamily="18" charset="0"/>
              </a:rPr>
              <a:t>Sfeerbepaler</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Sterke mening en stellig</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Neemt (te) veel ruimte in</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Kan irritatie oproepen</a:t>
            </a:r>
            <a:endParaRPr lang="nl-NL">
              <a:solidFill>
                <a:schemeClr val="tx2"/>
              </a:solidFill>
              <a:latin typeface="source sans"/>
            </a:endParaRPr>
          </a:p>
          <a:p>
            <a:pPr lvl="1">
              <a:spcBef>
                <a:spcPts val="500"/>
              </a:spcBef>
            </a:pPr>
            <a:endParaRPr lang="nl-NL" b="1">
              <a:solidFill>
                <a:schemeClr val="tx2"/>
              </a:solidFill>
              <a:latin typeface="Source Sans Pro"/>
              <a:ea typeface="Source Sans Pro"/>
            </a:endParaRPr>
          </a:p>
          <a:p>
            <a:pPr lvl="1">
              <a:spcBef>
                <a:spcPts val="500"/>
              </a:spcBef>
            </a:pPr>
            <a:r>
              <a:rPr lang="nl-NL" b="1">
                <a:solidFill>
                  <a:schemeClr val="tx2"/>
                </a:solidFill>
                <a:latin typeface="source sans"/>
                <a:ea typeface="Source Sans Pro"/>
              </a:rPr>
              <a:t>Stille</a:t>
            </a:r>
            <a:endParaRPr lang="nl-NL">
              <a:solidFill>
                <a:schemeClr val="tx2"/>
              </a:solidFill>
              <a:latin typeface="source sans"/>
            </a:endParaRPr>
          </a:p>
          <a:p>
            <a:pPr marL="742950" lvl="1" indent="-285750">
              <a:lnSpc>
                <a:spcPct val="107000"/>
              </a:lnSpc>
              <a:spcAft>
                <a:spcPts val="0"/>
              </a:spcAft>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Weinig commitment</a:t>
            </a:r>
          </a:p>
          <a:p>
            <a:pPr marL="742950" lvl="1" indent="-285750">
              <a:lnSpc>
                <a:spcPct val="107000"/>
              </a:lnSpc>
              <a:spcAft>
                <a:spcPts val="0"/>
              </a:spcAft>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Laat niet achterste van de tong zien</a:t>
            </a:r>
          </a:p>
          <a:p>
            <a:pPr lvl="1">
              <a:spcBef>
                <a:spcPts val="500"/>
              </a:spcBef>
            </a:pPr>
            <a:endParaRPr lang="nl-NL">
              <a:solidFill>
                <a:schemeClr val="tx2"/>
              </a:solidFill>
              <a:latin typeface="Source Sans Pro"/>
              <a:ea typeface="Source Sans Pro"/>
            </a:endParaRPr>
          </a:p>
        </p:txBody>
      </p:sp>
      <p:pic>
        <p:nvPicPr>
          <p:cNvPr id="2050" name="Picture 2" descr="Arjen Lubach neemt week pauze van De Avondshow | Foto | AD.nl">
            <a:extLst>
              <a:ext uri="{FF2B5EF4-FFF2-40B4-BE49-F238E27FC236}">
                <a16:creationId xmlns:a16="http://schemas.microsoft.com/office/drawing/2014/main" id="{DAE128BB-3069-095F-BF43-BF09113C0AAB}"/>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25453" t="9201" r="23971"/>
          <a:stretch>
            <a:fillRect/>
          </a:stretch>
        </p:blipFill>
        <p:spPr bwMode="auto">
          <a:xfrm>
            <a:off x="6556566" y="2170228"/>
            <a:ext cx="2064626" cy="208490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European Moles Hate Eating Sand, New Study Finds | Sci.News">
            <a:extLst>
              <a:ext uri="{FF2B5EF4-FFF2-40B4-BE49-F238E27FC236}">
                <a16:creationId xmlns:a16="http://schemas.microsoft.com/office/drawing/2014/main" id="{1F43CE05-412E-BE8B-3841-64452DCE6944}"/>
              </a:ext>
            </a:extLst>
          </p:cNvPr>
          <p:cNvSpPr>
            <a:spLocks noChangeAspect="1" noChangeArrowheads="1"/>
          </p:cNvSpPr>
          <p:nvPr/>
        </p:nvSpPr>
        <p:spPr bwMode="auto">
          <a:xfrm>
            <a:off x="7241406" y="4623010"/>
            <a:ext cx="1488708" cy="14887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6" descr="European Moles Hate Eating Sand, New Study Finds | Sci.News">
            <a:extLst>
              <a:ext uri="{FF2B5EF4-FFF2-40B4-BE49-F238E27FC236}">
                <a16:creationId xmlns:a16="http://schemas.microsoft.com/office/drawing/2014/main" id="{9B9DC221-F178-15C9-62D5-382F7A9F83A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9" name="AutoShape 8" descr="European Moles Hate Eating Sand, New Study Finds | Sci.News">
            <a:extLst>
              <a:ext uri="{FF2B5EF4-FFF2-40B4-BE49-F238E27FC236}">
                <a16:creationId xmlns:a16="http://schemas.microsoft.com/office/drawing/2014/main" id="{97F529D0-3C86-3A77-FE4F-FD90261B907C}"/>
              </a:ext>
            </a:extLst>
          </p:cNvPr>
          <p:cNvSpPr>
            <a:spLocks noChangeAspect="1" noChangeArrowheads="1"/>
          </p:cNvSpPr>
          <p:nvPr/>
        </p:nvSpPr>
        <p:spPr bwMode="auto">
          <a:xfrm>
            <a:off x="5943600" y="3276600"/>
            <a:ext cx="1997242" cy="199724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2058" name="Picture 10" descr="Mollen herkennen, info en tips">
            <a:extLst>
              <a:ext uri="{FF2B5EF4-FFF2-40B4-BE49-F238E27FC236}">
                <a16:creationId xmlns:a16="http://schemas.microsoft.com/office/drawing/2014/main" id="{278D2B2C-4919-8E1B-2E57-16701D226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1192" y="2170228"/>
            <a:ext cx="2802361" cy="157632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Jochem Myjer - Dieren hebben het veel relaxter (Yeee-haa!)">
            <a:extLst>
              <a:ext uri="{FF2B5EF4-FFF2-40B4-BE49-F238E27FC236}">
                <a16:creationId xmlns:a16="http://schemas.microsoft.com/office/drawing/2014/main" id="{173BB199-17CB-ECBE-8F9A-D3295F9D3C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73"/>
          <a:stretch>
            <a:fillRect/>
          </a:stretch>
        </p:blipFill>
        <p:spPr bwMode="auto">
          <a:xfrm>
            <a:off x="6556566" y="4255129"/>
            <a:ext cx="2727463" cy="1576329"/>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a:extLst>
              <a:ext uri="{FF2B5EF4-FFF2-40B4-BE49-F238E27FC236}">
                <a16:creationId xmlns:a16="http://schemas.microsoft.com/office/drawing/2014/main" id="{D800FF44-98B2-EA8C-B4D6-A8BF326D9B3F}"/>
              </a:ext>
            </a:extLst>
          </p:cNvPr>
          <p:cNvPicPr>
            <a:picLocks noChangeAspect="1"/>
          </p:cNvPicPr>
          <p:nvPr/>
        </p:nvPicPr>
        <p:blipFill>
          <a:blip r:embed="rId6"/>
          <a:srcRect b="2553"/>
          <a:stretch>
            <a:fillRect/>
          </a:stretch>
        </p:blipFill>
        <p:spPr>
          <a:xfrm>
            <a:off x="9284029" y="3741120"/>
            <a:ext cx="2139524" cy="2084900"/>
          </a:xfrm>
          <a:prstGeom prst="rect">
            <a:avLst/>
          </a:prstGeom>
        </p:spPr>
      </p:pic>
      <p:sp>
        <p:nvSpPr>
          <p:cNvPr id="13" name="Tekstvak 12">
            <a:extLst>
              <a:ext uri="{FF2B5EF4-FFF2-40B4-BE49-F238E27FC236}">
                <a16:creationId xmlns:a16="http://schemas.microsoft.com/office/drawing/2014/main" id="{72A3BE6E-6128-4953-5CBA-55297FFBA1D4}"/>
              </a:ext>
            </a:extLst>
          </p:cNvPr>
          <p:cNvSpPr txBox="1"/>
          <p:nvPr/>
        </p:nvSpPr>
        <p:spPr>
          <a:xfrm>
            <a:off x="3223946" y="1422793"/>
            <a:ext cx="3391539" cy="4716804"/>
          </a:xfrm>
          <a:prstGeom prst="rect">
            <a:avLst/>
          </a:prstGeom>
          <a:noFill/>
        </p:spPr>
        <p:txBody>
          <a:bodyPr wrap="square" lIns="91440" tIns="45720" rIns="91440" bIns="45720" numCol="1" anchor="t">
            <a:spAutoFit/>
          </a:bodyPr>
          <a:lstStyle/>
          <a:p>
            <a:pPr lvl="2">
              <a:lnSpc>
                <a:spcPct val="107000"/>
              </a:lnSpc>
              <a:spcAft>
                <a:spcPts val="0"/>
              </a:spcAft>
            </a:pPr>
            <a:endParaRPr lang="nl-NL">
              <a:solidFill>
                <a:schemeClr val="tx2"/>
              </a:solidFill>
              <a:latin typeface="Source Sans Pro"/>
              <a:ea typeface="Source Sans Pro"/>
            </a:endParaRPr>
          </a:p>
          <a:p>
            <a:pPr lvl="1">
              <a:spcBef>
                <a:spcPts val="500"/>
              </a:spcBef>
            </a:pPr>
            <a:r>
              <a:rPr lang="nl-NL" b="1">
                <a:solidFill>
                  <a:schemeClr val="tx2"/>
                </a:solidFill>
                <a:latin typeface="source sans"/>
                <a:ea typeface="Source Sans Pro"/>
              </a:rPr>
              <a:t>Drukke</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Gezellig (en moeilijk!)</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Spraakwaterval</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Nauwelijks antwoord op vraag</a:t>
            </a:r>
          </a:p>
          <a:p>
            <a:pPr marL="742950" lvl="1" indent="-285750">
              <a:lnSpc>
                <a:spcPct val="107000"/>
              </a:lnSpc>
              <a:buFont typeface="Arial" panose="020B0604020202020204" pitchFamily="34" charset="0"/>
              <a:buChar char="•"/>
            </a:pPr>
            <a:r>
              <a:rPr lang="nl-NL">
                <a:solidFill>
                  <a:schemeClr val="tx2"/>
                </a:solidFill>
                <a:latin typeface="source sans"/>
                <a:ea typeface="Calibri" panose="020F0502020204030204" pitchFamily="34" charset="0"/>
                <a:cs typeface="Times New Roman" panose="02020603050405020304" pitchFamily="18" charset="0"/>
              </a:rPr>
              <a:t>Teveel energie voor gesprek</a:t>
            </a:r>
          </a:p>
          <a:p>
            <a:pPr marL="685800" lvl="1" indent="-228600">
              <a:spcBef>
                <a:spcPts val="500"/>
              </a:spcBef>
              <a:buFont typeface="Arial" panose="020B0604020202020204" pitchFamily="34" charset="0"/>
              <a:buChar char="•"/>
            </a:pPr>
            <a:endParaRPr lang="nl-NL">
              <a:solidFill>
                <a:schemeClr val="tx2"/>
              </a:solidFill>
              <a:latin typeface="Source Sans Pro"/>
              <a:ea typeface="Source Sans Pro"/>
            </a:endParaRPr>
          </a:p>
          <a:p>
            <a:pPr lvl="1">
              <a:spcBef>
                <a:spcPts val="500"/>
              </a:spcBef>
            </a:pPr>
            <a:r>
              <a:rPr lang="nl-NL" b="1"/>
              <a:t>Rationele </a:t>
            </a:r>
            <a:endParaRPr lang="nl-NL" b="1">
              <a:ea typeface="Calibri"/>
              <a:cs typeface="Calibri"/>
            </a:endParaRPr>
          </a:p>
          <a:p>
            <a:pPr marL="742950" lvl="1" indent="-285750">
              <a:lnSpc>
                <a:spcPct val="107000"/>
              </a:lnSpc>
              <a:buFont typeface="Arial" panose="020B0604020202020204" pitchFamily="34" charset="0"/>
              <a:buChar char="•"/>
            </a:pPr>
            <a:r>
              <a:rPr lang="nl-NL">
                <a:solidFill>
                  <a:schemeClr val="tx2"/>
                </a:solidFill>
                <a:ea typeface="Calibri"/>
                <a:cs typeface="Calibri"/>
              </a:rPr>
              <a:t>Nuchter</a:t>
            </a:r>
          </a:p>
          <a:p>
            <a:pPr marL="742950" lvl="1" indent="-285750">
              <a:lnSpc>
                <a:spcPct val="107000"/>
              </a:lnSpc>
              <a:buFont typeface="Arial" panose="020B0604020202020204" pitchFamily="34" charset="0"/>
              <a:buChar char="•"/>
            </a:pPr>
            <a:r>
              <a:rPr lang="nl-NL">
                <a:solidFill>
                  <a:schemeClr val="tx2"/>
                </a:solidFill>
                <a:ea typeface="Calibri"/>
                <a:cs typeface="Calibri"/>
              </a:rPr>
              <a:t>Praat niet over gevoel</a:t>
            </a:r>
          </a:p>
          <a:p>
            <a:pPr marL="742950" lvl="1" indent="-285750">
              <a:lnSpc>
                <a:spcPct val="107000"/>
              </a:lnSpc>
              <a:buFont typeface="Arial" panose="020B0604020202020204" pitchFamily="34" charset="0"/>
              <a:buChar char="•"/>
            </a:pPr>
            <a:r>
              <a:rPr lang="nl-NL">
                <a:solidFill>
                  <a:schemeClr val="tx2"/>
                </a:solidFill>
                <a:ea typeface="Calibri"/>
                <a:cs typeface="Calibri"/>
              </a:rPr>
              <a:t>Wuift gevoelsvragen weg</a:t>
            </a:r>
          </a:p>
          <a:p>
            <a:pPr marL="742950" lvl="1" indent="-285750">
              <a:lnSpc>
                <a:spcPct val="107000"/>
              </a:lnSpc>
              <a:buFont typeface="Arial" panose="020B0604020202020204" pitchFamily="34" charset="0"/>
              <a:buChar char="•"/>
            </a:pPr>
            <a:r>
              <a:rPr lang="nl-NL">
                <a:solidFill>
                  <a:schemeClr val="tx2"/>
                </a:solidFill>
                <a:ea typeface="Calibri"/>
                <a:cs typeface="Calibri"/>
              </a:rPr>
              <a:t>Cynische houding</a:t>
            </a:r>
          </a:p>
          <a:p>
            <a:pPr marL="685800" lvl="1" indent="-228600">
              <a:spcBef>
                <a:spcPts val="500"/>
              </a:spcBef>
              <a:buFont typeface="Arial" panose="020B0604020202020204" pitchFamily="34" charset="0"/>
              <a:buChar char="•"/>
            </a:pPr>
            <a:endParaRPr lang="nl-NL">
              <a:solidFill>
                <a:schemeClr val="tx2"/>
              </a:solidFill>
              <a:latin typeface="Source Sans Pro"/>
              <a:ea typeface="Source Sans Pro"/>
            </a:endParaRPr>
          </a:p>
        </p:txBody>
      </p:sp>
      <p:sp>
        <p:nvSpPr>
          <p:cNvPr id="3" name="Tekstvak 5">
            <a:extLst>
              <a:ext uri="{FF2B5EF4-FFF2-40B4-BE49-F238E27FC236}">
                <a16:creationId xmlns:a16="http://schemas.microsoft.com/office/drawing/2014/main" id="{F8BE12C3-906B-B39C-BB47-87B062A42798}"/>
              </a:ext>
            </a:extLst>
          </p:cNvPr>
          <p:cNvSpPr txBox="1"/>
          <p:nvPr/>
        </p:nvSpPr>
        <p:spPr>
          <a:xfrm>
            <a:off x="364357" y="5963963"/>
            <a:ext cx="7914098" cy="369332"/>
          </a:xfrm>
          <a:prstGeom prst="rect">
            <a:avLst/>
          </a:prstGeom>
          <a:noFill/>
        </p:spPr>
        <p:txBody>
          <a:bodyPr wrap="square" lIns="91440" tIns="45720" rIns="91440" bIns="45720" numCol="1" anchor="t">
            <a:spAutoFit/>
          </a:bodyPr>
          <a:lstStyle/>
          <a:p>
            <a:pPr lvl="1">
              <a:spcBef>
                <a:spcPts val="500"/>
              </a:spcBef>
            </a:pPr>
            <a:r>
              <a:rPr lang="nl-NL" i="1">
                <a:solidFill>
                  <a:schemeClr val="tx2"/>
                </a:solidFill>
                <a:latin typeface="Source Sans Pro"/>
                <a:ea typeface="Source Sans Pro"/>
              </a:rPr>
              <a:t>Waar herken jij jezelf in?  Welk type vind je spannend om te spreken? </a:t>
            </a:r>
          </a:p>
        </p:txBody>
      </p:sp>
    </p:spTree>
    <p:extLst>
      <p:ext uri="{BB962C8B-B14F-4D97-AF65-F5344CB8AC3E}">
        <p14:creationId xmlns:p14="http://schemas.microsoft.com/office/powerpoint/2010/main" val="314251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72744-B7C2-561A-4FCB-5C2C1DEDD9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E7BA21-8E32-DB3C-F33E-8B2EC3D61068}"/>
              </a:ext>
            </a:extLst>
          </p:cNvPr>
          <p:cNvSpPr>
            <a:spLocks noGrp="1"/>
          </p:cNvSpPr>
          <p:nvPr>
            <p:ph type="title"/>
          </p:nvPr>
        </p:nvSpPr>
        <p:spPr>
          <a:xfrm>
            <a:off x="345621" y="210065"/>
            <a:ext cx="11653157" cy="1260389"/>
          </a:xfrm>
        </p:spPr>
        <p:txBody>
          <a:bodyPr anchor="ctr">
            <a:normAutofit/>
          </a:bodyPr>
          <a:lstStyle/>
          <a:p>
            <a:pPr marL="228600" lvl="1" algn="l" rtl="0">
              <a:lnSpc>
                <a:spcPct val="90000"/>
              </a:lnSpc>
              <a:spcBef>
                <a:spcPct val="0"/>
              </a:spcBef>
            </a:pPr>
            <a:r>
              <a:rPr lang="en-US" sz="4800" b="1" kern="1200" err="1">
                <a:solidFill>
                  <a:schemeClr val="bg1"/>
                </a:solidFill>
                <a:latin typeface="Fira Sans SemiBold" panose="020B0503050000020004" pitchFamily="34" charset="0"/>
                <a:cs typeface="+mj-cs"/>
              </a:rPr>
              <a:t>Luisteren</a:t>
            </a:r>
            <a:r>
              <a:rPr lang="en-US" sz="4800" b="1" kern="1200">
                <a:solidFill>
                  <a:schemeClr val="bg1"/>
                </a:solidFill>
                <a:latin typeface="Fira Sans SemiBold" panose="020B0503050000020004" pitchFamily="34" charset="0"/>
                <a:cs typeface="+mj-cs"/>
              </a:rPr>
              <a:t>, </a:t>
            </a:r>
            <a:r>
              <a:rPr lang="en-US" sz="4800" b="1" kern="1200" err="1">
                <a:solidFill>
                  <a:schemeClr val="bg1"/>
                </a:solidFill>
                <a:latin typeface="Fira Sans SemiBold" panose="020B0503050000020004" pitchFamily="34" charset="0"/>
                <a:cs typeface="+mj-cs"/>
              </a:rPr>
              <a:t>erkennen</a:t>
            </a:r>
            <a:r>
              <a:rPr lang="en-US" sz="4800" b="1" kern="1200">
                <a:solidFill>
                  <a:schemeClr val="bg1"/>
                </a:solidFill>
                <a:latin typeface="Fira Sans SemiBold" panose="020B0503050000020004" pitchFamily="34" charset="0"/>
                <a:cs typeface="+mj-cs"/>
              </a:rPr>
              <a:t> </a:t>
            </a:r>
            <a:r>
              <a:rPr lang="en-US" sz="4800" b="1" kern="1200" err="1">
                <a:solidFill>
                  <a:schemeClr val="bg1"/>
                </a:solidFill>
                <a:latin typeface="Fira Sans SemiBold" panose="020B0503050000020004" pitchFamily="34" charset="0"/>
                <a:cs typeface="+mj-cs"/>
              </a:rPr>
              <a:t>en</a:t>
            </a:r>
            <a:r>
              <a:rPr lang="en-US" sz="4800" b="1" kern="1200">
                <a:solidFill>
                  <a:schemeClr val="bg1"/>
                </a:solidFill>
                <a:latin typeface="Fira Sans SemiBold" panose="020B0503050000020004" pitchFamily="34" charset="0"/>
                <a:cs typeface="+mj-cs"/>
              </a:rPr>
              <a:t> </a:t>
            </a:r>
            <a:r>
              <a:rPr lang="en-US" sz="4800" b="1" kern="1200" err="1">
                <a:solidFill>
                  <a:schemeClr val="bg1"/>
                </a:solidFill>
                <a:latin typeface="Fira Sans SemiBold" panose="020B0503050000020004" pitchFamily="34" charset="0"/>
                <a:cs typeface="+mj-cs"/>
              </a:rPr>
              <a:t>parkeren</a:t>
            </a:r>
            <a:r>
              <a:rPr lang="en-US" sz="4800" b="1" kern="1200">
                <a:solidFill>
                  <a:schemeClr val="bg1"/>
                </a:solidFill>
                <a:latin typeface="Fira Sans SemiBold" panose="020B0503050000020004" pitchFamily="34" charset="0"/>
                <a:cs typeface="+mj-cs"/>
              </a:rPr>
              <a:t>!</a:t>
            </a:r>
          </a:p>
        </p:txBody>
      </p:sp>
      <p:sp>
        <p:nvSpPr>
          <p:cNvPr id="18" name="Content Placeholder 2">
            <a:extLst>
              <a:ext uri="{FF2B5EF4-FFF2-40B4-BE49-F238E27FC236}">
                <a16:creationId xmlns:a16="http://schemas.microsoft.com/office/drawing/2014/main" id="{D0A539E9-F00C-52CF-6C1D-3EB82A284FED}"/>
              </a:ext>
            </a:extLst>
          </p:cNvPr>
          <p:cNvSpPr>
            <a:spLocks noGrp="1"/>
          </p:cNvSpPr>
          <p:nvPr>
            <p:ph sz="half" idx="1"/>
          </p:nvPr>
        </p:nvSpPr>
        <p:spPr>
          <a:xfrm>
            <a:off x="838200" y="1640783"/>
            <a:ext cx="5181600" cy="4816573"/>
          </a:xfrm>
        </p:spPr>
        <p:txBody>
          <a:bodyPr vert="horz" lIns="91440" tIns="45720" rIns="91440" bIns="45720" rtlCol="0" anchor="t">
            <a:normAutofit/>
          </a:bodyPr>
          <a:lstStyle/>
          <a:p>
            <a:pPr marL="0" lvl="1" indent="0">
              <a:spcBef>
                <a:spcPts val="1000"/>
              </a:spcBef>
              <a:buNone/>
            </a:pPr>
            <a:r>
              <a:rPr lang="en-US" sz="2000">
                <a:solidFill>
                  <a:schemeClr val="tx2"/>
                </a:solidFill>
                <a:latin typeface="Source Sans Pro"/>
                <a:ea typeface="Source Sans Pro"/>
              </a:rPr>
              <a:t>Leer ‘</a:t>
            </a:r>
            <a:r>
              <a:rPr lang="en-US" sz="2000" err="1">
                <a:solidFill>
                  <a:schemeClr val="tx2"/>
                </a:solidFill>
                <a:latin typeface="Source Sans Pro"/>
                <a:ea typeface="Source Sans Pro"/>
              </a:rPr>
              <a:t>parkeerzinnen</a:t>
            </a:r>
            <a:r>
              <a:rPr lang="en-US" sz="2000">
                <a:solidFill>
                  <a:schemeClr val="tx2"/>
                </a:solidFill>
                <a:latin typeface="Source Sans Pro"/>
                <a:ea typeface="Source Sans Pro"/>
              </a:rPr>
              <a:t>’ </a:t>
            </a:r>
            <a:r>
              <a:rPr lang="en-US" sz="2000" err="1">
                <a:solidFill>
                  <a:schemeClr val="tx2"/>
                </a:solidFill>
                <a:latin typeface="Source Sans Pro"/>
                <a:ea typeface="Source Sans Pro"/>
              </a:rPr>
              <a:t>uit</a:t>
            </a:r>
            <a:r>
              <a:rPr lang="en-US" sz="2000">
                <a:solidFill>
                  <a:schemeClr val="tx2"/>
                </a:solidFill>
                <a:latin typeface="Source Sans Pro"/>
                <a:ea typeface="Source Sans Pro"/>
              </a:rPr>
              <a:t> je </a:t>
            </a:r>
            <a:r>
              <a:rPr lang="en-US" sz="2000" err="1">
                <a:solidFill>
                  <a:schemeClr val="tx2"/>
                </a:solidFill>
                <a:latin typeface="Source Sans Pro"/>
                <a:ea typeface="Source Sans Pro"/>
              </a:rPr>
              <a:t>hoofd</a:t>
            </a:r>
            <a:r>
              <a:rPr lang="en-US" sz="2000">
                <a:solidFill>
                  <a:schemeClr val="tx2"/>
                </a:solidFill>
                <a:latin typeface="Source Sans Pro"/>
                <a:ea typeface="Source Sans Pro"/>
              </a:rPr>
              <a:t>:</a:t>
            </a:r>
            <a:endParaRPr lang="en-US" sz="2000">
              <a:solidFill>
                <a:schemeClr val="tx2"/>
              </a:solidFill>
              <a:ea typeface="Source Sans Pro"/>
            </a:endParaRPr>
          </a:p>
          <a:p>
            <a:pPr marL="0" lvl="1" indent="0">
              <a:buNone/>
            </a:pPr>
            <a:endParaRPr lang="en-US" sz="2000">
              <a:solidFill>
                <a:schemeClr val="tx2"/>
              </a:solidFill>
              <a:latin typeface="Source Sans Pro"/>
              <a:ea typeface="Source Sans Pro"/>
            </a:endParaRPr>
          </a:p>
          <a:p>
            <a:r>
              <a:rPr lang="nl-NL" sz="2000" i="1">
                <a:solidFill>
                  <a:schemeClr val="tx2"/>
                </a:solidFill>
                <a:latin typeface="Source Sans Pro"/>
                <a:ea typeface="Source Sans Pro"/>
              </a:rPr>
              <a:t>" Interessant wat je zegt, daar komen we straks misschien nog even op terug." </a:t>
            </a:r>
          </a:p>
          <a:p>
            <a:r>
              <a:rPr lang="nl-NL" sz="2000" i="1">
                <a:solidFill>
                  <a:schemeClr val="tx2"/>
                </a:solidFill>
                <a:latin typeface="Source Sans Pro"/>
                <a:ea typeface="Source Sans Pro"/>
              </a:rPr>
              <a:t>" Ik hoor wat je zegt, maar ik wil eerst nog iets vragen over…" </a:t>
            </a:r>
          </a:p>
          <a:p>
            <a:r>
              <a:rPr lang="nl-NL" sz="2000" i="1">
                <a:solidFill>
                  <a:schemeClr val="tx2"/>
                </a:solidFill>
                <a:latin typeface="Source Sans Pro"/>
                <a:ea typeface="Source Sans Pro"/>
              </a:rPr>
              <a:t>" Dat is een belangrijk punt — laten we dat even parkeren zodat we ook de andere onderwerpen kunnen bespreken." </a:t>
            </a:r>
          </a:p>
          <a:p>
            <a:r>
              <a:rPr lang="nl-NL" sz="2000" i="1">
                <a:solidFill>
                  <a:schemeClr val="tx2"/>
                </a:solidFill>
                <a:latin typeface="Source Sans Pro"/>
                <a:ea typeface="Source Sans Pro"/>
              </a:rPr>
              <a:t>" Dank je, ik noteer dat even, en dan gaan we verder met…" </a:t>
            </a:r>
          </a:p>
          <a:p>
            <a:pPr lvl="1">
              <a:lnSpc>
                <a:spcPct val="90000"/>
              </a:lnSpc>
            </a:pPr>
            <a:endParaRPr lang="en-US" sz="1600" dirty="0">
              <a:solidFill>
                <a:schemeClr val="tx1"/>
              </a:solidFill>
            </a:endParaRPr>
          </a:p>
        </p:txBody>
      </p:sp>
      <p:pic>
        <p:nvPicPr>
          <p:cNvPr id="9" name="Picture 2" descr="Afbeelding met voertuig, Landvoertuig, wiel, buitenshuis&#10;&#10;Door AI gegenereerde inhoud is mogelijk onjuist.">
            <a:extLst>
              <a:ext uri="{FF2B5EF4-FFF2-40B4-BE49-F238E27FC236}">
                <a16:creationId xmlns:a16="http://schemas.microsoft.com/office/drawing/2014/main" id="{ED114C70-26CC-C4FA-3A98-5B21C57C77AA}"/>
              </a:ext>
            </a:extLst>
          </p:cNvPr>
          <p:cNvPicPr>
            <a:picLocks noGrp="1" noChangeAspect="1"/>
          </p:cNvPicPr>
          <p:nvPr>
            <p:ph sz="half" idx="2"/>
          </p:nvPr>
        </p:nvPicPr>
        <p:blipFill>
          <a:blip r:embed="rId3"/>
          <a:srcRect l="11627" r="21389" b="-1"/>
          <a:stretch>
            <a:fillRect/>
          </a:stretch>
        </p:blipFill>
        <p:spPr>
          <a:xfrm>
            <a:off x="6172200" y="1641369"/>
            <a:ext cx="4906520" cy="4120335"/>
          </a:xfrm>
          <a:prstGeom prst="rect">
            <a:avLst/>
          </a:prstGeom>
          <a:noFill/>
        </p:spPr>
      </p:pic>
    </p:spTree>
    <p:extLst>
      <p:ext uri="{BB962C8B-B14F-4D97-AF65-F5344CB8AC3E}">
        <p14:creationId xmlns:p14="http://schemas.microsoft.com/office/powerpoint/2010/main" val="3563188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F7FA1-3F84-54D9-9761-AE7B0CCD9086}"/>
            </a:ext>
          </a:extLst>
        </p:cNvPr>
        <p:cNvGrpSpPr/>
        <p:nvPr/>
      </p:nvGrpSpPr>
      <p:grpSpPr>
        <a:xfrm>
          <a:off x="0" y="0"/>
          <a:ext cx="0" cy="0"/>
          <a:chOff x="0" y="0"/>
          <a:chExt cx="0" cy="0"/>
        </a:xfrm>
      </p:grpSpPr>
      <p:sp>
        <p:nvSpPr>
          <p:cNvPr id="8" name="Ondertitel 7">
            <a:extLst>
              <a:ext uri="{FF2B5EF4-FFF2-40B4-BE49-F238E27FC236}">
                <a16:creationId xmlns:a16="http://schemas.microsoft.com/office/drawing/2014/main" id="{15A7D3D3-DCE5-C8E1-6071-747981944C20}"/>
              </a:ext>
            </a:extLst>
          </p:cNvPr>
          <p:cNvSpPr>
            <a:spLocks noGrp="1"/>
          </p:cNvSpPr>
          <p:nvPr>
            <p:ph type="subTitle" idx="1"/>
          </p:nvPr>
        </p:nvSpPr>
        <p:spPr>
          <a:xfrm rot="16200000">
            <a:off x="-2132469" y="2900592"/>
            <a:ext cx="5805100" cy="1518679"/>
          </a:xfrm>
        </p:spPr>
        <p:txBody>
          <a:bodyPr/>
          <a:lstStyle/>
          <a:p>
            <a:r>
              <a:rPr lang="nl-NL" sz="4800" b="0">
                <a:latin typeface="Fira Sans"/>
              </a:rPr>
              <a:t>Kom uit je kantoor</a:t>
            </a:r>
          </a:p>
        </p:txBody>
      </p:sp>
      <p:pic>
        <p:nvPicPr>
          <p:cNvPr id="7" name="Afbeelding 6">
            <a:extLst>
              <a:ext uri="{FF2B5EF4-FFF2-40B4-BE49-F238E27FC236}">
                <a16:creationId xmlns:a16="http://schemas.microsoft.com/office/drawing/2014/main" id="{2B6B738D-5F53-C9A3-261F-88F5BC14269B}"/>
              </a:ext>
            </a:extLst>
          </p:cNvPr>
          <p:cNvPicPr>
            <a:picLocks noChangeAspect="1"/>
          </p:cNvPicPr>
          <p:nvPr/>
        </p:nvPicPr>
        <p:blipFill>
          <a:blip r:embed="rId3"/>
          <a:srcRect b="8024"/>
          <a:stretch>
            <a:fillRect/>
          </a:stretch>
        </p:blipFill>
        <p:spPr>
          <a:xfrm>
            <a:off x="3343564" y="441036"/>
            <a:ext cx="7773555" cy="56777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Graphic 12" descr="Voetafdrukken silhouet">
            <a:extLst>
              <a:ext uri="{FF2B5EF4-FFF2-40B4-BE49-F238E27FC236}">
                <a16:creationId xmlns:a16="http://schemas.microsoft.com/office/drawing/2014/main" id="{AA06298C-28F4-EF33-30AB-78187361CE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4834" y="295518"/>
            <a:ext cx="632691" cy="632691"/>
          </a:xfrm>
          <a:prstGeom prst="rect">
            <a:avLst/>
          </a:prstGeom>
        </p:spPr>
      </p:pic>
      <p:pic>
        <p:nvPicPr>
          <p:cNvPr id="14" name="Graphic 13" descr="Voetafdrukken silhouet">
            <a:extLst>
              <a:ext uri="{FF2B5EF4-FFF2-40B4-BE49-F238E27FC236}">
                <a16:creationId xmlns:a16="http://schemas.microsoft.com/office/drawing/2014/main" id="{A9FDF572-FBE3-5771-B314-1320ABA470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1249" y="906450"/>
            <a:ext cx="632691" cy="632691"/>
          </a:xfrm>
          <a:prstGeom prst="rect">
            <a:avLst/>
          </a:prstGeom>
        </p:spPr>
      </p:pic>
    </p:spTree>
    <p:extLst>
      <p:ext uri="{BB962C8B-B14F-4D97-AF65-F5344CB8AC3E}">
        <p14:creationId xmlns:p14="http://schemas.microsoft.com/office/powerpoint/2010/main" val="4109520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C949-391C-B2F8-F9DE-C50499DAD92B}"/>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2E545AC-26F3-B340-D933-FEA6DF315A5C}"/>
              </a:ext>
            </a:extLst>
          </p:cNvPr>
          <p:cNvSpPr>
            <a:spLocks noGrp="1"/>
          </p:cNvSpPr>
          <p:nvPr>
            <p:ph type="title"/>
          </p:nvPr>
        </p:nvSpPr>
        <p:spPr>
          <a:xfrm>
            <a:off x="838200" y="210065"/>
            <a:ext cx="11003280" cy="1260389"/>
          </a:xfrm>
        </p:spPr>
        <p:txBody>
          <a:bodyPr>
            <a:normAutofit/>
          </a:bodyPr>
          <a:lstStyle/>
          <a:p>
            <a:r>
              <a:rPr lang="en-US">
                <a:latin typeface="Fira Sans SemiBold"/>
              </a:rPr>
              <a:t>Een </a:t>
            </a:r>
            <a:r>
              <a:rPr lang="en-US" err="1">
                <a:latin typeface="Fira Sans SemiBold"/>
              </a:rPr>
              <a:t>kijkje</a:t>
            </a:r>
            <a:r>
              <a:rPr lang="en-US">
                <a:latin typeface="Fira Sans SemiBold"/>
              </a:rPr>
              <a:t> achter de voordeur </a:t>
            </a:r>
            <a:endParaRPr lang="en-US"/>
          </a:p>
        </p:txBody>
      </p:sp>
      <p:sp>
        <p:nvSpPr>
          <p:cNvPr id="3" name="Tijdelijke aanduiding voor inhoud 2">
            <a:extLst>
              <a:ext uri="{FF2B5EF4-FFF2-40B4-BE49-F238E27FC236}">
                <a16:creationId xmlns:a16="http://schemas.microsoft.com/office/drawing/2014/main" id="{198C05FA-0225-99C2-9E43-5BBEF49C5F91}"/>
              </a:ext>
            </a:extLst>
          </p:cNvPr>
          <p:cNvSpPr>
            <a:spLocks noGrp="1"/>
          </p:cNvSpPr>
          <p:nvPr>
            <p:ph idx="1"/>
          </p:nvPr>
        </p:nvSpPr>
        <p:spPr>
          <a:xfrm>
            <a:off x="868660" y="1556684"/>
            <a:ext cx="5231822" cy="4351338"/>
          </a:xfrm>
        </p:spPr>
        <p:txBody>
          <a:bodyPr vert="horz" lIns="91440" tIns="45720" rIns="91440" bIns="45720" rtlCol="0" anchor="t">
            <a:noAutofit/>
          </a:bodyPr>
          <a:lstStyle/>
          <a:p>
            <a:pPr marL="0" indent="0">
              <a:buNone/>
            </a:pPr>
            <a:r>
              <a:rPr lang="nl-NL" sz="1800" b="1" dirty="0">
                <a:latin typeface="source sans"/>
                <a:ea typeface="Source Sans Pro"/>
              </a:rPr>
              <a:t>Voorbeeld van Waternet: </a:t>
            </a:r>
          </a:p>
          <a:p>
            <a:pPr marL="0" indent="0">
              <a:buNone/>
            </a:pPr>
            <a:r>
              <a:rPr lang="nl-NL" sz="1800" dirty="0">
                <a:latin typeface="source sans"/>
                <a:ea typeface="Source Sans Pro"/>
              </a:rPr>
              <a:t>We stelden maar 1 vraag:  </a:t>
            </a:r>
            <a:r>
              <a:rPr lang="nl-NL" sz="1800" b="1" i="1" dirty="0">
                <a:latin typeface="source sans"/>
                <a:ea typeface="Source Sans Pro"/>
              </a:rPr>
              <a:t>“Waarom is het niet gelukt om de  meterstand door te geven aan Waternet?” </a:t>
            </a:r>
            <a:endParaRPr lang="en-US" sz="1800" b="1" dirty="0">
              <a:latin typeface="source sans"/>
            </a:endParaRPr>
          </a:p>
          <a:p>
            <a:pPr marL="0" indent="0">
              <a:buNone/>
            </a:pPr>
            <a:endParaRPr lang="nl-NL" sz="1600" i="1" dirty="0">
              <a:latin typeface="source sans"/>
              <a:ea typeface="Source Sans Pro"/>
            </a:endParaRPr>
          </a:p>
          <a:p>
            <a:pPr marL="0" indent="0">
              <a:buNone/>
            </a:pPr>
            <a:r>
              <a:rPr lang="nl-NL" sz="1600" b="1" dirty="0">
                <a:latin typeface="source sans"/>
              </a:rPr>
              <a:t>Inzichten</a:t>
            </a:r>
            <a:r>
              <a:rPr lang="nl-NL" sz="1600" dirty="0">
                <a:latin typeface="source sans"/>
              </a:rPr>
              <a:t>: </a:t>
            </a:r>
          </a:p>
          <a:p>
            <a:r>
              <a:rPr lang="nl-NL" sz="1600" dirty="0">
                <a:latin typeface="source sans"/>
              </a:rPr>
              <a:t>Klant vindt doorgeven meterstand gedoe</a:t>
            </a:r>
          </a:p>
          <a:p>
            <a:r>
              <a:rPr lang="nl-NL" sz="1600" dirty="0">
                <a:latin typeface="source sans"/>
              </a:rPr>
              <a:t>Klant weet niet altijd waar watermeter in huis zit/kan meter niet vinden</a:t>
            </a:r>
          </a:p>
          <a:p>
            <a:r>
              <a:rPr lang="nl-NL" sz="1600" dirty="0">
                <a:latin typeface="source sans"/>
              </a:rPr>
              <a:t>Klant snapt oproep meterstand niet (te ingewikkeld, of door taalbarrière) </a:t>
            </a:r>
          </a:p>
          <a:p>
            <a:r>
              <a:rPr lang="nl-NL" sz="1600" dirty="0">
                <a:latin typeface="source sans"/>
              </a:rPr>
              <a:t>Short stayers in Amsterdam begrijpen soms niet bij wie de verantwoordelijkheid ligt om de meterstand door te geven</a:t>
            </a:r>
          </a:p>
        </p:txBody>
      </p:sp>
      <p:sp>
        <p:nvSpPr>
          <p:cNvPr id="4" name="Tekstballon: ovaal 3">
            <a:extLst>
              <a:ext uri="{FF2B5EF4-FFF2-40B4-BE49-F238E27FC236}">
                <a16:creationId xmlns:a16="http://schemas.microsoft.com/office/drawing/2014/main" id="{392051D0-B748-904F-D40F-FF685C161CDE}"/>
              </a:ext>
            </a:extLst>
          </p:cNvPr>
          <p:cNvSpPr/>
          <p:nvPr/>
        </p:nvSpPr>
        <p:spPr>
          <a:xfrm>
            <a:off x="6450106" y="1718165"/>
            <a:ext cx="2211355" cy="1212980"/>
          </a:xfrm>
          <a:prstGeom prst="wedgeEllipseCallou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a:latin typeface="Source Sans Pro"/>
                <a:ea typeface="Source Sans Pro"/>
              </a:rPr>
              <a:t>“Het is gedoe”</a:t>
            </a:r>
          </a:p>
        </p:txBody>
      </p:sp>
      <p:sp>
        <p:nvSpPr>
          <p:cNvPr id="5" name="Tekstballon: ovaal 4">
            <a:extLst>
              <a:ext uri="{FF2B5EF4-FFF2-40B4-BE49-F238E27FC236}">
                <a16:creationId xmlns:a16="http://schemas.microsoft.com/office/drawing/2014/main" id="{CD59F417-FAF6-A2DC-BF5E-393610D4A7A1}"/>
              </a:ext>
            </a:extLst>
          </p:cNvPr>
          <p:cNvSpPr/>
          <p:nvPr/>
        </p:nvSpPr>
        <p:spPr>
          <a:xfrm>
            <a:off x="9038787" y="1716832"/>
            <a:ext cx="2211355" cy="1212980"/>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a:latin typeface="Source Sans Pro"/>
                <a:ea typeface="Source Sans Pro"/>
              </a:rPr>
              <a:t>“Ik heb geen zin/tijd om de stand door te geven”</a:t>
            </a:r>
          </a:p>
        </p:txBody>
      </p:sp>
      <p:sp>
        <p:nvSpPr>
          <p:cNvPr id="6" name="Tekstballon: ovaal 5">
            <a:extLst>
              <a:ext uri="{FF2B5EF4-FFF2-40B4-BE49-F238E27FC236}">
                <a16:creationId xmlns:a16="http://schemas.microsoft.com/office/drawing/2014/main" id="{842D0E86-A5AB-79D4-4381-83F71F8486DC}"/>
              </a:ext>
            </a:extLst>
          </p:cNvPr>
          <p:cNvSpPr/>
          <p:nvPr/>
        </p:nvSpPr>
        <p:spPr>
          <a:xfrm>
            <a:off x="6336727" y="3889035"/>
            <a:ext cx="2211355" cy="1212980"/>
          </a:xfrm>
          <a:prstGeom prst="wedgeEllipse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dirty="0">
                <a:latin typeface="Source Sans Pro"/>
                <a:ea typeface="Source Sans Pro"/>
              </a:rPr>
              <a:t>“Mijn huisbaas geeft de stand toch door?”</a:t>
            </a:r>
          </a:p>
        </p:txBody>
      </p:sp>
      <p:sp>
        <p:nvSpPr>
          <p:cNvPr id="7" name="Tekstballon: ovaal 6">
            <a:extLst>
              <a:ext uri="{FF2B5EF4-FFF2-40B4-BE49-F238E27FC236}">
                <a16:creationId xmlns:a16="http://schemas.microsoft.com/office/drawing/2014/main" id="{823F0F20-2E7F-87AB-6D17-6E5B0852EF27}"/>
              </a:ext>
            </a:extLst>
          </p:cNvPr>
          <p:cNvSpPr/>
          <p:nvPr/>
        </p:nvSpPr>
        <p:spPr>
          <a:xfrm>
            <a:off x="9037770" y="3876961"/>
            <a:ext cx="2211355" cy="121298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a:latin typeface="Source Sans Pro"/>
                <a:ea typeface="Source Sans Pro"/>
              </a:rPr>
              <a:t>“Ik heb geen oproep ontvangen”</a:t>
            </a:r>
          </a:p>
        </p:txBody>
      </p:sp>
    </p:spTree>
    <p:extLst>
      <p:ext uri="{BB962C8B-B14F-4D97-AF65-F5344CB8AC3E}">
        <p14:creationId xmlns:p14="http://schemas.microsoft.com/office/powerpoint/2010/main" val="699565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FD7D18B-7CD1-FF0B-E4E9-1A71A81AF83F}"/>
              </a:ext>
            </a:extLst>
          </p:cNvPr>
          <p:cNvSpPr>
            <a:spLocks noGrp="1"/>
          </p:cNvSpPr>
          <p:nvPr>
            <p:ph type="title"/>
          </p:nvPr>
        </p:nvSpPr>
        <p:spPr>
          <a:xfrm>
            <a:off x="838200" y="210065"/>
            <a:ext cx="11003280" cy="1260389"/>
          </a:xfrm>
        </p:spPr>
        <p:txBody>
          <a:bodyPr>
            <a:normAutofit/>
          </a:bodyPr>
          <a:lstStyle/>
          <a:p>
            <a:r>
              <a:rPr lang="en-US" dirty="0" err="1">
                <a:latin typeface="Fira Sans SemiBold"/>
              </a:rPr>
              <a:t>Laagdrempelig</a:t>
            </a:r>
            <a:r>
              <a:rPr lang="en-US" dirty="0">
                <a:latin typeface="Fira Sans SemiBold"/>
              </a:rPr>
              <a:t> in contact </a:t>
            </a:r>
            <a:r>
              <a:rPr lang="en-US" dirty="0" err="1">
                <a:latin typeface="Fira Sans SemiBold"/>
              </a:rPr>
              <a:t>komen</a:t>
            </a:r>
            <a:r>
              <a:rPr lang="en-US" dirty="0">
                <a:latin typeface="Fira Sans SemiBold"/>
              </a:rPr>
              <a:t> (1/3) </a:t>
            </a:r>
          </a:p>
        </p:txBody>
      </p:sp>
      <p:sp>
        <p:nvSpPr>
          <p:cNvPr id="11" name="Content Placeholder 2">
            <a:extLst>
              <a:ext uri="{FF2B5EF4-FFF2-40B4-BE49-F238E27FC236}">
                <a16:creationId xmlns:a16="http://schemas.microsoft.com/office/drawing/2014/main" id="{AE2A7229-CDD0-B53F-75F3-1106B2A0C83E}"/>
              </a:ext>
            </a:extLst>
          </p:cNvPr>
          <p:cNvSpPr>
            <a:spLocks noGrp="1"/>
          </p:cNvSpPr>
          <p:nvPr>
            <p:ph idx="1"/>
          </p:nvPr>
        </p:nvSpPr>
        <p:spPr>
          <a:xfrm>
            <a:off x="838200" y="1601507"/>
            <a:ext cx="10515600" cy="4351338"/>
          </a:xfrm>
        </p:spPr>
        <p:txBody>
          <a:bodyPr vert="horz" lIns="91440" tIns="45720" rIns="91440" bIns="45720" rtlCol="0" anchor="t">
            <a:normAutofit/>
          </a:bodyPr>
          <a:lstStyle/>
          <a:p>
            <a:pPr marL="0" indent="0">
              <a:buNone/>
            </a:pPr>
            <a:r>
              <a:rPr lang="en-US" sz="2000" b="1" dirty="0" err="1">
                <a:latin typeface="Source Sans Pro"/>
                <a:ea typeface="Source Sans Pro"/>
              </a:rPr>
              <a:t>Voorbeeld</a:t>
            </a:r>
            <a:r>
              <a:rPr lang="en-US" sz="2000" b="1" dirty="0">
                <a:latin typeface="Source Sans Pro"/>
                <a:ea typeface="Source Sans Pro"/>
              </a:rPr>
              <a:t> </a:t>
            </a:r>
            <a:r>
              <a:rPr lang="en-US" sz="2000" b="1" dirty="0" err="1">
                <a:latin typeface="Source Sans Pro"/>
                <a:ea typeface="Source Sans Pro"/>
              </a:rPr>
              <a:t>Waternet</a:t>
            </a:r>
            <a:r>
              <a:rPr lang="en-US" sz="2000" b="1" dirty="0">
                <a:latin typeface="Source Sans Pro"/>
                <a:ea typeface="Source Sans Pro"/>
              </a:rPr>
              <a:t>:</a:t>
            </a:r>
          </a:p>
          <a:p>
            <a:pPr marL="0" indent="0">
              <a:buNone/>
            </a:pPr>
            <a:r>
              <a:rPr lang="en-US" sz="2000" dirty="0">
                <a:latin typeface="Source Sans Pro"/>
                <a:ea typeface="Source Sans Pro"/>
              </a:rPr>
              <a:t>Sluit aan </a:t>
            </a:r>
            <a:r>
              <a:rPr lang="en-US" sz="2000" dirty="0" err="1">
                <a:latin typeface="Source Sans Pro"/>
                <a:ea typeface="Source Sans Pro"/>
              </a:rPr>
              <a:t>bij</a:t>
            </a:r>
            <a:r>
              <a:rPr lang="en-US" sz="2000" dirty="0">
                <a:latin typeface="Source Sans Pro"/>
                <a:ea typeface="Source Sans Pro"/>
              </a:rPr>
              <a:t> </a:t>
            </a:r>
            <a:r>
              <a:rPr lang="en-US" sz="2000" dirty="0" err="1">
                <a:latin typeface="Source Sans Pro"/>
                <a:ea typeface="Source Sans Pro"/>
              </a:rPr>
              <a:t>bestaande</a:t>
            </a:r>
            <a:r>
              <a:rPr lang="en-US" sz="2000" dirty="0">
                <a:latin typeface="Source Sans Pro"/>
                <a:ea typeface="Source Sans Pro"/>
              </a:rPr>
              <a:t> </a:t>
            </a:r>
            <a:r>
              <a:rPr lang="en-US" sz="2000" dirty="0" err="1">
                <a:latin typeface="Source Sans Pro"/>
                <a:ea typeface="Source Sans Pro"/>
              </a:rPr>
              <a:t>contactmomenten</a:t>
            </a:r>
            <a:r>
              <a:rPr lang="en-US" sz="2000" dirty="0">
                <a:latin typeface="Source Sans Pro"/>
                <a:ea typeface="Source Sans Pro"/>
              </a:rPr>
              <a:t> uit de </a:t>
            </a:r>
            <a:r>
              <a:rPr lang="en-US" sz="2000" dirty="0" err="1">
                <a:latin typeface="Source Sans Pro"/>
                <a:ea typeface="Source Sans Pro"/>
              </a:rPr>
              <a:t>klantreis</a:t>
            </a:r>
            <a:endParaRPr lang="en-US" sz="2000" dirty="0">
              <a:latin typeface="Source Sans Pro"/>
              <a:ea typeface="Source Sans Pro"/>
            </a:endParaRPr>
          </a:p>
          <a:p>
            <a:pPr lvl="1"/>
            <a:r>
              <a:rPr lang="en-US" sz="2000" dirty="0">
                <a:latin typeface="Source Sans Pro"/>
                <a:ea typeface="Source Sans Pro"/>
              </a:rPr>
              <a:t>Mee met </a:t>
            </a:r>
            <a:r>
              <a:rPr lang="en-US" sz="2000" dirty="0" err="1">
                <a:latin typeface="Source Sans Pro"/>
                <a:ea typeface="Source Sans Pro"/>
              </a:rPr>
              <a:t>relatiemanager</a:t>
            </a:r>
            <a:endParaRPr lang="en-US" sz="2000" dirty="0">
              <a:latin typeface="Source Sans Pro"/>
              <a:ea typeface="Source Sans Pro"/>
            </a:endParaRPr>
          </a:p>
          <a:p>
            <a:pPr lvl="1"/>
            <a:r>
              <a:rPr lang="en-US" sz="2000" dirty="0">
                <a:latin typeface="Source Sans Pro"/>
                <a:ea typeface="Source Sans Pro"/>
              </a:rPr>
              <a:t>Mee met de </a:t>
            </a:r>
            <a:r>
              <a:rPr lang="en-US" sz="2000" dirty="0" err="1">
                <a:latin typeface="Source Sans Pro"/>
                <a:ea typeface="Source Sans Pro"/>
              </a:rPr>
              <a:t>buitendienst</a:t>
            </a:r>
            <a:endParaRPr lang="en-US" sz="2000" dirty="0">
              <a:latin typeface="Source Sans Pro"/>
              <a:ea typeface="Source Sans Pro"/>
            </a:endParaRPr>
          </a:p>
          <a:p>
            <a:pPr lvl="1"/>
            <a:r>
              <a:rPr lang="en-US" sz="2000" dirty="0" err="1">
                <a:latin typeface="Source Sans Pro"/>
                <a:ea typeface="Source Sans Pro"/>
              </a:rPr>
              <a:t>Meeluisteren</a:t>
            </a:r>
            <a:r>
              <a:rPr lang="en-US" sz="2000" dirty="0">
                <a:latin typeface="Source Sans Pro"/>
                <a:ea typeface="Source Sans Pro"/>
              </a:rPr>
              <a:t> met de </a:t>
            </a:r>
            <a:r>
              <a:rPr lang="en-US" sz="2000" dirty="0" err="1">
                <a:latin typeface="Source Sans Pro"/>
                <a:ea typeface="Source Sans Pro"/>
              </a:rPr>
              <a:t>klantenservice</a:t>
            </a:r>
            <a:endParaRPr lang="en-US" sz="2000" dirty="0">
              <a:latin typeface="Source Sans Pro"/>
              <a:ea typeface="Source Sans Pro"/>
            </a:endParaRPr>
          </a:p>
          <a:p>
            <a:pPr marL="0" indent="0">
              <a:buNone/>
            </a:pPr>
            <a:r>
              <a:rPr lang="en-US" sz="2000" dirty="0" err="1">
                <a:latin typeface="Source Sans Pro"/>
                <a:ea typeface="Source Sans Pro"/>
              </a:rPr>
              <a:t>Voorbeeld</a:t>
            </a:r>
            <a:r>
              <a:rPr lang="en-US" sz="2000" dirty="0">
                <a:latin typeface="Source Sans Pro"/>
                <a:ea typeface="Source Sans Pro"/>
              </a:rPr>
              <a:t>: Mee met Kees – </a:t>
            </a:r>
            <a:r>
              <a:rPr lang="en-US" sz="2000" dirty="0" err="1">
                <a:latin typeface="Source Sans Pro"/>
                <a:ea typeface="Source Sans Pro"/>
              </a:rPr>
              <a:t>meteropnemer</a:t>
            </a:r>
            <a:r>
              <a:rPr lang="en-US" sz="2000" dirty="0">
                <a:latin typeface="Source Sans Pro"/>
                <a:ea typeface="Source Sans Pro"/>
              </a:rPr>
              <a:t> </a:t>
            </a:r>
            <a:r>
              <a:rPr lang="en-US" sz="2000" dirty="0" err="1">
                <a:latin typeface="Source Sans Pro"/>
                <a:ea typeface="Source Sans Pro"/>
              </a:rPr>
              <a:t>bij</a:t>
            </a:r>
            <a:r>
              <a:rPr lang="en-US" sz="2000" dirty="0">
                <a:latin typeface="Source Sans Pro"/>
                <a:ea typeface="Source Sans Pro"/>
              </a:rPr>
              <a:t> </a:t>
            </a:r>
            <a:r>
              <a:rPr lang="en-US" sz="2000" dirty="0" err="1">
                <a:latin typeface="Source Sans Pro"/>
                <a:ea typeface="Source Sans Pro"/>
              </a:rPr>
              <a:t>Waternet</a:t>
            </a:r>
            <a:r>
              <a:rPr lang="en-US" sz="2000" dirty="0">
                <a:latin typeface="Source Sans Pro"/>
                <a:ea typeface="Source Sans Pro"/>
              </a:rPr>
              <a:t>  </a:t>
            </a:r>
          </a:p>
        </p:txBody>
      </p:sp>
      <p:pic>
        <p:nvPicPr>
          <p:cNvPr id="5" name="Tijdelijke aanduiding voor inhoud 7" descr="Afbeelding met kleding, persoon, buitenshuis, gebouw&#10;&#10;Door AI gegenereerde inhoud is mogelijk onjuist.">
            <a:extLst>
              <a:ext uri="{FF2B5EF4-FFF2-40B4-BE49-F238E27FC236}">
                <a16:creationId xmlns:a16="http://schemas.microsoft.com/office/drawing/2014/main" id="{38A384E8-061F-6D67-5ED9-B38934754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779" y="4212490"/>
            <a:ext cx="3888018" cy="1866248"/>
          </a:xfrm>
          <a:prstGeom prst="rect">
            <a:avLst/>
          </a:prstGeom>
          <a:noFill/>
        </p:spPr>
      </p:pic>
      <p:pic>
        <p:nvPicPr>
          <p:cNvPr id="6" name="Tijdelijke aanduiding voor afbeelding 5" descr="Afbeelding met Reinheid, deur, schoeisel, kleding&#10;&#10;Door AI gegenereerde inhoud is mogelijk onjuist.">
            <a:extLst>
              <a:ext uri="{FF2B5EF4-FFF2-40B4-BE49-F238E27FC236}">
                <a16:creationId xmlns:a16="http://schemas.microsoft.com/office/drawing/2014/main" id="{DCBCA86B-00E3-4318-D744-FF8C70D405A6}"/>
              </a:ext>
            </a:extLst>
          </p:cNvPr>
          <p:cNvPicPr>
            <a:picLocks noChangeAspect="1"/>
          </p:cNvPicPr>
          <p:nvPr/>
        </p:nvPicPr>
        <p:blipFill>
          <a:blip r:embed="rId4">
            <a:extLst>
              <a:ext uri="{28A0092B-C50C-407E-A947-70E740481C1C}">
                <a14:useLocalDpi xmlns:a14="http://schemas.microsoft.com/office/drawing/2010/main" val="0"/>
              </a:ext>
            </a:extLst>
          </a:blip>
          <a:srcRect t="9611" b="9611"/>
          <a:stretch>
            <a:fillRect/>
          </a:stretch>
        </p:blipFill>
        <p:spPr>
          <a:xfrm>
            <a:off x="5858788" y="4212490"/>
            <a:ext cx="1643315" cy="1848738"/>
          </a:xfrm>
          <a:prstGeom prst="rect">
            <a:avLst/>
          </a:prstGeom>
          <a:noFill/>
        </p:spPr>
      </p:pic>
      <p:pic>
        <p:nvPicPr>
          <p:cNvPr id="2" name="Afbeelding 1">
            <a:extLst>
              <a:ext uri="{FF2B5EF4-FFF2-40B4-BE49-F238E27FC236}">
                <a16:creationId xmlns:a16="http://schemas.microsoft.com/office/drawing/2014/main" id="{6CE284A7-D2C7-A5A3-8EF0-53D75E994B3C}"/>
              </a:ext>
            </a:extLst>
          </p:cNvPr>
          <p:cNvPicPr>
            <a:picLocks noChangeAspect="1"/>
          </p:cNvPicPr>
          <p:nvPr/>
        </p:nvPicPr>
        <p:blipFill>
          <a:blip r:embed="rId5"/>
          <a:stretch>
            <a:fillRect/>
          </a:stretch>
        </p:blipFill>
        <p:spPr>
          <a:xfrm>
            <a:off x="7720094" y="4212489"/>
            <a:ext cx="1414670" cy="1886227"/>
          </a:xfrm>
          <a:prstGeom prst="rect">
            <a:avLst/>
          </a:prstGeom>
        </p:spPr>
      </p:pic>
    </p:spTree>
    <p:extLst>
      <p:ext uri="{BB962C8B-B14F-4D97-AF65-F5344CB8AC3E}">
        <p14:creationId xmlns:p14="http://schemas.microsoft.com/office/powerpoint/2010/main" val="259709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2C34D-06F4-A48D-4D7D-36EA9720CA0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7580BAA-197B-1D01-3891-DA47466D5480}"/>
              </a:ext>
            </a:extLst>
          </p:cNvPr>
          <p:cNvSpPr>
            <a:spLocks noGrp="1"/>
          </p:cNvSpPr>
          <p:nvPr>
            <p:ph type="title"/>
          </p:nvPr>
        </p:nvSpPr>
        <p:spPr>
          <a:xfrm>
            <a:off x="838200" y="210065"/>
            <a:ext cx="10515600" cy="1260389"/>
          </a:xfrm>
        </p:spPr>
        <p:txBody>
          <a:bodyPr>
            <a:normAutofit fontScale="90000"/>
          </a:bodyPr>
          <a:lstStyle/>
          <a:p>
            <a:r>
              <a:rPr lang="en-US" dirty="0" err="1">
                <a:latin typeface="Fira Sans SemiBold"/>
              </a:rPr>
              <a:t>Laagdrempelig</a:t>
            </a:r>
            <a:r>
              <a:rPr lang="en-US" dirty="0">
                <a:latin typeface="Fira Sans SemiBold"/>
              </a:rPr>
              <a:t> in contact </a:t>
            </a:r>
            <a:r>
              <a:rPr lang="en-US" dirty="0" err="1">
                <a:latin typeface="Fira Sans SemiBold"/>
              </a:rPr>
              <a:t>komen</a:t>
            </a:r>
            <a:r>
              <a:rPr lang="en-US" dirty="0">
                <a:latin typeface="Fira Sans SemiBold"/>
              </a:rPr>
              <a:t> (2/3)</a:t>
            </a:r>
            <a:endParaRPr lang="en-US" dirty="0"/>
          </a:p>
        </p:txBody>
      </p:sp>
      <p:sp>
        <p:nvSpPr>
          <p:cNvPr id="11" name="Content Placeholder 2">
            <a:extLst>
              <a:ext uri="{FF2B5EF4-FFF2-40B4-BE49-F238E27FC236}">
                <a16:creationId xmlns:a16="http://schemas.microsoft.com/office/drawing/2014/main" id="{CE122D8B-1123-F86C-8C68-4B3374DB7031}"/>
              </a:ext>
            </a:extLst>
          </p:cNvPr>
          <p:cNvSpPr>
            <a:spLocks noGrp="1"/>
          </p:cNvSpPr>
          <p:nvPr>
            <p:ph idx="1"/>
          </p:nvPr>
        </p:nvSpPr>
        <p:spPr>
          <a:xfrm>
            <a:off x="838200" y="1583578"/>
            <a:ext cx="4625789" cy="4351338"/>
          </a:xfrm>
        </p:spPr>
        <p:txBody>
          <a:bodyPr vert="horz" lIns="91440" tIns="45720" rIns="91440" bIns="45720" rtlCol="0" anchor="t">
            <a:normAutofit/>
          </a:bodyPr>
          <a:lstStyle/>
          <a:p>
            <a:pPr marL="0" indent="0">
              <a:buNone/>
            </a:pPr>
            <a:r>
              <a:rPr lang="en-US" sz="2000" b="1" dirty="0" err="1">
                <a:latin typeface="Source Sans Pro"/>
                <a:ea typeface="Source Sans Pro"/>
              </a:rPr>
              <a:t>Voorbeeld</a:t>
            </a:r>
            <a:r>
              <a:rPr lang="en-US" sz="2000" b="1" dirty="0">
                <a:latin typeface="Source Sans Pro"/>
                <a:ea typeface="Source Sans Pro"/>
              </a:rPr>
              <a:t> KVK:</a:t>
            </a:r>
            <a:r>
              <a:rPr lang="en-US" sz="2000" dirty="0">
                <a:latin typeface="Source Sans Pro"/>
                <a:ea typeface="Source Sans Pro"/>
              </a:rPr>
              <a:t> </a:t>
            </a:r>
            <a:endParaRPr lang="en-US" sz="2000" dirty="0">
              <a:ea typeface="Source Sans Pro"/>
            </a:endParaRPr>
          </a:p>
          <a:p>
            <a:pPr marL="0" indent="0">
              <a:buNone/>
            </a:pPr>
            <a:r>
              <a:rPr lang="en-US" sz="2000" dirty="0">
                <a:latin typeface="Source Sans Pro"/>
                <a:ea typeface="Source Sans Pro"/>
              </a:rPr>
              <a:t>KVK </a:t>
            </a:r>
            <a:r>
              <a:rPr lang="en-US" sz="2000" dirty="0" err="1">
                <a:latin typeface="Source Sans Pro"/>
                <a:ea typeface="Source Sans Pro"/>
              </a:rPr>
              <a:t>bij</a:t>
            </a:r>
            <a:r>
              <a:rPr lang="en-US" sz="2000" dirty="0">
                <a:latin typeface="Source Sans Pro"/>
                <a:ea typeface="Source Sans Pro"/>
              </a:rPr>
              <a:t> de receptie </a:t>
            </a:r>
            <a:r>
              <a:rPr lang="en-US" sz="2000" dirty="0" err="1">
                <a:latin typeface="Source Sans Pro"/>
                <a:ea typeface="Source Sans Pro"/>
              </a:rPr>
              <a:t>en</a:t>
            </a:r>
            <a:r>
              <a:rPr lang="en-US" sz="2000" dirty="0">
                <a:latin typeface="Source Sans Pro"/>
                <a:ea typeface="Source Sans Pro"/>
              </a:rPr>
              <a:t> in de </a:t>
            </a:r>
            <a:r>
              <a:rPr lang="en-US" sz="2000" dirty="0" err="1">
                <a:latin typeface="Source Sans Pro"/>
                <a:ea typeface="Source Sans Pro"/>
              </a:rPr>
              <a:t>wachtruimte</a:t>
            </a:r>
            <a:r>
              <a:rPr lang="en-US" sz="2000" dirty="0">
                <a:latin typeface="Source Sans Pro"/>
                <a:ea typeface="Source Sans Pro"/>
              </a:rPr>
              <a:t>, dan </a:t>
            </a:r>
            <a:r>
              <a:rPr lang="en-US" sz="2000" dirty="0" err="1">
                <a:latin typeface="Source Sans Pro"/>
                <a:ea typeface="Source Sans Pro"/>
              </a:rPr>
              <a:t>hebben</a:t>
            </a:r>
            <a:r>
              <a:rPr lang="en-US" sz="2000" dirty="0">
                <a:latin typeface="Source Sans Pro"/>
                <a:ea typeface="Source Sans Pro"/>
              </a:rPr>
              <a:t> </a:t>
            </a:r>
            <a:r>
              <a:rPr lang="en-US" sz="2000" dirty="0" err="1">
                <a:latin typeface="Source Sans Pro"/>
                <a:ea typeface="Source Sans Pro"/>
              </a:rPr>
              <a:t>mensen</a:t>
            </a:r>
            <a:r>
              <a:rPr lang="en-US" sz="2000" dirty="0">
                <a:latin typeface="Source Sans Pro"/>
                <a:ea typeface="Source Sans Pro"/>
              </a:rPr>
              <a:t> </a:t>
            </a:r>
            <a:r>
              <a:rPr lang="en-US" sz="2000" dirty="0" err="1">
                <a:latin typeface="Source Sans Pro"/>
                <a:ea typeface="Source Sans Pro"/>
              </a:rPr>
              <a:t>tijd</a:t>
            </a:r>
            <a:r>
              <a:rPr lang="en-US" sz="2000" dirty="0">
                <a:latin typeface="Source Sans Pro"/>
                <a:ea typeface="Source Sans Pro"/>
              </a:rPr>
              <a:t> </a:t>
            </a:r>
            <a:r>
              <a:rPr lang="en-US" sz="2000" dirty="0" err="1">
                <a:latin typeface="Source Sans Pro"/>
                <a:ea typeface="Source Sans Pro"/>
              </a:rPr>
              <a:t>voor</a:t>
            </a:r>
            <a:r>
              <a:rPr lang="en-US" sz="2000" dirty="0">
                <a:latin typeface="Source Sans Pro"/>
                <a:ea typeface="Source Sans Pro"/>
              </a:rPr>
              <a:t> </a:t>
            </a:r>
            <a:r>
              <a:rPr lang="en-US" sz="2000" dirty="0" err="1">
                <a:latin typeface="Source Sans Pro"/>
                <a:ea typeface="Source Sans Pro"/>
              </a:rPr>
              <a:t>een</a:t>
            </a:r>
            <a:r>
              <a:rPr lang="en-US" sz="2000" dirty="0">
                <a:latin typeface="Source Sans Pro"/>
                <a:ea typeface="Source Sans Pro"/>
              </a:rPr>
              <a:t> </a:t>
            </a:r>
            <a:r>
              <a:rPr lang="en-US" sz="2000" dirty="0" err="1">
                <a:latin typeface="Source Sans Pro"/>
                <a:ea typeface="Source Sans Pro"/>
              </a:rPr>
              <a:t>praatje</a:t>
            </a:r>
            <a:r>
              <a:rPr lang="en-US" sz="2000" dirty="0">
                <a:latin typeface="Source Sans Pro"/>
                <a:ea typeface="Source Sans Pro"/>
              </a:rPr>
              <a:t>. </a:t>
            </a:r>
            <a:endParaRPr lang="en-US" sz="2000" dirty="0">
              <a:ea typeface="Source Sans Pro"/>
            </a:endParaRPr>
          </a:p>
        </p:txBody>
      </p:sp>
      <p:pic>
        <p:nvPicPr>
          <p:cNvPr id="5" name="Picture 4">
            <a:extLst>
              <a:ext uri="{FF2B5EF4-FFF2-40B4-BE49-F238E27FC236}">
                <a16:creationId xmlns:a16="http://schemas.microsoft.com/office/drawing/2014/main" id="{12951DC3-736D-88E3-D420-614E6B7EF18D}"/>
              </a:ext>
            </a:extLst>
          </p:cNvPr>
          <p:cNvPicPr>
            <a:picLocks noChangeAspect="1"/>
          </p:cNvPicPr>
          <p:nvPr/>
        </p:nvPicPr>
        <p:blipFill>
          <a:blip r:embed="rId3"/>
          <a:stretch>
            <a:fillRect/>
          </a:stretch>
        </p:blipFill>
        <p:spPr>
          <a:xfrm>
            <a:off x="6091825" y="3263861"/>
            <a:ext cx="4431484" cy="2459513"/>
          </a:xfrm>
          <a:prstGeom prst="rect">
            <a:avLst/>
          </a:prstGeom>
        </p:spPr>
      </p:pic>
      <p:pic>
        <p:nvPicPr>
          <p:cNvPr id="6" name="Picture 5">
            <a:extLst>
              <a:ext uri="{FF2B5EF4-FFF2-40B4-BE49-F238E27FC236}">
                <a16:creationId xmlns:a16="http://schemas.microsoft.com/office/drawing/2014/main" id="{1F74D59A-86C4-C9AC-3C4A-84DD126383C0}"/>
              </a:ext>
            </a:extLst>
          </p:cNvPr>
          <p:cNvPicPr>
            <a:picLocks noChangeAspect="1"/>
          </p:cNvPicPr>
          <p:nvPr/>
        </p:nvPicPr>
        <p:blipFill>
          <a:blip r:embed="rId4"/>
          <a:stretch>
            <a:fillRect/>
          </a:stretch>
        </p:blipFill>
        <p:spPr>
          <a:xfrm>
            <a:off x="995317" y="3346195"/>
            <a:ext cx="4095102" cy="2283759"/>
          </a:xfrm>
          <a:prstGeom prst="rect">
            <a:avLst/>
          </a:prstGeom>
        </p:spPr>
      </p:pic>
    </p:spTree>
    <p:extLst>
      <p:ext uri="{BB962C8B-B14F-4D97-AF65-F5344CB8AC3E}">
        <p14:creationId xmlns:p14="http://schemas.microsoft.com/office/powerpoint/2010/main" val="1701404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5561-0F68-6884-5B09-3BF215D73281}"/>
              </a:ext>
            </a:extLst>
          </p:cNvPr>
          <p:cNvSpPr>
            <a:spLocks noGrp="1"/>
          </p:cNvSpPr>
          <p:nvPr>
            <p:ph type="title"/>
          </p:nvPr>
        </p:nvSpPr>
        <p:spPr/>
        <p:txBody>
          <a:bodyPr>
            <a:normAutofit fontScale="90000"/>
          </a:bodyPr>
          <a:lstStyle/>
          <a:p>
            <a:r>
              <a:rPr lang="en-US" dirty="0" err="1">
                <a:latin typeface="Fira Sans SemiBold"/>
              </a:rPr>
              <a:t>Laagdrempelig</a:t>
            </a:r>
            <a:r>
              <a:rPr lang="en-US" dirty="0">
                <a:latin typeface="Fira Sans SemiBold"/>
              </a:rPr>
              <a:t> in contact </a:t>
            </a:r>
            <a:r>
              <a:rPr lang="en-US" dirty="0" err="1">
                <a:latin typeface="Fira Sans SemiBold"/>
              </a:rPr>
              <a:t>komen</a:t>
            </a:r>
            <a:r>
              <a:rPr lang="en-US" dirty="0">
                <a:latin typeface="Fira Sans SemiBold"/>
              </a:rPr>
              <a:t> (3/3)</a:t>
            </a:r>
            <a:endParaRPr lang="en-US" dirty="0"/>
          </a:p>
        </p:txBody>
      </p:sp>
      <p:sp>
        <p:nvSpPr>
          <p:cNvPr id="4" name="Rectangle 3">
            <a:extLst>
              <a:ext uri="{FF2B5EF4-FFF2-40B4-BE49-F238E27FC236}">
                <a16:creationId xmlns:a16="http://schemas.microsoft.com/office/drawing/2014/main" id="{FA68342C-65CD-53A3-01D4-AE902335C4FD}"/>
              </a:ext>
            </a:extLst>
          </p:cNvPr>
          <p:cNvSpPr/>
          <p:nvPr/>
        </p:nvSpPr>
        <p:spPr>
          <a:xfrm rot="600000">
            <a:off x="951895" y="1579809"/>
            <a:ext cx="2215331" cy="1407066"/>
          </a:xfrm>
          <a:prstGeom prst="rect">
            <a:avLst/>
          </a:prstGeom>
          <a:solidFill>
            <a:schemeClr val="tx1">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Source Sans Pro"/>
                <a:ea typeface="Calibri"/>
                <a:cs typeface="Calibri"/>
              </a:rPr>
              <a:t>In </a:t>
            </a:r>
            <a:r>
              <a:rPr lang="en-US" dirty="0" err="1">
                <a:latin typeface="Source Sans Pro"/>
                <a:ea typeface="Calibri"/>
                <a:cs typeface="Calibri"/>
              </a:rPr>
              <a:t>gesprek</a:t>
            </a:r>
            <a:r>
              <a:rPr lang="en-US" dirty="0">
                <a:latin typeface="Source Sans Pro"/>
                <a:ea typeface="Calibri"/>
                <a:cs typeface="Calibri"/>
              </a:rPr>
              <a:t> met </a:t>
            </a:r>
            <a:r>
              <a:rPr lang="en-US" dirty="0" err="1">
                <a:latin typeface="Source Sans Pro"/>
                <a:ea typeface="Calibri"/>
                <a:cs typeface="Calibri"/>
              </a:rPr>
              <a:t>vrienden</a:t>
            </a:r>
            <a:r>
              <a:rPr lang="en-US" dirty="0">
                <a:latin typeface="Source Sans Pro"/>
                <a:ea typeface="Calibri"/>
                <a:cs typeface="Calibri"/>
              </a:rPr>
              <a:t>/ </a:t>
            </a:r>
            <a:r>
              <a:rPr lang="en-US" dirty="0" err="1">
                <a:latin typeface="Source Sans Pro"/>
                <a:ea typeface="Calibri"/>
                <a:cs typeface="Calibri"/>
              </a:rPr>
              <a:t>kennissen</a:t>
            </a:r>
            <a:r>
              <a:rPr lang="en-US" dirty="0">
                <a:latin typeface="Source Sans Pro"/>
                <a:ea typeface="Calibri"/>
                <a:cs typeface="Calibri"/>
              </a:rPr>
              <a:t> die tot de </a:t>
            </a:r>
            <a:r>
              <a:rPr lang="en-US" dirty="0" err="1">
                <a:latin typeface="Source Sans Pro"/>
                <a:ea typeface="Calibri"/>
                <a:cs typeface="Calibri"/>
              </a:rPr>
              <a:t>doelgroep</a:t>
            </a:r>
            <a:r>
              <a:rPr lang="en-US" dirty="0">
                <a:latin typeface="Source Sans Pro"/>
                <a:ea typeface="Calibri"/>
                <a:cs typeface="Calibri"/>
              </a:rPr>
              <a:t> </a:t>
            </a:r>
            <a:r>
              <a:rPr lang="en-US" dirty="0" err="1">
                <a:latin typeface="Source Sans Pro"/>
                <a:ea typeface="Calibri"/>
                <a:cs typeface="Calibri"/>
              </a:rPr>
              <a:t>behoren</a:t>
            </a:r>
            <a:r>
              <a:rPr lang="en-US" dirty="0">
                <a:latin typeface="Source Sans Pro"/>
                <a:ea typeface="Calibri"/>
                <a:cs typeface="Calibri"/>
              </a:rPr>
              <a:t>...</a:t>
            </a:r>
          </a:p>
        </p:txBody>
      </p:sp>
      <p:sp>
        <p:nvSpPr>
          <p:cNvPr id="5" name="Rectangle 4">
            <a:extLst>
              <a:ext uri="{FF2B5EF4-FFF2-40B4-BE49-F238E27FC236}">
                <a16:creationId xmlns:a16="http://schemas.microsoft.com/office/drawing/2014/main" id="{5B8DB4C6-EB0A-5C39-8E63-A9D6F08289EF}"/>
              </a:ext>
            </a:extLst>
          </p:cNvPr>
          <p:cNvSpPr/>
          <p:nvPr/>
        </p:nvSpPr>
        <p:spPr>
          <a:xfrm>
            <a:off x="722376" y="3425133"/>
            <a:ext cx="1774657" cy="681789"/>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atin typeface="Source Sans Pro"/>
                <a:ea typeface="Calibri"/>
                <a:cs typeface="Calibri"/>
              </a:rPr>
              <a:t>Google analytics</a:t>
            </a:r>
          </a:p>
        </p:txBody>
      </p:sp>
      <p:sp>
        <p:nvSpPr>
          <p:cNvPr id="6" name="Rectangle 5">
            <a:extLst>
              <a:ext uri="{FF2B5EF4-FFF2-40B4-BE49-F238E27FC236}">
                <a16:creationId xmlns:a16="http://schemas.microsoft.com/office/drawing/2014/main" id="{8CC6E681-2755-A71C-49A2-DF849056C0F7}"/>
              </a:ext>
            </a:extLst>
          </p:cNvPr>
          <p:cNvSpPr/>
          <p:nvPr/>
        </p:nvSpPr>
        <p:spPr>
          <a:xfrm rot="720000">
            <a:off x="4026576" y="4785564"/>
            <a:ext cx="2040897" cy="12418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Praten</a:t>
            </a:r>
            <a:r>
              <a:rPr lang="en-US">
                <a:latin typeface="Source Sans Pro"/>
                <a:ea typeface="Calibri"/>
                <a:cs typeface="Calibri"/>
              </a:rPr>
              <a:t> met </a:t>
            </a:r>
            <a:r>
              <a:rPr lang="en-US" err="1">
                <a:latin typeface="Source Sans Pro"/>
                <a:ea typeface="Calibri"/>
                <a:cs typeface="Calibri"/>
              </a:rPr>
              <a:t>collega's</a:t>
            </a:r>
            <a:r>
              <a:rPr lang="en-US">
                <a:latin typeface="Source Sans Pro"/>
                <a:ea typeface="Calibri"/>
                <a:cs typeface="Calibri"/>
              </a:rPr>
              <a:t> met </a:t>
            </a:r>
            <a:r>
              <a:rPr lang="en-US" err="1">
                <a:latin typeface="Source Sans Pro"/>
                <a:ea typeface="Calibri"/>
                <a:cs typeface="Calibri"/>
              </a:rPr>
              <a:t>klantcontact</a:t>
            </a:r>
            <a:endParaRPr lang="en-US">
              <a:latin typeface="Source Sans Pro"/>
              <a:ea typeface="Calibri"/>
              <a:cs typeface="Calibri"/>
            </a:endParaRPr>
          </a:p>
        </p:txBody>
      </p:sp>
      <p:sp>
        <p:nvSpPr>
          <p:cNvPr id="7" name="Rectangle 6">
            <a:extLst>
              <a:ext uri="{FF2B5EF4-FFF2-40B4-BE49-F238E27FC236}">
                <a16:creationId xmlns:a16="http://schemas.microsoft.com/office/drawing/2014/main" id="{FE1CA9F9-3717-DFE4-897C-307EF4D62276}"/>
              </a:ext>
            </a:extLst>
          </p:cNvPr>
          <p:cNvSpPr/>
          <p:nvPr/>
        </p:nvSpPr>
        <p:spPr>
          <a:xfrm rot="-1200000">
            <a:off x="9370618" y="4985856"/>
            <a:ext cx="1774657" cy="681789"/>
          </a:xfrm>
          <a:prstGeom prst="rect">
            <a:avLst/>
          </a:prstGeom>
          <a:solidFill>
            <a:schemeClr val="tx1">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a:t>
            </a:r>
          </a:p>
        </p:txBody>
      </p:sp>
      <p:sp>
        <p:nvSpPr>
          <p:cNvPr id="8" name="Rectangle 7">
            <a:extLst>
              <a:ext uri="{FF2B5EF4-FFF2-40B4-BE49-F238E27FC236}">
                <a16:creationId xmlns:a16="http://schemas.microsoft.com/office/drawing/2014/main" id="{08FA5744-6497-9CF5-5FF5-712C8AE719D3}"/>
              </a:ext>
            </a:extLst>
          </p:cNvPr>
          <p:cNvSpPr/>
          <p:nvPr/>
        </p:nvSpPr>
        <p:spPr>
          <a:xfrm rot="-1140000">
            <a:off x="3219534" y="3213976"/>
            <a:ext cx="1866464" cy="929668"/>
          </a:xfrm>
          <a:prstGeom prst="rect">
            <a:avLst/>
          </a:prstGeom>
          <a:solidFill>
            <a:srgbClr val="F05A2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atin typeface="Source Sans Pro"/>
                <a:ea typeface="Calibri"/>
                <a:cs typeface="Calibri"/>
              </a:rPr>
              <a:t>Open </a:t>
            </a:r>
            <a:r>
              <a:rPr lang="en-US" err="1">
                <a:latin typeface="Source Sans Pro"/>
                <a:ea typeface="Calibri"/>
                <a:cs typeface="Calibri"/>
              </a:rPr>
              <a:t>tekst</a:t>
            </a:r>
            <a:r>
              <a:rPr lang="en-US">
                <a:latin typeface="Source Sans Pro"/>
                <a:ea typeface="Calibri"/>
                <a:cs typeface="Calibri"/>
              </a:rPr>
              <a:t> </a:t>
            </a:r>
            <a:r>
              <a:rPr lang="en-US" err="1">
                <a:latin typeface="Source Sans Pro"/>
                <a:ea typeface="Calibri"/>
                <a:cs typeface="Calibri"/>
              </a:rPr>
              <a:t>velden</a:t>
            </a:r>
            <a:r>
              <a:rPr lang="en-US">
                <a:latin typeface="Source Sans Pro"/>
                <a:ea typeface="Calibri"/>
                <a:cs typeface="Calibri"/>
              </a:rPr>
              <a:t> </a:t>
            </a:r>
            <a:r>
              <a:rPr lang="en-US" err="1">
                <a:latin typeface="Source Sans Pro"/>
                <a:ea typeface="Calibri"/>
                <a:cs typeface="Calibri"/>
              </a:rPr>
              <a:t>uit</a:t>
            </a:r>
            <a:r>
              <a:rPr lang="en-US">
                <a:latin typeface="Source Sans Pro"/>
                <a:ea typeface="Calibri"/>
                <a:cs typeface="Calibri"/>
              </a:rPr>
              <a:t> </a:t>
            </a:r>
            <a:r>
              <a:rPr lang="en-US" err="1">
                <a:latin typeface="Source Sans Pro"/>
                <a:ea typeface="Calibri"/>
                <a:cs typeface="Calibri"/>
              </a:rPr>
              <a:t>klantfeedback</a:t>
            </a:r>
            <a:endParaRPr lang="en-US" err="1">
              <a:latin typeface="Source Sans Pro"/>
            </a:endParaRPr>
          </a:p>
        </p:txBody>
      </p:sp>
      <p:sp>
        <p:nvSpPr>
          <p:cNvPr id="9" name="Rectangle 8">
            <a:extLst>
              <a:ext uri="{FF2B5EF4-FFF2-40B4-BE49-F238E27FC236}">
                <a16:creationId xmlns:a16="http://schemas.microsoft.com/office/drawing/2014/main" id="{8E805A34-57FE-DBDB-D440-740A51C11A4D}"/>
              </a:ext>
            </a:extLst>
          </p:cNvPr>
          <p:cNvSpPr/>
          <p:nvPr/>
        </p:nvSpPr>
        <p:spPr>
          <a:xfrm>
            <a:off x="9168642" y="1882771"/>
            <a:ext cx="2178608" cy="1260174"/>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Observeren</a:t>
            </a:r>
            <a:r>
              <a:rPr lang="en-US">
                <a:latin typeface="Source Sans Pro"/>
                <a:ea typeface="Calibri"/>
                <a:cs typeface="Calibri"/>
              </a:rPr>
              <a:t> van </a:t>
            </a:r>
            <a:r>
              <a:rPr lang="en-US" err="1">
                <a:latin typeface="Source Sans Pro"/>
                <a:ea typeface="Calibri"/>
                <a:cs typeface="Calibri"/>
              </a:rPr>
              <a:t>klanten</a:t>
            </a:r>
            <a:r>
              <a:rPr lang="en-US">
                <a:latin typeface="Source Sans Pro"/>
                <a:ea typeface="Calibri"/>
                <a:cs typeface="Calibri"/>
              </a:rPr>
              <a:t> </a:t>
            </a:r>
            <a:r>
              <a:rPr lang="en-US" err="1">
                <a:latin typeface="Source Sans Pro"/>
                <a:ea typeface="Calibri"/>
                <a:cs typeface="Calibri"/>
              </a:rPr>
              <a:t>tijdens</a:t>
            </a:r>
            <a:r>
              <a:rPr lang="en-US">
                <a:latin typeface="Source Sans Pro"/>
                <a:ea typeface="Calibri"/>
                <a:cs typeface="Calibri"/>
              </a:rPr>
              <a:t> het </a:t>
            </a:r>
            <a:r>
              <a:rPr lang="en-US" err="1">
                <a:latin typeface="Source Sans Pro"/>
                <a:ea typeface="Calibri"/>
                <a:cs typeface="Calibri"/>
              </a:rPr>
              <a:t>proces</a:t>
            </a:r>
            <a:endParaRPr lang="en-US">
              <a:latin typeface="Source Sans Pro"/>
            </a:endParaRPr>
          </a:p>
        </p:txBody>
      </p:sp>
      <p:sp>
        <p:nvSpPr>
          <p:cNvPr id="10" name="Rectangle 9">
            <a:extLst>
              <a:ext uri="{FF2B5EF4-FFF2-40B4-BE49-F238E27FC236}">
                <a16:creationId xmlns:a16="http://schemas.microsoft.com/office/drawing/2014/main" id="{02994001-CFA0-EC32-1E26-854C509E2105}"/>
              </a:ext>
            </a:extLst>
          </p:cNvPr>
          <p:cNvSpPr/>
          <p:nvPr/>
        </p:nvSpPr>
        <p:spPr>
          <a:xfrm>
            <a:off x="1163052" y="4875687"/>
            <a:ext cx="2215331" cy="1003114"/>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Meegaan</a:t>
            </a:r>
            <a:r>
              <a:rPr lang="en-US">
                <a:latin typeface="Source Sans Pro"/>
                <a:ea typeface="Calibri"/>
                <a:cs typeface="Calibri"/>
              </a:rPr>
              <a:t> met de </a:t>
            </a:r>
            <a:r>
              <a:rPr lang="en-US" err="1">
                <a:latin typeface="Source Sans Pro"/>
                <a:ea typeface="Calibri"/>
                <a:cs typeface="Calibri"/>
              </a:rPr>
              <a:t>relatiemanager</a:t>
            </a:r>
            <a:endParaRPr lang="en-US" err="1">
              <a:latin typeface="Source Sans Pro"/>
            </a:endParaRPr>
          </a:p>
        </p:txBody>
      </p:sp>
      <p:sp>
        <p:nvSpPr>
          <p:cNvPr id="11" name="Rectangle 10">
            <a:extLst>
              <a:ext uri="{FF2B5EF4-FFF2-40B4-BE49-F238E27FC236}">
                <a16:creationId xmlns:a16="http://schemas.microsoft.com/office/drawing/2014/main" id="{4D7F3685-708F-7DC2-993E-21DAD19D07A0}"/>
              </a:ext>
            </a:extLst>
          </p:cNvPr>
          <p:cNvSpPr/>
          <p:nvPr/>
        </p:nvSpPr>
        <p:spPr>
          <a:xfrm>
            <a:off x="8024253" y="3581247"/>
            <a:ext cx="2288777" cy="1094921"/>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Zelf</a:t>
            </a:r>
            <a:r>
              <a:rPr lang="en-US">
                <a:latin typeface="Source Sans Pro"/>
                <a:ea typeface="Calibri"/>
                <a:cs typeface="Calibri"/>
              </a:rPr>
              <a:t> </a:t>
            </a:r>
            <a:r>
              <a:rPr lang="en-US" err="1">
                <a:latin typeface="Source Sans Pro"/>
                <a:ea typeface="Calibri"/>
                <a:cs typeface="Calibri"/>
              </a:rPr>
              <a:t>een</a:t>
            </a:r>
            <a:r>
              <a:rPr lang="en-US">
                <a:latin typeface="Source Sans Pro"/>
                <a:ea typeface="Calibri"/>
                <a:cs typeface="Calibri"/>
              </a:rPr>
              <a:t> </a:t>
            </a:r>
            <a:r>
              <a:rPr lang="en-US" err="1">
                <a:latin typeface="Source Sans Pro"/>
                <a:ea typeface="Calibri"/>
                <a:cs typeface="Calibri"/>
              </a:rPr>
              <a:t>aanvraag</a:t>
            </a:r>
            <a:r>
              <a:rPr lang="en-US">
                <a:latin typeface="Source Sans Pro"/>
                <a:ea typeface="Calibri"/>
                <a:cs typeface="Calibri"/>
              </a:rPr>
              <a:t> </a:t>
            </a:r>
            <a:r>
              <a:rPr lang="en-US" err="1">
                <a:latin typeface="Source Sans Pro"/>
                <a:ea typeface="Source Sans Pro"/>
              </a:rPr>
              <a:t>doen</a:t>
            </a:r>
            <a:r>
              <a:rPr lang="en-US">
                <a:latin typeface="Source Sans Pro"/>
                <a:ea typeface="Source Sans Pro"/>
              </a:rPr>
              <a:t> </a:t>
            </a:r>
            <a:r>
              <a:rPr lang="en-US" err="1">
                <a:latin typeface="Source Sans Pro"/>
                <a:ea typeface="Source Sans Pro"/>
              </a:rPr>
              <a:t>als</a:t>
            </a:r>
            <a:r>
              <a:rPr lang="en-US">
                <a:latin typeface="Source Sans Pro"/>
                <a:ea typeface="Source Sans Pro"/>
              </a:rPr>
              <a:t> </a:t>
            </a:r>
            <a:r>
              <a:rPr lang="en-US" err="1">
                <a:latin typeface="Source Sans Pro"/>
                <a:ea typeface="Source Sans Pro"/>
              </a:rPr>
              <a:t>klant</a:t>
            </a:r>
            <a:endParaRPr lang="en-US" err="1">
              <a:latin typeface="Source Sans Pro"/>
              <a:ea typeface="Source Sans Pro"/>
              <a:cs typeface="Calibri"/>
            </a:endParaRPr>
          </a:p>
        </p:txBody>
      </p:sp>
      <p:sp>
        <p:nvSpPr>
          <p:cNvPr id="12" name="Rectangle 11">
            <a:extLst>
              <a:ext uri="{FF2B5EF4-FFF2-40B4-BE49-F238E27FC236}">
                <a16:creationId xmlns:a16="http://schemas.microsoft.com/office/drawing/2014/main" id="{8CD1BF23-391D-7DE2-9264-2B1BF848FC74}"/>
              </a:ext>
            </a:extLst>
          </p:cNvPr>
          <p:cNvSpPr/>
          <p:nvPr/>
        </p:nvSpPr>
        <p:spPr>
          <a:xfrm rot="1020000">
            <a:off x="6570497" y="2038844"/>
            <a:ext cx="1774657" cy="681789"/>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Klanten</a:t>
            </a:r>
            <a:r>
              <a:rPr lang="en-US">
                <a:latin typeface="Source Sans Pro"/>
                <a:ea typeface="Calibri"/>
                <a:cs typeface="Calibri"/>
              </a:rPr>
              <a:t> </a:t>
            </a:r>
            <a:r>
              <a:rPr lang="en-US" err="1">
                <a:latin typeface="Source Sans Pro"/>
                <a:ea typeface="Calibri"/>
                <a:cs typeface="Calibri"/>
              </a:rPr>
              <a:t>benaderen</a:t>
            </a:r>
            <a:r>
              <a:rPr lang="en-US">
                <a:latin typeface="Source Sans Pro"/>
                <a:ea typeface="Calibri"/>
                <a:cs typeface="Calibri"/>
              </a:rPr>
              <a:t> </a:t>
            </a:r>
            <a:r>
              <a:rPr lang="en-US" err="1">
                <a:latin typeface="Source Sans Pro"/>
                <a:ea typeface="Calibri"/>
                <a:cs typeface="Calibri"/>
              </a:rPr>
              <a:t>balie</a:t>
            </a:r>
            <a:endParaRPr lang="en-US">
              <a:latin typeface="Source Sans Pro"/>
              <a:ea typeface="Source Sans Pro"/>
            </a:endParaRPr>
          </a:p>
        </p:txBody>
      </p:sp>
      <p:sp>
        <p:nvSpPr>
          <p:cNvPr id="13" name="Rectangle 12">
            <a:extLst>
              <a:ext uri="{FF2B5EF4-FFF2-40B4-BE49-F238E27FC236}">
                <a16:creationId xmlns:a16="http://schemas.microsoft.com/office/drawing/2014/main" id="{025764E6-A972-23A4-C728-4767F453A6A8}"/>
              </a:ext>
            </a:extLst>
          </p:cNvPr>
          <p:cNvSpPr/>
          <p:nvPr/>
        </p:nvSpPr>
        <p:spPr>
          <a:xfrm>
            <a:off x="3540859" y="1561446"/>
            <a:ext cx="2215331" cy="1003114"/>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err="1">
                <a:latin typeface="Source Sans Pro"/>
                <a:ea typeface="Calibri"/>
                <a:cs typeface="Calibri"/>
              </a:rPr>
              <a:t>Meeluisteren</a:t>
            </a:r>
            <a:r>
              <a:rPr lang="en-US" dirty="0">
                <a:latin typeface="Source Sans Pro"/>
                <a:ea typeface="Calibri"/>
                <a:cs typeface="Calibri"/>
              </a:rPr>
              <a:t> </a:t>
            </a:r>
            <a:r>
              <a:rPr lang="en-US" dirty="0" err="1">
                <a:latin typeface="Source Sans Pro"/>
                <a:ea typeface="Calibri"/>
                <a:cs typeface="Calibri"/>
              </a:rPr>
              <a:t>Klantcontact</a:t>
            </a:r>
            <a:r>
              <a:rPr lang="en-US" dirty="0">
                <a:latin typeface="Source Sans Pro"/>
                <a:ea typeface="Calibri"/>
                <a:cs typeface="Calibri"/>
              </a:rPr>
              <a:t> center</a:t>
            </a:r>
            <a:endParaRPr lang="en-US" dirty="0">
              <a:latin typeface="Source Sans Pro"/>
              <a:ea typeface="Source Sans Pro"/>
            </a:endParaRPr>
          </a:p>
        </p:txBody>
      </p:sp>
      <p:sp>
        <p:nvSpPr>
          <p:cNvPr id="14" name="Rectangle 13">
            <a:extLst>
              <a:ext uri="{FF2B5EF4-FFF2-40B4-BE49-F238E27FC236}">
                <a16:creationId xmlns:a16="http://schemas.microsoft.com/office/drawing/2014/main" id="{B709AD6A-51AA-AAB0-6787-F0611104AAA8}"/>
              </a:ext>
            </a:extLst>
          </p:cNvPr>
          <p:cNvSpPr/>
          <p:nvPr/>
        </p:nvSpPr>
        <p:spPr>
          <a:xfrm>
            <a:off x="6931746" y="5292248"/>
            <a:ext cx="1774657" cy="681789"/>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Zoekwoorden</a:t>
            </a:r>
            <a:r>
              <a:rPr lang="en-US">
                <a:latin typeface="Source Sans Pro"/>
                <a:ea typeface="Calibri"/>
                <a:cs typeface="Calibri"/>
              </a:rPr>
              <a:t> </a:t>
            </a:r>
          </a:p>
        </p:txBody>
      </p:sp>
      <p:sp>
        <p:nvSpPr>
          <p:cNvPr id="15" name="Rectangle 14">
            <a:extLst>
              <a:ext uri="{FF2B5EF4-FFF2-40B4-BE49-F238E27FC236}">
                <a16:creationId xmlns:a16="http://schemas.microsoft.com/office/drawing/2014/main" id="{64EE07E8-DDBC-1A45-7E1F-FD051CF80BCA}"/>
              </a:ext>
            </a:extLst>
          </p:cNvPr>
          <p:cNvSpPr/>
          <p:nvPr/>
        </p:nvSpPr>
        <p:spPr>
          <a:xfrm rot="900000">
            <a:off x="5866495" y="2959732"/>
            <a:ext cx="1774657" cy="681789"/>
          </a:xfrm>
          <a:prstGeom prst="rect">
            <a:avLst/>
          </a:prstGeom>
          <a:solidFill>
            <a:schemeClr val="tx1">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Zelf</a:t>
            </a:r>
            <a:r>
              <a:rPr lang="en-US">
                <a:latin typeface="Source Sans Pro"/>
                <a:ea typeface="Calibri"/>
                <a:cs typeface="Calibri"/>
              </a:rPr>
              <a:t> </a:t>
            </a:r>
            <a:r>
              <a:rPr lang="en-US" err="1">
                <a:latin typeface="Source Sans Pro"/>
                <a:ea typeface="Calibri"/>
                <a:cs typeface="Calibri"/>
              </a:rPr>
              <a:t>bellen</a:t>
            </a:r>
            <a:endParaRPr lang="en-US">
              <a:latin typeface="Source Sans Pro"/>
              <a:ea typeface="Calibri"/>
              <a:cs typeface="Calibri"/>
            </a:endParaRPr>
          </a:p>
        </p:txBody>
      </p:sp>
      <p:sp>
        <p:nvSpPr>
          <p:cNvPr id="3" name="Rectangle 11">
            <a:extLst>
              <a:ext uri="{FF2B5EF4-FFF2-40B4-BE49-F238E27FC236}">
                <a16:creationId xmlns:a16="http://schemas.microsoft.com/office/drawing/2014/main" id="{1D0612B7-8779-28EC-72E4-7D269226644D}"/>
              </a:ext>
            </a:extLst>
          </p:cNvPr>
          <p:cNvSpPr/>
          <p:nvPr/>
        </p:nvSpPr>
        <p:spPr>
          <a:xfrm rot="1020000">
            <a:off x="5306286" y="3969257"/>
            <a:ext cx="2253527" cy="80018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latin typeface="Source Sans Pro"/>
                <a:ea typeface="Calibri"/>
                <a:cs typeface="Calibri"/>
              </a:rPr>
              <a:t>Meekijken</a:t>
            </a:r>
            <a:r>
              <a:rPr lang="en-US">
                <a:latin typeface="Source Sans Pro"/>
                <a:ea typeface="Calibri"/>
                <a:cs typeface="Calibri"/>
              </a:rPr>
              <a:t> met </a:t>
            </a:r>
            <a:r>
              <a:rPr lang="en-US" err="1">
                <a:latin typeface="Source Sans Pro"/>
                <a:ea typeface="Calibri"/>
                <a:cs typeface="Calibri"/>
              </a:rPr>
              <a:t>kwalitatief</a:t>
            </a:r>
            <a:r>
              <a:rPr lang="en-US">
                <a:latin typeface="Source Sans Pro"/>
                <a:ea typeface="Calibri"/>
                <a:cs typeface="Calibri"/>
              </a:rPr>
              <a:t> </a:t>
            </a:r>
            <a:r>
              <a:rPr lang="en-US" err="1">
                <a:latin typeface="Source Sans Pro"/>
                <a:ea typeface="Calibri"/>
                <a:cs typeface="Calibri"/>
              </a:rPr>
              <a:t>onderzoek</a:t>
            </a:r>
            <a:endParaRPr lang="en-US">
              <a:latin typeface="Source Sans Pro"/>
              <a:ea typeface="Source Sans Pro"/>
            </a:endParaRPr>
          </a:p>
        </p:txBody>
      </p:sp>
    </p:spTree>
    <p:extLst>
      <p:ext uri="{BB962C8B-B14F-4D97-AF65-F5344CB8AC3E}">
        <p14:creationId xmlns:p14="http://schemas.microsoft.com/office/powerpoint/2010/main" val="855168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000"/>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956944-B7C1-E045-E48D-AC57A584CC64}"/>
              </a:ext>
            </a:extLst>
          </p:cNvPr>
          <p:cNvSpPr/>
          <p:nvPr/>
        </p:nvSpPr>
        <p:spPr>
          <a:xfrm>
            <a:off x="1531111" y="4369796"/>
            <a:ext cx="9122607" cy="1683749"/>
          </a:xfrm>
          <a:prstGeom prst="rect">
            <a:avLst/>
          </a:prstGeom>
          <a:solidFill>
            <a:srgbClr val="FFFFFF"/>
          </a:solidFill>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E69448A-64C2-789C-F238-41FC9AA9B38F}"/>
              </a:ext>
            </a:extLst>
          </p:cNvPr>
          <p:cNvSpPr>
            <a:spLocks noGrp="1"/>
          </p:cNvSpPr>
          <p:nvPr>
            <p:ph type="ctrTitle"/>
          </p:nvPr>
        </p:nvSpPr>
        <p:spPr>
          <a:noFill/>
        </p:spPr>
        <p:txBody>
          <a:bodyPr/>
          <a:lstStyle/>
          <a:p>
            <a:r>
              <a:rPr lang="nl-NL" dirty="0">
                <a:solidFill>
                  <a:schemeClr val="accent2"/>
                </a:solidFill>
              </a:rPr>
              <a:t>WAAROM BELLEN JULLIE ALTIJD ROND ETENSTIJD??</a:t>
            </a:r>
          </a:p>
        </p:txBody>
      </p:sp>
      <p:sp>
        <p:nvSpPr>
          <p:cNvPr id="3" name="Ondertitel 2">
            <a:extLst>
              <a:ext uri="{FF2B5EF4-FFF2-40B4-BE49-F238E27FC236}">
                <a16:creationId xmlns:a16="http://schemas.microsoft.com/office/drawing/2014/main" id="{57B14BF6-EE09-51C1-2BA4-C72A89CE4AA1}"/>
              </a:ext>
            </a:extLst>
          </p:cNvPr>
          <p:cNvSpPr>
            <a:spLocks noGrp="1"/>
          </p:cNvSpPr>
          <p:nvPr>
            <p:ph type="subTitle" idx="1"/>
          </p:nvPr>
        </p:nvSpPr>
        <p:spPr>
          <a:noFill/>
        </p:spPr>
        <p:txBody>
          <a:bodyPr>
            <a:normAutofit fontScale="92500" lnSpcReduction="20000"/>
          </a:bodyPr>
          <a:lstStyle/>
          <a:p>
            <a:r>
              <a:rPr lang="nl-NL" b="1" dirty="0">
                <a:solidFill>
                  <a:srgbClr val="4C276D"/>
                </a:solidFill>
              </a:rPr>
              <a:t>Lessen van werken in een callcenter</a:t>
            </a:r>
          </a:p>
          <a:p>
            <a:pPr marL="457200" indent="-457200">
              <a:buFont typeface="+mj-lt"/>
              <a:buAutoNum type="arabicPeriod"/>
            </a:pPr>
            <a:r>
              <a:rPr lang="nl-NL" dirty="0">
                <a:solidFill>
                  <a:srgbClr val="4C276D"/>
                </a:solidFill>
              </a:rPr>
              <a:t>Kritiek is niet persoonlijk, gesprekken zijn dat wel</a:t>
            </a:r>
          </a:p>
          <a:p>
            <a:pPr marL="457200" indent="-457200">
              <a:buFont typeface="+mj-lt"/>
              <a:buAutoNum type="arabicPeriod"/>
            </a:pPr>
            <a:r>
              <a:rPr lang="nl-NL" dirty="0">
                <a:solidFill>
                  <a:srgbClr val="4C276D"/>
                </a:solidFill>
              </a:rPr>
              <a:t>De meeste mensen deugen</a:t>
            </a:r>
          </a:p>
          <a:p>
            <a:pPr marL="457200" indent="-457200">
              <a:buFont typeface="+mj-lt"/>
              <a:buAutoNum type="arabicPeriod"/>
            </a:pPr>
            <a:r>
              <a:rPr lang="nl-NL" dirty="0">
                <a:solidFill>
                  <a:srgbClr val="4C276D"/>
                </a:solidFill>
              </a:rPr>
              <a:t>Praten met vreemden hoeft niet eng te zijn</a:t>
            </a:r>
          </a:p>
          <a:p>
            <a:pPr marL="342900" indent="-342900">
              <a:buFont typeface="Arial" panose="020B0604020202020204" pitchFamily="34" charset="0"/>
              <a:buChar char="•"/>
            </a:pPr>
            <a:endParaRPr lang="nl-NL" dirty="0">
              <a:solidFill>
                <a:srgbClr val="4C276D"/>
              </a:solidFill>
            </a:endParaRPr>
          </a:p>
        </p:txBody>
      </p:sp>
    </p:spTree>
    <p:extLst>
      <p:ext uri="{BB962C8B-B14F-4D97-AF65-F5344CB8AC3E}">
        <p14:creationId xmlns:p14="http://schemas.microsoft.com/office/powerpoint/2010/main" val="141089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7D6FDE-CEAE-4E98-FAA4-BCAEAB16EF57}"/>
              </a:ext>
            </a:extLst>
          </p:cNvPr>
          <p:cNvSpPr>
            <a:spLocks noGrp="1"/>
          </p:cNvSpPr>
          <p:nvPr>
            <p:ph type="title"/>
          </p:nvPr>
        </p:nvSpPr>
        <p:spPr/>
        <p:txBody>
          <a:bodyPr/>
          <a:lstStyle/>
          <a:p>
            <a:r>
              <a:rPr lang="nl-NL" dirty="0"/>
              <a:t>Een paar lessen uit de journalistiek</a:t>
            </a:r>
          </a:p>
        </p:txBody>
      </p:sp>
      <p:sp>
        <p:nvSpPr>
          <p:cNvPr id="3" name="Tijdelijke aanduiding voor inhoud 2">
            <a:extLst>
              <a:ext uri="{FF2B5EF4-FFF2-40B4-BE49-F238E27FC236}">
                <a16:creationId xmlns:a16="http://schemas.microsoft.com/office/drawing/2014/main" id="{11E71CA4-337F-CA17-1903-95A1570B5CB3}"/>
              </a:ext>
            </a:extLst>
          </p:cNvPr>
          <p:cNvSpPr>
            <a:spLocks noGrp="1"/>
          </p:cNvSpPr>
          <p:nvPr>
            <p:ph sz="half" idx="1"/>
          </p:nvPr>
        </p:nvSpPr>
        <p:spPr>
          <a:noFill/>
        </p:spPr>
        <p:txBody>
          <a:bodyPr vert="horz" lIns="91440" tIns="45720" rIns="91440" bIns="45720" rtlCol="0" anchor="t">
            <a:normAutofit fontScale="55000" lnSpcReduction="20000"/>
          </a:bodyPr>
          <a:lstStyle/>
          <a:p>
            <a:pPr marL="514350" indent="-514350">
              <a:buFont typeface="+mj-lt"/>
              <a:buAutoNum type="arabicPeriod"/>
            </a:pPr>
            <a:r>
              <a:rPr lang="nl-NL" sz="2900" dirty="0">
                <a:solidFill>
                  <a:schemeClr val="tx2"/>
                </a:solidFill>
                <a:latin typeface="source sans"/>
              </a:rPr>
              <a:t>De structuur van je gesprek</a:t>
            </a:r>
          </a:p>
          <a:p>
            <a:pPr marL="514350" indent="-514350">
              <a:buFont typeface="+mj-lt"/>
              <a:buAutoNum type="arabicPeriod"/>
            </a:pPr>
            <a:r>
              <a:rPr lang="nl-NL" sz="2900" dirty="0">
                <a:solidFill>
                  <a:schemeClr val="tx2"/>
                </a:solidFill>
                <a:latin typeface="source sans"/>
              </a:rPr>
              <a:t>Een script/onderwerpenlijst is een leidraad</a:t>
            </a:r>
          </a:p>
          <a:p>
            <a:pPr marL="514350" indent="-514350">
              <a:buFont typeface="+mj-lt"/>
              <a:buAutoNum type="arabicPeriod"/>
            </a:pPr>
            <a:r>
              <a:rPr lang="nl-NL" sz="2900" dirty="0">
                <a:solidFill>
                  <a:schemeClr val="tx2"/>
                </a:solidFill>
                <a:latin typeface="source sans"/>
                <a:ea typeface="Source Sans Pro"/>
              </a:rPr>
              <a:t>Onderwerpenlijst vs. Vragenlijst. Je hoeft niet van te voren al je vragen in kannen en kruiken te hebben. Zie algemene vragen of onderwerpen als een leidraad.</a:t>
            </a:r>
          </a:p>
          <a:p>
            <a:pPr marL="514350" indent="-514350">
              <a:buFont typeface="+mj-lt"/>
              <a:buAutoNum type="arabicPeriod"/>
            </a:pPr>
            <a:r>
              <a:rPr lang="nl-NL" sz="2900" dirty="0">
                <a:solidFill>
                  <a:schemeClr val="tx2"/>
                </a:solidFill>
                <a:latin typeface="source sans"/>
              </a:rPr>
              <a:t>De kracht van doorvragen, ook als het niet per se relevant is voor je einddoel</a:t>
            </a:r>
          </a:p>
          <a:p>
            <a:pPr marL="514350" indent="-514350">
              <a:buFont typeface="+mj-lt"/>
              <a:buAutoNum type="arabicPeriod"/>
            </a:pPr>
            <a:r>
              <a:rPr lang="nl-NL" sz="2900" dirty="0">
                <a:solidFill>
                  <a:schemeClr val="tx2"/>
                </a:solidFill>
                <a:latin typeface="source sans"/>
              </a:rPr>
              <a:t>Gesprekken voer je met mensen, niet met rollen</a:t>
            </a:r>
          </a:p>
          <a:p>
            <a:pPr marL="514350" indent="-514350">
              <a:buFont typeface="+mj-lt"/>
              <a:buAutoNum type="arabicPeriod"/>
            </a:pPr>
            <a:r>
              <a:rPr lang="nl-NL" sz="2900" dirty="0">
                <a:solidFill>
                  <a:schemeClr val="tx2"/>
                </a:solidFill>
                <a:latin typeface="source sans"/>
              </a:rPr>
              <a:t>Gesprekken zijn ‘spontaan’, geen vragenvuur</a:t>
            </a:r>
          </a:p>
          <a:p>
            <a:pPr marL="514350" indent="-514350">
              <a:buFont typeface="+mj-lt"/>
              <a:buAutoNum type="arabicPeriod"/>
            </a:pPr>
            <a:r>
              <a:rPr lang="nl-NL" sz="2900" dirty="0">
                <a:solidFill>
                  <a:schemeClr val="tx2"/>
                </a:solidFill>
                <a:latin typeface="source sans"/>
              </a:rPr>
              <a:t>Ieder gesprek is anders</a:t>
            </a:r>
          </a:p>
          <a:p>
            <a:pPr marL="514350" indent="-514350">
              <a:buFont typeface="+mj-lt"/>
              <a:buAutoNum type="arabicPeriod"/>
            </a:pPr>
            <a:r>
              <a:rPr lang="nl-NL" sz="2900" dirty="0">
                <a:solidFill>
                  <a:schemeClr val="tx2"/>
                </a:solidFill>
                <a:latin typeface="source sans"/>
              </a:rPr>
              <a:t>Ga niet voorbij aan het persoonlijke</a:t>
            </a:r>
          </a:p>
          <a:p>
            <a:pPr marL="514350" indent="-514350">
              <a:buFont typeface="+mj-lt"/>
              <a:buAutoNum type="arabicPeriod"/>
            </a:pPr>
            <a:r>
              <a:rPr lang="nl-NL" sz="2900" dirty="0">
                <a:solidFill>
                  <a:schemeClr val="tx2"/>
                </a:solidFill>
                <a:latin typeface="source sans"/>
                <a:ea typeface="Source Sans Pro"/>
              </a:rPr>
              <a:t>Sluit af met: “Heb je het gevoel dat we nog iets gemist hebben? Of wil je nog iets kwijt?” Vaak ontvang je daarna nog hele waardevolle informatie. En de klant voelt dat hij of zij alles heeft kunnen zeggen.</a:t>
            </a:r>
          </a:p>
          <a:p>
            <a:pPr marL="514350" indent="-514350">
              <a:buFont typeface="+mj-lt"/>
              <a:buAutoNum type="arabicPeriod"/>
            </a:pPr>
            <a:endParaRPr lang="nl-NL" dirty="0">
              <a:solidFill>
                <a:schemeClr val="tx2"/>
              </a:solidFill>
            </a:endParaRPr>
          </a:p>
        </p:txBody>
      </p:sp>
      <p:pic>
        <p:nvPicPr>
          <p:cNvPr id="6" name="Tijdelijke aanduiding voor inhoud 5" descr="Afbeelding met meubels, kleding, persoon, schoeisel&#10;&#10;Door AI gegenereerde inhoud is mogelijk onjuist.">
            <a:extLst>
              <a:ext uri="{FF2B5EF4-FFF2-40B4-BE49-F238E27FC236}">
                <a16:creationId xmlns:a16="http://schemas.microsoft.com/office/drawing/2014/main" id="{866DC25E-BA91-5D55-C859-E36B7A07A176}"/>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172200" y="2273948"/>
            <a:ext cx="5181600" cy="3454691"/>
          </a:xfrm>
          <a:prstGeom prst="rect">
            <a:avLst/>
          </a:prstGeom>
        </p:spPr>
      </p:pic>
    </p:spTree>
    <p:extLst>
      <p:ext uri="{BB962C8B-B14F-4D97-AF65-F5344CB8AC3E}">
        <p14:creationId xmlns:p14="http://schemas.microsoft.com/office/powerpoint/2010/main" val="46208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D748A4-4404-5391-4378-67E79C3A11BE}"/>
              </a:ext>
            </a:extLst>
          </p:cNvPr>
          <p:cNvSpPr>
            <a:spLocks noGrp="1"/>
          </p:cNvSpPr>
          <p:nvPr>
            <p:ph type="title"/>
          </p:nvPr>
        </p:nvSpPr>
        <p:spPr/>
        <p:txBody>
          <a:bodyPr>
            <a:normAutofit fontScale="90000"/>
          </a:bodyPr>
          <a:lstStyle/>
          <a:p>
            <a:r>
              <a:rPr lang="nl-NL" dirty="0"/>
              <a:t>Stappenplan – in gesprek met je klant </a:t>
            </a:r>
          </a:p>
        </p:txBody>
      </p:sp>
      <p:graphicFrame>
        <p:nvGraphicFramePr>
          <p:cNvPr id="6" name="Tijdelijke aanduiding voor inhoud 5">
            <a:extLst>
              <a:ext uri="{FF2B5EF4-FFF2-40B4-BE49-F238E27FC236}">
                <a16:creationId xmlns:a16="http://schemas.microsoft.com/office/drawing/2014/main" id="{1F93D87D-A1DF-005C-F966-6A68F411CF75}"/>
              </a:ext>
            </a:extLst>
          </p:cNvPr>
          <p:cNvGraphicFramePr>
            <a:graphicFrameLocks noGrp="1"/>
          </p:cNvGraphicFramePr>
          <p:nvPr>
            <p:ph idx="1"/>
            <p:extLst>
              <p:ext uri="{D42A27DB-BD31-4B8C-83A1-F6EECF244321}">
                <p14:modId xmlns:p14="http://schemas.microsoft.com/office/powerpoint/2010/main" val="944193966"/>
              </p:ext>
            </p:extLst>
          </p:nvPr>
        </p:nvGraphicFramePr>
        <p:xfrm>
          <a:off x="725054" y="1470453"/>
          <a:ext cx="10515600" cy="4911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3622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D72E-E860-9D46-D31D-8B855082658B}"/>
              </a:ext>
            </a:extLst>
          </p:cNvPr>
          <p:cNvSpPr>
            <a:spLocks noGrp="1"/>
          </p:cNvSpPr>
          <p:nvPr>
            <p:ph type="title"/>
          </p:nvPr>
        </p:nvSpPr>
        <p:spPr/>
        <p:txBody>
          <a:bodyPr/>
          <a:lstStyle/>
          <a:p>
            <a:r>
              <a:rPr lang="en-GB" dirty="0">
                <a:latin typeface="Fira Sans SemiBold"/>
              </a:rPr>
              <a:t>Hoe zit </a:t>
            </a:r>
            <a:r>
              <a:rPr lang="en-GB" dirty="0" err="1">
                <a:latin typeface="Fira Sans SemiBold"/>
              </a:rPr>
              <a:t>dat</a:t>
            </a:r>
            <a:r>
              <a:rPr lang="en-GB" dirty="0">
                <a:latin typeface="Fira Sans SemiBold"/>
              </a:rPr>
              <a:t> met privacy? </a:t>
            </a:r>
            <a:endParaRPr lang="en-GB" dirty="0"/>
          </a:p>
        </p:txBody>
      </p:sp>
      <p:sp>
        <p:nvSpPr>
          <p:cNvPr id="3" name="Content Placeholder 2">
            <a:extLst>
              <a:ext uri="{FF2B5EF4-FFF2-40B4-BE49-F238E27FC236}">
                <a16:creationId xmlns:a16="http://schemas.microsoft.com/office/drawing/2014/main" id="{DB3A18A3-8DA5-B619-BD54-D634A3021876}"/>
              </a:ext>
            </a:extLst>
          </p:cNvPr>
          <p:cNvSpPr>
            <a:spLocks noGrp="1"/>
          </p:cNvSpPr>
          <p:nvPr>
            <p:ph idx="1"/>
          </p:nvPr>
        </p:nvSpPr>
        <p:spPr/>
        <p:txBody>
          <a:bodyPr vert="horz" lIns="91440" tIns="45720" rIns="91440" bIns="45720" rtlCol="0" anchor="t">
            <a:normAutofit/>
          </a:bodyPr>
          <a:lstStyle/>
          <a:p>
            <a:r>
              <a:rPr lang="en-GB" sz="2000" dirty="0">
                <a:latin typeface="Source Sans Pro"/>
                <a:ea typeface="Source Sans Pro"/>
                <a:cs typeface="Calibri"/>
              </a:rPr>
              <a:t>Als het </a:t>
            </a:r>
            <a:r>
              <a:rPr lang="en-GB" sz="2000" dirty="0" err="1">
                <a:latin typeface="Source Sans Pro"/>
                <a:ea typeface="Source Sans Pro"/>
                <a:cs typeface="Calibri"/>
              </a:rPr>
              <a:t>gaat</a:t>
            </a:r>
            <a:r>
              <a:rPr lang="en-GB" sz="2000" dirty="0">
                <a:latin typeface="Source Sans Pro"/>
                <a:ea typeface="Source Sans Pro"/>
                <a:cs typeface="Calibri"/>
              </a:rPr>
              <a:t> over de </a:t>
            </a:r>
            <a:r>
              <a:rPr lang="en-GB" sz="2000" dirty="0" err="1">
                <a:latin typeface="Source Sans Pro"/>
                <a:ea typeface="Source Sans Pro"/>
                <a:cs typeface="Calibri"/>
              </a:rPr>
              <a:t>dienstverlening</a:t>
            </a:r>
            <a:r>
              <a:rPr lang="en-GB" sz="2000" dirty="0">
                <a:latin typeface="Source Sans Pro"/>
                <a:ea typeface="Source Sans Pro"/>
                <a:cs typeface="Calibri"/>
              </a:rPr>
              <a:t> van </a:t>
            </a:r>
            <a:r>
              <a:rPr lang="en-GB" sz="2000" dirty="0" err="1">
                <a:latin typeface="Source Sans Pro"/>
                <a:ea typeface="Source Sans Pro"/>
                <a:cs typeface="Calibri"/>
              </a:rPr>
              <a:t>jouw</a:t>
            </a:r>
            <a:r>
              <a:rPr lang="en-GB" sz="2000" dirty="0">
                <a:latin typeface="Source Sans Pro"/>
                <a:ea typeface="Source Sans Pro"/>
                <a:cs typeface="Calibri"/>
              </a:rPr>
              <a:t> </a:t>
            </a:r>
            <a:r>
              <a:rPr lang="en-GB" sz="2000" dirty="0" err="1">
                <a:latin typeface="Source Sans Pro"/>
                <a:ea typeface="Source Sans Pro"/>
                <a:cs typeface="Calibri"/>
              </a:rPr>
              <a:t>organisatie</a:t>
            </a:r>
            <a:r>
              <a:rPr lang="en-GB" sz="2000" dirty="0">
                <a:latin typeface="Source Sans Pro"/>
                <a:ea typeface="Source Sans Pro"/>
                <a:cs typeface="Calibri"/>
              </a:rPr>
              <a:t> mag je </a:t>
            </a:r>
            <a:r>
              <a:rPr lang="en-GB" sz="2000" dirty="0" err="1">
                <a:latin typeface="Source Sans Pro"/>
                <a:ea typeface="Source Sans Pro"/>
                <a:cs typeface="Calibri"/>
              </a:rPr>
              <a:t>klanten</a:t>
            </a:r>
            <a:r>
              <a:rPr lang="en-GB" sz="2000" dirty="0">
                <a:latin typeface="Source Sans Pro"/>
                <a:ea typeface="Source Sans Pro"/>
                <a:cs typeface="Calibri"/>
              </a:rPr>
              <a:t> </a:t>
            </a:r>
            <a:r>
              <a:rPr lang="en-GB" sz="2000" dirty="0" err="1">
                <a:latin typeface="Source Sans Pro"/>
                <a:ea typeface="Source Sans Pro"/>
                <a:cs typeface="Calibri"/>
              </a:rPr>
              <a:t>benaderen</a:t>
            </a:r>
            <a:r>
              <a:rPr lang="en-GB" sz="2000" dirty="0">
                <a:latin typeface="Source Sans Pro"/>
                <a:ea typeface="Source Sans Pro"/>
                <a:cs typeface="Calibri"/>
              </a:rPr>
              <a:t>. Dit </a:t>
            </a:r>
            <a:r>
              <a:rPr lang="en-GB" sz="2000" dirty="0" err="1">
                <a:latin typeface="Source Sans Pro"/>
                <a:ea typeface="Source Sans Pro"/>
                <a:cs typeface="Calibri"/>
              </a:rPr>
              <a:t>noem</a:t>
            </a:r>
            <a:r>
              <a:rPr lang="en-GB" sz="2000" dirty="0">
                <a:latin typeface="Source Sans Pro"/>
                <a:ea typeface="Source Sans Pro"/>
                <a:cs typeface="Calibri"/>
              </a:rPr>
              <a:t> je </a:t>
            </a:r>
            <a:r>
              <a:rPr lang="en-GB" sz="2000" dirty="0" err="1">
                <a:latin typeface="Source Sans Pro"/>
                <a:ea typeface="Source Sans Pro"/>
                <a:cs typeface="Calibri"/>
              </a:rPr>
              <a:t>gerechtvaardigd</a:t>
            </a:r>
            <a:r>
              <a:rPr lang="en-GB" sz="2000" dirty="0">
                <a:latin typeface="Source Sans Pro"/>
                <a:ea typeface="Source Sans Pro"/>
                <a:cs typeface="Calibri"/>
              </a:rPr>
              <a:t> </a:t>
            </a:r>
            <a:r>
              <a:rPr lang="en-GB" sz="2000" dirty="0" err="1">
                <a:latin typeface="Source Sans Pro"/>
                <a:ea typeface="Source Sans Pro"/>
                <a:cs typeface="Calibri"/>
              </a:rPr>
              <a:t>belang</a:t>
            </a:r>
            <a:r>
              <a:rPr lang="en-GB" sz="2000" dirty="0">
                <a:latin typeface="Source Sans Pro"/>
                <a:ea typeface="Source Sans Pro"/>
                <a:cs typeface="Calibri"/>
              </a:rPr>
              <a:t>; </a:t>
            </a:r>
            <a:r>
              <a:rPr lang="en-GB" sz="2000" dirty="0" err="1">
                <a:latin typeface="Source Sans Pro"/>
                <a:ea typeface="Source Sans Pro"/>
                <a:cs typeface="Calibri"/>
              </a:rPr>
              <a:t>bij</a:t>
            </a:r>
            <a:r>
              <a:rPr lang="en-GB" sz="2000" dirty="0">
                <a:latin typeface="Source Sans Pro"/>
                <a:ea typeface="Source Sans Pro"/>
                <a:cs typeface="Calibri"/>
              </a:rPr>
              <a:t> </a:t>
            </a:r>
            <a:r>
              <a:rPr lang="en-GB" sz="2000" dirty="0" err="1">
                <a:latin typeface="Source Sans Pro"/>
                <a:ea typeface="Source Sans Pro"/>
                <a:cs typeface="Calibri"/>
              </a:rPr>
              <a:t>bestaande</a:t>
            </a:r>
            <a:r>
              <a:rPr lang="en-GB" sz="2000" dirty="0">
                <a:latin typeface="Source Sans Pro"/>
                <a:ea typeface="Source Sans Pro"/>
                <a:cs typeface="Calibri"/>
              </a:rPr>
              <a:t> </a:t>
            </a:r>
            <a:r>
              <a:rPr lang="en-GB" sz="2000" dirty="0" err="1">
                <a:latin typeface="Source Sans Pro"/>
                <a:ea typeface="Source Sans Pro"/>
                <a:cs typeface="Calibri"/>
              </a:rPr>
              <a:t>klanten</a:t>
            </a:r>
            <a:r>
              <a:rPr lang="en-GB" sz="2000" dirty="0">
                <a:latin typeface="Source Sans Pro"/>
                <a:ea typeface="Source Sans Pro"/>
                <a:cs typeface="Calibri"/>
              </a:rPr>
              <a:t> </a:t>
            </a:r>
            <a:r>
              <a:rPr lang="en-GB" sz="2000" dirty="0" err="1">
                <a:latin typeface="Source Sans Pro"/>
                <a:ea typeface="Source Sans Pro"/>
                <a:cs typeface="Calibri"/>
              </a:rPr>
              <a:t>voor</a:t>
            </a:r>
            <a:r>
              <a:rPr lang="en-GB" sz="2000" dirty="0">
                <a:latin typeface="Source Sans Pro"/>
                <a:ea typeface="Source Sans Pro"/>
                <a:cs typeface="Calibri"/>
              </a:rPr>
              <a:t> service- of </a:t>
            </a:r>
            <a:r>
              <a:rPr lang="en-GB" sz="2000" dirty="0" err="1">
                <a:latin typeface="Source Sans Pro"/>
                <a:ea typeface="Source Sans Pro"/>
                <a:cs typeface="Calibri"/>
              </a:rPr>
              <a:t>tevredenheidsonderzoek</a:t>
            </a:r>
            <a:r>
              <a:rPr lang="en-GB" sz="2000" dirty="0">
                <a:latin typeface="Source Sans Pro"/>
                <a:ea typeface="Source Sans Pro"/>
                <a:cs typeface="Calibri"/>
              </a:rPr>
              <a:t>. </a:t>
            </a:r>
            <a:endParaRPr lang="en-GB" sz="2000" dirty="0">
              <a:ea typeface="Source Sans Pro" panose="020B0503030403020204" pitchFamily="34" charset="0"/>
              <a:cs typeface="Calibri"/>
            </a:endParaRPr>
          </a:p>
          <a:p>
            <a:r>
              <a:rPr lang="en-GB" sz="2000" dirty="0">
                <a:latin typeface="Source Sans Pro"/>
                <a:ea typeface="Source Sans Pro"/>
                <a:cs typeface="Calibri"/>
              </a:rPr>
              <a:t>Een </a:t>
            </a:r>
            <a:r>
              <a:rPr lang="en-GB" sz="2000" dirty="0" err="1">
                <a:latin typeface="Source Sans Pro"/>
                <a:ea typeface="Source Sans Pro"/>
                <a:cs typeface="Calibri"/>
              </a:rPr>
              <a:t>uitzondering</a:t>
            </a:r>
            <a:r>
              <a:rPr lang="en-GB" sz="2000" dirty="0">
                <a:latin typeface="Source Sans Pro"/>
                <a:ea typeface="Source Sans Pro"/>
                <a:cs typeface="Calibri"/>
              </a:rPr>
              <a:t> </a:t>
            </a:r>
            <a:r>
              <a:rPr lang="en-GB" sz="2000" dirty="0" err="1">
                <a:latin typeface="Source Sans Pro"/>
                <a:ea typeface="Source Sans Pro"/>
                <a:cs typeface="Calibri"/>
              </a:rPr>
              <a:t>kan</a:t>
            </a:r>
            <a:r>
              <a:rPr lang="en-GB" sz="2000" dirty="0">
                <a:latin typeface="Source Sans Pro"/>
                <a:ea typeface="Source Sans Pro"/>
                <a:cs typeface="Calibri"/>
              </a:rPr>
              <a:t> </a:t>
            </a:r>
            <a:r>
              <a:rPr lang="en-GB" sz="2000" dirty="0" err="1">
                <a:latin typeface="Source Sans Pro"/>
                <a:ea typeface="Source Sans Pro"/>
                <a:cs typeface="Calibri"/>
              </a:rPr>
              <a:t>zijn</a:t>
            </a:r>
            <a:r>
              <a:rPr lang="en-GB" sz="2000" dirty="0">
                <a:latin typeface="Source Sans Pro"/>
                <a:ea typeface="Source Sans Pro"/>
                <a:cs typeface="Calibri"/>
              </a:rPr>
              <a:t> </a:t>
            </a:r>
            <a:r>
              <a:rPr lang="en-GB" sz="2000" dirty="0" err="1">
                <a:latin typeface="Source Sans Pro"/>
                <a:ea typeface="Source Sans Pro"/>
                <a:cs typeface="Calibri"/>
              </a:rPr>
              <a:t>als</a:t>
            </a:r>
            <a:r>
              <a:rPr lang="en-GB" sz="2000" dirty="0">
                <a:latin typeface="Source Sans Pro"/>
                <a:ea typeface="Source Sans Pro"/>
                <a:cs typeface="Calibri"/>
              </a:rPr>
              <a:t> de </a:t>
            </a:r>
            <a:r>
              <a:rPr lang="en-GB" sz="2000" dirty="0" err="1">
                <a:latin typeface="Source Sans Pro"/>
                <a:ea typeface="Source Sans Pro"/>
                <a:cs typeface="Calibri"/>
              </a:rPr>
              <a:t>klant</a:t>
            </a:r>
            <a:r>
              <a:rPr lang="en-GB" sz="2000" dirty="0">
                <a:latin typeface="Source Sans Pro"/>
                <a:ea typeface="Source Sans Pro"/>
                <a:cs typeface="Calibri"/>
              </a:rPr>
              <a:t> </a:t>
            </a:r>
            <a:r>
              <a:rPr lang="en-GB" sz="2000" dirty="0" err="1">
                <a:latin typeface="Source Sans Pro"/>
                <a:ea typeface="Source Sans Pro"/>
                <a:cs typeface="Calibri"/>
              </a:rPr>
              <a:t>bij</a:t>
            </a:r>
            <a:r>
              <a:rPr lang="en-GB" sz="2000" dirty="0">
                <a:latin typeface="Source Sans Pro"/>
                <a:ea typeface="Source Sans Pro"/>
                <a:cs typeface="Calibri"/>
              </a:rPr>
              <a:t> </a:t>
            </a:r>
            <a:r>
              <a:rPr lang="en-GB" sz="2000" dirty="0" err="1">
                <a:latin typeface="Source Sans Pro"/>
                <a:ea typeface="Source Sans Pro"/>
                <a:cs typeface="Calibri"/>
              </a:rPr>
              <a:t>jouw</a:t>
            </a:r>
            <a:r>
              <a:rPr lang="en-GB" sz="2000" dirty="0">
                <a:latin typeface="Source Sans Pro"/>
                <a:ea typeface="Source Sans Pro"/>
                <a:cs typeface="Calibri"/>
              </a:rPr>
              <a:t> </a:t>
            </a:r>
            <a:r>
              <a:rPr lang="en-GB" sz="2000" dirty="0" err="1">
                <a:latin typeface="Source Sans Pro"/>
                <a:ea typeface="Source Sans Pro"/>
                <a:cs typeface="Calibri"/>
              </a:rPr>
              <a:t>organisatie</a:t>
            </a:r>
            <a:r>
              <a:rPr lang="en-GB" sz="2000" dirty="0">
                <a:latin typeface="Source Sans Pro"/>
                <a:ea typeface="Source Sans Pro"/>
                <a:cs typeface="Calibri"/>
              </a:rPr>
              <a:t> </a:t>
            </a:r>
            <a:r>
              <a:rPr lang="en-GB" sz="2000" dirty="0" err="1">
                <a:latin typeface="Source Sans Pro"/>
                <a:ea typeface="Source Sans Pro"/>
                <a:cs typeface="Calibri"/>
              </a:rPr>
              <a:t>heeft</a:t>
            </a:r>
            <a:r>
              <a:rPr lang="en-GB" sz="2000" dirty="0">
                <a:latin typeface="Source Sans Pro"/>
                <a:ea typeface="Source Sans Pro"/>
                <a:cs typeface="Calibri"/>
              </a:rPr>
              <a:t> </a:t>
            </a:r>
            <a:r>
              <a:rPr lang="en-GB" sz="2000" dirty="0" err="1">
                <a:latin typeface="Source Sans Pro"/>
                <a:ea typeface="Source Sans Pro"/>
                <a:cs typeface="Calibri"/>
              </a:rPr>
              <a:t>aangegeven</a:t>
            </a:r>
            <a:r>
              <a:rPr lang="en-GB" sz="2000" dirty="0">
                <a:latin typeface="Source Sans Pro"/>
                <a:ea typeface="Source Sans Pro"/>
                <a:cs typeface="Calibri"/>
              </a:rPr>
              <a:t> </a:t>
            </a:r>
            <a:r>
              <a:rPr lang="en-GB" sz="2000" dirty="0" err="1">
                <a:latin typeface="Source Sans Pro"/>
                <a:ea typeface="Source Sans Pro"/>
                <a:cs typeface="Calibri"/>
              </a:rPr>
              <a:t>niet</a:t>
            </a:r>
            <a:r>
              <a:rPr lang="en-GB" sz="2000" dirty="0">
                <a:latin typeface="Source Sans Pro"/>
                <a:ea typeface="Source Sans Pro"/>
                <a:cs typeface="Calibri"/>
              </a:rPr>
              <a:t> </a:t>
            </a:r>
            <a:r>
              <a:rPr lang="en-GB" sz="2000" dirty="0" err="1">
                <a:latin typeface="Source Sans Pro"/>
                <a:ea typeface="Source Sans Pro"/>
                <a:cs typeface="Calibri"/>
              </a:rPr>
              <a:t>benaderd</a:t>
            </a:r>
            <a:r>
              <a:rPr lang="en-GB" sz="2000" dirty="0">
                <a:latin typeface="Source Sans Pro"/>
                <a:ea typeface="Source Sans Pro"/>
                <a:cs typeface="Calibri"/>
              </a:rPr>
              <a:t> </a:t>
            </a:r>
            <a:r>
              <a:rPr lang="en-GB" sz="2000" dirty="0" err="1">
                <a:latin typeface="Source Sans Pro"/>
                <a:ea typeface="Source Sans Pro"/>
                <a:cs typeface="Calibri"/>
              </a:rPr>
              <a:t>te</a:t>
            </a:r>
            <a:r>
              <a:rPr lang="en-GB" sz="2000" dirty="0">
                <a:latin typeface="Source Sans Pro"/>
                <a:ea typeface="Source Sans Pro"/>
                <a:cs typeface="Calibri"/>
              </a:rPr>
              <a:t> </a:t>
            </a:r>
            <a:r>
              <a:rPr lang="en-GB" sz="2000" dirty="0" err="1">
                <a:latin typeface="Source Sans Pro"/>
                <a:ea typeface="Source Sans Pro"/>
                <a:cs typeface="Calibri"/>
              </a:rPr>
              <a:t>willen</a:t>
            </a:r>
            <a:r>
              <a:rPr lang="en-GB" sz="2000" dirty="0">
                <a:latin typeface="Source Sans Pro"/>
                <a:ea typeface="Source Sans Pro"/>
                <a:cs typeface="Calibri"/>
              </a:rPr>
              <a:t> </a:t>
            </a:r>
            <a:r>
              <a:rPr lang="en-GB" sz="2000" dirty="0" err="1">
                <a:latin typeface="Source Sans Pro"/>
                <a:ea typeface="Source Sans Pro"/>
                <a:cs typeface="Calibri"/>
              </a:rPr>
              <a:t>worden</a:t>
            </a:r>
            <a:r>
              <a:rPr lang="en-GB" sz="2000" dirty="0">
                <a:latin typeface="Source Sans Pro"/>
                <a:ea typeface="Source Sans Pro"/>
                <a:cs typeface="Calibri"/>
              </a:rPr>
              <a:t> </a:t>
            </a:r>
            <a:r>
              <a:rPr lang="en-GB" sz="2000" dirty="0" err="1">
                <a:latin typeface="Source Sans Pro"/>
                <a:ea typeface="Source Sans Pro"/>
                <a:cs typeface="Calibri"/>
              </a:rPr>
              <a:t>voor</a:t>
            </a:r>
            <a:r>
              <a:rPr lang="en-GB" sz="2000" dirty="0">
                <a:latin typeface="Source Sans Pro"/>
                <a:ea typeface="Source Sans Pro"/>
                <a:cs typeface="Calibri"/>
              </a:rPr>
              <a:t> </a:t>
            </a:r>
            <a:r>
              <a:rPr lang="en-GB" sz="2000" dirty="0" err="1">
                <a:latin typeface="Source Sans Pro"/>
                <a:ea typeface="Source Sans Pro"/>
                <a:cs typeface="Calibri"/>
              </a:rPr>
              <a:t>deelname</a:t>
            </a:r>
            <a:r>
              <a:rPr lang="en-GB" sz="2000" dirty="0">
                <a:latin typeface="Source Sans Pro"/>
                <a:ea typeface="Source Sans Pro"/>
                <a:cs typeface="Calibri"/>
              </a:rPr>
              <a:t> </a:t>
            </a:r>
            <a:r>
              <a:rPr lang="en-GB" sz="2000" dirty="0" err="1">
                <a:latin typeface="Source Sans Pro"/>
                <a:ea typeface="Source Sans Pro"/>
                <a:cs typeface="Calibri"/>
              </a:rPr>
              <a:t>aan</a:t>
            </a:r>
            <a:r>
              <a:rPr lang="en-GB" sz="2000" dirty="0">
                <a:latin typeface="Source Sans Pro"/>
                <a:ea typeface="Source Sans Pro"/>
                <a:cs typeface="Calibri"/>
              </a:rPr>
              <a:t> </a:t>
            </a:r>
            <a:r>
              <a:rPr lang="en-GB" sz="2000" dirty="0" err="1">
                <a:latin typeface="Source Sans Pro"/>
                <a:ea typeface="Source Sans Pro"/>
                <a:cs typeface="Calibri"/>
              </a:rPr>
              <a:t>klantonderzoeken</a:t>
            </a:r>
            <a:r>
              <a:rPr lang="en-GB" sz="2000" dirty="0">
                <a:latin typeface="Source Sans Pro"/>
                <a:ea typeface="Source Sans Pro"/>
                <a:cs typeface="Calibri"/>
              </a:rPr>
              <a:t>. Check </a:t>
            </a:r>
            <a:r>
              <a:rPr lang="en-GB" sz="2000" dirty="0" err="1">
                <a:latin typeface="Source Sans Pro"/>
                <a:ea typeface="Source Sans Pro"/>
                <a:cs typeface="Calibri"/>
              </a:rPr>
              <a:t>dit</a:t>
            </a:r>
            <a:r>
              <a:rPr lang="en-GB" sz="2000" dirty="0">
                <a:latin typeface="Source Sans Pro"/>
                <a:ea typeface="Source Sans Pro"/>
                <a:cs typeface="Calibri"/>
              </a:rPr>
              <a:t> </a:t>
            </a:r>
            <a:r>
              <a:rPr lang="en-GB" sz="2000" dirty="0" err="1">
                <a:latin typeface="Source Sans Pro"/>
                <a:ea typeface="Source Sans Pro"/>
                <a:cs typeface="Calibri"/>
              </a:rPr>
              <a:t>bij</a:t>
            </a:r>
            <a:r>
              <a:rPr lang="en-GB" sz="2000" dirty="0">
                <a:latin typeface="Source Sans Pro"/>
                <a:ea typeface="Source Sans Pro"/>
                <a:cs typeface="Calibri"/>
              </a:rPr>
              <a:t> </a:t>
            </a:r>
            <a:r>
              <a:rPr lang="en-GB" sz="2000" dirty="0" err="1">
                <a:latin typeface="Source Sans Pro"/>
                <a:ea typeface="Source Sans Pro"/>
                <a:cs typeface="Calibri"/>
              </a:rPr>
              <a:t>jouw</a:t>
            </a:r>
            <a:r>
              <a:rPr lang="en-GB" sz="2000" dirty="0">
                <a:latin typeface="Source Sans Pro"/>
                <a:ea typeface="Source Sans Pro"/>
                <a:cs typeface="Calibri"/>
              </a:rPr>
              <a:t> </a:t>
            </a:r>
            <a:r>
              <a:rPr lang="en-GB" sz="2000" dirty="0" err="1">
                <a:latin typeface="Source Sans Pro"/>
                <a:ea typeface="Source Sans Pro"/>
                <a:cs typeface="Calibri"/>
              </a:rPr>
              <a:t>klantcontactcenter</a:t>
            </a:r>
            <a:r>
              <a:rPr lang="en-GB" sz="2000" dirty="0">
                <a:latin typeface="Source Sans Pro"/>
                <a:ea typeface="Source Sans Pro"/>
                <a:cs typeface="Calibri"/>
              </a:rPr>
              <a:t>. </a:t>
            </a:r>
            <a:endParaRPr lang="en-GB" sz="2000" dirty="0">
              <a:latin typeface="Source Sans Pro"/>
              <a:ea typeface="Source Sans Pro"/>
            </a:endParaRPr>
          </a:p>
          <a:p>
            <a:r>
              <a:rPr lang="en-GB" sz="2000" dirty="0">
                <a:latin typeface="Source Sans Pro"/>
                <a:ea typeface="Source Sans Pro"/>
                <a:cs typeface="Calibri"/>
              </a:rPr>
              <a:t>Wees </a:t>
            </a:r>
            <a:r>
              <a:rPr lang="en-GB" sz="2000" dirty="0" err="1">
                <a:latin typeface="Source Sans Pro"/>
                <a:ea typeface="Source Sans Pro"/>
                <a:cs typeface="Calibri"/>
              </a:rPr>
              <a:t>altijd</a:t>
            </a:r>
            <a:r>
              <a:rPr lang="en-GB" sz="2000" dirty="0">
                <a:latin typeface="Source Sans Pro"/>
                <a:ea typeface="Source Sans Pro"/>
                <a:cs typeface="Calibri"/>
              </a:rPr>
              <a:t> </a:t>
            </a:r>
            <a:r>
              <a:rPr lang="en-GB" sz="2000" dirty="0" err="1">
                <a:latin typeface="Source Sans Pro"/>
                <a:ea typeface="Source Sans Pro"/>
                <a:cs typeface="Calibri"/>
              </a:rPr>
              <a:t>transparant</a:t>
            </a:r>
            <a:r>
              <a:rPr lang="en-GB" sz="2000" dirty="0">
                <a:latin typeface="Source Sans Pro"/>
                <a:ea typeface="Source Sans Pro"/>
                <a:cs typeface="Calibri"/>
              </a:rPr>
              <a:t>. Wie je bent, </a:t>
            </a:r>
            <a:r>
              <a:rPr lang="en-GB" sz="2000" dirty="0" err="1">
                <a:latin typeface="Source Sans Pro"/>
                <a:ea typeface="Source Sans Pro"/>
                <a:cs typeface="Calibri"/>
              </a:rPr>
              <a:t>waarom</a:t>
            </a:r>
            <a:r>
              <a:rPr lang="en-GB" sz="2000" dirty="0">
                <a:latin typeface="Source Sans Pro"/>
                <a:ea typeface="Source Sans Pro"/>
                <a:cs typeface="Calibri"/>
              </a:rPr>
              <a:t> je hen </a:t>
            </a:r>
            <a:r>
              <a:rPr lang="en-GB" sz="2000" dirty="0" err="1">
                <a:latin typeface="Source Sans Pro"/>
                <a:ea typeface="Source Sans Pro"/>
                <a:cs typeface="Calibri"/>
              </a:rPr>
              <a:t>benadert</a:t>
            </a:r>
            <a:r>
              <a:rPr lang="en-GB" sz="2000" dirty="0">
                <a:latin typeface="Source Sans Pro"/>
                <a:ea typeface="Source Sans Pro"/>
                <a:cs typeface="Calibri"/>
              </a:rPr>
              <a:t>, wat je met de </a:t>
            </a:r>
            <a:r>
              <a:rPr lang="en-GB" sz="2000" dirty="0" err="1">
                <a:latin typeface="Source Sans Pro"/>
                <a:ea typeface="Source Sans Pro"/>
                <a:cs typeface="Calibri"/>
              </a:rPr>
              <a:t>gegevens</a:t>
            </a:r>
            <a:r>
              <a:rPr lang="en-GB" sz="2000" dirty="0">
                <a:latin typeface="Source Sans Pro"/>
                <a:ea typeface="Source Sans Pro"/>
                <a:cs typeface="Calibri"/>
              </a:rPr>
              <a:t> </a:t>
            </a:r>
            <a:r>
              <a:rPr lang="en-GB" sz="2000" dirty="0" err="1">
                <a:latin typeface="Source Sans Pro"/>
                <a:ea typeface="Source Sans Pro"/>
                <a:cs typeface="Calibri"/>
              </a:rPr>
              <a:t>doet</a:t>
            </a:r>
            <a:r>
              <a:rPr lang="en-GB" sz="2000" dirty="0">
                <a:latin typeface="Source Sans Pro"/>
                <a:ea typeface="Source Sans Pro"/>
                <a:cs typeface="Calibri"/>
              </a:rPr>
              <a:t>, hoe lang je ze </a:t>
            </a:r>
            <a:r>
              <a:rPr lang="en-GB" sz="2000" dirty="0" err="1">
                <a:latin typeface="Source Sans Pro"/>
                <a:ea typeface="Source Sans Pro"/>
                <a:cs typeface="Calibri"/>
              </a:rPr>
              <a:t>bewaart</a:t>
            </a:r>
            <a:r>
              <a:rPr lang="en-GB" sz="2000" dirty="0">
                <a:latin typeface="Source Sans Pro"/>
                <a:ea typeface="Source Sans Pro"/>
                <a:cs typeface="Calibri"/>
              </a:rPr>
              <a:t>, </a:t>
            </a:r>
            <a:r>
              <a:rPr lang="en-GB" sz="2000" dirty="0" err="1">
                <a:latin typeface="Source Sans Pro"/>
                <a:ea typeface="Source Sans Pro"/>
                <a:cs typeface="Calibri"/>
              </a:rPr>
              <a:t>dat</a:t>
            </a:r>
            <a:r>
              <a:rPr lang="en-GB" sz="2000" dirty="0">
                <a:latin typeface="Source Sans Pro"/>
                <a:ea typeface="Source Sans Pro"/>
                <a:cs typeface="Calibri"/>
              </a:rPr>
              <a:t> </a:t>
            </a:r>
            <a:r>
              <a:rPr lang="en-GB" sz="2000" dirty="0" err="1">
                <a:latin typeface="Source Sans Pro"/>
                <a:ea typeface="Source Sans Pro"/>
                <a:cs typeface="Calibri"/>
              </a:rPr>
              <a:t>deelname</a:t>
            </a:r>
            <a:r>
              <a:rPr lang="en-GB" sz="2000" dirty="0">
                <a:latin typeface="Source Sans Pro"/>
                <a:ea typeface="Source Sans Pro"/>
                <a:cs typeface="Calibri"/>
              </a:rPr>
              <a:t> </a:t>
            </a:r>
            <a:r>
              <a:rPr lang="en-GB" sz="2000" dirty="0" err="1">
                <a:latin typeface="Source Sans Pro"/>
                <a:ea typeface="Source Sans Pro"/>
                <a:cs typeface="Calibri"/>
              </a:rPr>
              <a:t>vrijwillig</a:t>
            </a:r>
            <a:r>
              <a:rPr lang="en-GB" sz="2000" dirty="0">
                <a:latin typeface="Source Sans Pro"/>
                <a:ea typeface="Source Sans Pro"/>
                <a:cs typeface="Calibri"/>
              </a:rPr>
              <a:t> is </a:t>
            </a:r>
            <a:r>
              <a:rPr lang="en-GB" sz="2000" dirty="0" err="1">
                <a:latin typeface="Source Sans Pro"/>
                <a:ea typeface="Source Sans Pro"/>
                <a:cs typeface="Calibri"/>
              </a:rPr>
              <a:t>en</a:t>
            </a:r>
            <a:r>
              <a:rPr lang="en-GB" sz="2000" dirty="0">
                <a:latin typeface="Source Sans Pro"/>
                <a:ea typeface="Source Sans Pro"/>
                <a:cs typeface="Calibri"/>
              </a:rPr>
              <a:t> hoe ze </a:t>
            </a:r>
            <a:r>
              <a:rPr lang="en-GB" sz="2000" dirty="0" err="1">
                <a:latin typeface="Source Sans Pro"/>
                <a:ea typeface="Source Sans Pro"/>
                <a:cs typeface="Calibri"/>
              </a:rPr>
              <a:t>zich</a:t>
            </a:r>
            <a:r>
              <a:rPr lang="en-GB" sz="2000" dirty="0">
                <a:latin typeface="Source Sans Pro"/>
                <a:ea typeface="Source Sans Pro"/>
                <a:cs typeface="Calibri"/>
              </a:rPr>
              <a:t> </a:t>
            </a:r>
            <a:r>
              <a:rPr lang="en-GB" sz="2000" dirty="0" err="1">
                <a:latin typeface="Source Sans Pro"/>
                <a:ea typeface="Source Sans Pro"/>
                <a:cs typeface="Calibri"/>
              </a:rPr>
              <a:t>kunnen</a:t>
            </a:r>
            <a:r>
              <a:rPr lang="en-GB" sz="2000" dirty="0">
                <a:latin typeface="Source Sans Pro"/>
                <a:ea typeface="Source Sans Pro"/>
                <a:cs typeface="Calibri"/>
              </a:rPr>
              <a:t> </a:t>
            </a:r>
            <a:r>
              <a:rPr lang="en-GB" sz="2000" dirty="0" err="1">
                <a:latin typeface="Source Sans Pro"/>
                <a:ea typeface="Source Sans Pro"/>
                <a:cs typeface="Calibri"/>
              </a:rPr>
              <a:t>afmelden</a:t>
            </a:r>
            <a:r>
              <a:rPr lang="en-GB" sz="2000" dirty="0">
                <a:latin typeface="Source Sans Pro"/>
                <a:ea typeface="Source Sans Pro"/>
                <a:cs typeface="Calibri"/>
              </a:rPr>
              <a:t>. Dit </a:t>
            </a:r>
            <a:r>
              <a:rPr lang="en-GB" sz="2000" dirty="0" err="1">
                <a:latin typeface="Source Sans Pro"/>
                <a:ea typeface="Source Sans Pro"/>
                <a:cs typeface="Calibri"/>
              </a:rPr>
              <a:t>kan</a:t>
            </a:r>
            <a:r>
              <a:rPr lang="en-GB" sz="2000" dirty="0">
                <a:latin typeface="Source Sans Pro"/>
                <a:ea typeface="Source Sans Pro"/>
                <a:cs typeface="Calibri"/>
              </a:rPr>
              <a:t> </a:t>
            </a:r>
            <a:r>
              <a:rPr lang="en-GB" sz="2000" dirty="0" err="1">
                <a:latin typeface="Source Sans Pro"/>
                <a:ea typeface="Source Sans Pro"/>
                <a:cs typeface="Calibri"/>
              </a:rPr>
              <a:t>bijvoorbeeld</a:t>
            </a:r>
            <a:r>
              <a:rPr lang="en-GB" sz="2000" dirty="0">
                <a:latin typeface="Source Sans Pro"/>
                <a:ea typeface="Source Sans Pro"/>
                <a:cs typeface="Calibri"/>
              </a:rPr>
              <a:t> in de </a:t>
            </a:r>
            <a:r>
              <a:rPr lang="en-GB" sz="2000" dirty="0" err="1">
                <a:latin typeface="Source Sans Pro"/>
                <a:ea typeface="Source Sans Pro"/>
                <a:cs typeface="Calibri"/>
              </a:rPr>
              <a:t>uitnodigingsmail</a:t>
            </a:r>
            <a:r>
              <a:rPr lang="en-GB" sz="2000" dirty="0">
                <a:latin typeface="Source Sans Pro"/>
                <a:ea typeface="Source Sans Pro"/>
                <a:cs typeface="Calibri"/>
              </a:rPr>
              <a:t> of </a:t>
            </a:r>
            <a:r>
              <a:rPr lang="en-GB" sz="2000" dirty="0" err="1">
                <a:latin typeface="Source Sans Pro"/>
                <a:ea typeface="Source Sans Pro"/>
                <a:cs typeface="Calibri"/>
              </a:rPr>
              <a:t>mondeling</a:t>
            </a:r>
            <a:r>
              <a:rPr lang="en-GB" sz="2000" dirty="0">
                <a:latin typeface="Source Sans Pro"/>
                <a:ea typeface="Source Sans Pro"/>
                <a:cs typeface="Calibri"/>
              </a:rPr>
              <a:t>. </a:t>
            </a:r>
            <a:endParaRPr lang="en-GB" sz="2000">
              <a:latin typeface="Source Sans Pro"/>
              <a:ea typeface="Source Sans Pro"/>
            </a:endParaRPr>
          </a:p>
          <a:p>
            <a:r>
              <a:rPr lang="en-GB" sz="2000" dirty="0" err="1">
                <a:latin typeface="Source Sans Pro"/>
                <a:ea typeface="Source Sans Pro"/>
                <a:cs typeface="Calibri"/>
              </a:rPr>
              <a:t>Vraag</a:t>
            </a:r>
            <a:r>
              <a:rPr lang="en-GB" sz="2000" dirty="0">
                <a:latin typeface="Source Sans Pro"/>
                <a:ea typeface="Source Sans Pro"/>
                <a:cs typeface="Calibri"/>
              </a:rPr>
              <a:t> </a:t>
            </a:r>
            <a:r>
              <a:rPr lang="en-GB" sz="2000" dirty="0" err="1">
                <a:latin typeface="Source Sans Pro"/>
                <a:ea typeface="Source Sans Pro"/>
                <a:cs typeface="Calibri"/>
              </a:rPr>
              <a:t>alleen</a:t>
            </a:r>
            <a:r>
              <a:rPr lang="en-GB" sz="2000" dirty="0">
                <a:latin typeface="Source Sans Pro"/>
                <a:ea typeface="Source Sans Pro"/>
                <a:cs typeface="Calibri"/>
              </a:rPr>
              <a:t> wat je </a:t>
            </a:r>
            <a:r>
              <a:rPr lang="en-GB" sz="2000" dirty="0" err="1">
                <a:latin typeface="Source Sans Pro"/>
                <a:ea typeface="Source Sans Pro"/>
                <a:cs typeface="Calibri"/>
              </a:rPr>
              <a:t>écht</a:t>
            </a:r>
            <a:r>
              <a:rPr lang="en-GB" sz="2000" dirty="0">
                <a:latin typeface="Source Sans Pro"/>
                <a:ea typeface="Source Sans Pro"/>
                <a:cs typeface="Calibri"/>
              </a:rPr>
              <a:t> </a:t>
            </a:r>
            <a:r>
              <a:rPr lang="en-GB" sz="2000" dirty="0" err="1">
                <a:latin typeface="Source Sans Pro"/>
                <a:ea typeface="Source Sans Pro"/>
                <a:cs typeface="Calibri"/>
              </a:rPr>
              <a:t>nodig</a:t>
            </a:r>
            <a:r>
              <a:rPr lang="en-GB" sz="2000" dirty="0">
                <a:latin typeface="Source Sans Pro"/>
                <a:ea typeface="Source Sans Pro"/>
                <a:cs typeface="Calibri"/>
              </a:rPr>
              <a:t> </a:t>
            </a:r>
            <a:r>
              <a:rPr lang="en-GB" sz="2000" dirty="0" err="1">
                <a:latin typeface="Source Sans Pro"/>
                <a:ea typeface="Source Sans Pro"/>
                <a:cs typeface="Calibri"/>
              </a:rPr>
              <a:t>hebt</a:t>
            </a:r>
            <a:r>
              <a:rPr lang="en-GB" sz="2000" dirty="0">
                <a:latin typeface="Source Sans Pro"/>
                <a:ea typeface="Source Sans Pro"/>
                <a:cs typeface="Calibri"/>
              </a:rPr>
              <a:t>. Geen BSN, </a:t>
            </a:r>
            <a:r>
              <a:rPr lang="en-GB" sz="2000" dirty="0" err="1">
                <a:latin typeface="Source Sans Pro"/>
                <a:ea typeface="Source Sans Pro"/>
                <a:cs typeface="Calibri"/>
              </a:rPr>
              <a:t>geboortedata</a:t>
            </a:r>
            <a:r>
              <a:rPr lang="en-GB" sz="2000" dirty="0">
                <a:latin typeface="Source Sans Pro"/>
                <a:ea typeface="Source Sans Pro"/>
                <a:cs typeface="Calibri"/>
              </a:rPr>
              <a:t> of </a:t>
            </a:r>
            <a:r>
              <a:rPr lang="en-GB" sz="2000" dirty="0" err="1">
                <a:latin typeface="Source Sans Pro"/>
                <a:ea typeface="Source Sans Pro"/>
                <a:cs typeface="Calibri"/>
              </a:rPr>
              <a:t>andere</a:t>
            </a:r>
            <a:r>
              <a:rPr lang="en-GB" sz="2000" dirty="0">
                <a:latin typeface="Source Sans Pro"/>
                <a:ea typeface="Source Sans Pro"/>
                <a:cs typeface="Calibri"/>
              </a:rPr>
              <a:t> </a:t>
            </a:r>
            <a:r>
              <a:rPr lang="en-GB" sz="2000" dirty="0" err="1">
                <a:latin typeface="Source Sans Pro"/>
                <a:ea typeface="Source Sans Pro"/>
                <a:cs typeface="Calibri"/>
              </a:rPr>
              <a:t>gevoelige</a:t>
            </a:r>
            <a:r>
              <a:rPr lang="en-GB" sz="2000" dirty="0">
                <a:latin typeface="Source Sans Pro"/>
                <a:ea typeface="Source Sans Pro"/>
                <a:cs typeface="Calibri"/>
              </a:rPr>
              <a:t> </a:t>
            </a:r>
            <a:r>
              <a:rPr lang="en-GB" sz="2000" dirty="0" err="1">
                <a:latin typeface="Source Sans Pro"/>
                <a:ea typeface="Source Sans Pro"/>
                <a:cs typeface="Calibri"/>
              </a:rPr>
              <a:t>gegevens</a:t>
            </a:r>
            <a:r>
              <a:rPr lang="en-GB" sz="2000" dirty="0">
                <a:latin typeface="Source Sans Pro"/>
                <a:ea typeface="Source Sans Pro"/>
                <a:cs typeface="Calibri"/>
              </a:rPr>
              <a:t> </a:t>
            </a:r>
            <a:r>
              <a:rPr lang="en-GB" sz="2000" dirty="0" err="1">
                <a:latin typeface="Source Sans Pro"/>
                <a:ea typeface="Source Sans Pro"/>
                <a:cs typeface="Calibri"/>
              </a:rPr>
              <a:t>als</a:t>
            </a:r>
            <a:r>
              <a:rPr lang="en-GB" sz="2000" dirty="0">
                <a:latin typeface="Source Sans Pro"/>
                <a:ea typeface="Source Sans Pro"/>
                <a:cs typeface="Calibri"/>
              </a:rPr>
              <a:t> </a:t>
            </a:r>
            <a:r>
              <a:rPr lang="en-GB" sz="2000" dirty="0" err="1">
                <a:latin typeface="Source Sans Pro"/>
                <a:ea typeface="Source Sans Pro"/>
                <a:cs typeface="Calibri"/>
              </a:rPr>
              <a:t>dat</a:t>
            </a:r>
            <a:r>
              <a:rPr lang="en-GB" sz="2000" dirty="0">
                <a:latin typeface="Source Sans Pro"/>
                <a:ea typeface="Source Sans Pro"/>
                <a:cs typeface="Calibri"/>
              </a:rPr>
              <a:t> </a:t>
            </a:r>
            <a:r>
              <a:rPr lang="en-GB" sz="2000" dirty="0" err="1">
                <a:latin typeface="Source Sans Pro"/>
                <a:ea typeface="Source Sans Pro"/>
                <a:cs typeface="Calibri"/>
              </a:rPr>
              <a:t>niet</a:t>
            </a:r>
            <a:r>
              <a:rPr lang="en-GB" sz="2000" dirty="0">
                <a:latin typeface="Source Sans Pro"/>
                <a:ea typeface="Source Sans Pro"/>
                <a:cs typeface="Calibri"/>
              </a:rPr>
              <a:t> </a:t>
            </a:r>
            <a:r>
              <a:rPr lang="en-GB" sz="2000" dirty="0" err="1">
                <a:latin typeface="Source Sans Pro"/>
                <a:ea typeface="Source Sans Pro"/>
                <a:cs typeface="Calibri"/>
              </a:rPr>
              <a:t>nodig</a:t>
            </a:r>
            <a:r>
              <a:rPr lang="en-GB" sz="2000" dirty="0">
                <a:latin typeface="Source Sans Pro"/>
                <a:ea typeface="Source Sans Pro"/>
                <a:cs typeface="Calibri"/>
              </a:rPr>
              <a:t> is. </a:t>
            </a:r>
          </a:p>
          <a:p>
            <a:r>
              <a:rPr lang="en-GB" sz="2000" dirty="0">
                <a:latin typeface="Source Sans Pro"/>
                <a:ea typeface="Source Sans Pro"/>
                <a:cs typeface="Calibri"/>
              </a:rPr>
              <a:t>Begin </a:t>
            </a:r>
            <a:r>
              <a:rPr lang="en-GB" sz="2000" dirty="0" err="1">
                <a:latin typeface="Source Sans Pro"/>
                <a:ea typeface="Source Sans Pro"/>
                <a:cs typeface="Calibri"/>
              </a:rPr>
              <a:t>eerst</a:t>
            </a:r>
            <a:r>
              <a:rPr lang="en-GB" sz="2000" dirty="0">
                <a:latin typeface="Source Sans Pro"/>
                <a:ea typeface="Source Sans Pro"/>
                <a:cs typeface="Calibri"/>
              </a:rPr>
              <a:t> </a:t>
            </a:r>
            <a:r>
              <a:rPr lang="en-GB" sz="2000" dirty="0" err="1">
                <a:latin typeface="Source Sans Pro"/>
                <a:ea typeface="Source Sans Pro"/>
                <a:cs typeface="Calibri"/>
              </a:rPr>
              <a:t>klein</a:t>
            </a:r>
            <a:r>
              <a:rPr lang="en-GB" sz="2000" dirty="0">
                <a:latin typeface="Source Sans Pro"/>
                <a:ea typeface="Source Sans Pro"/>
                <a:cs typeface="Calibri"/>
              </a:rPr>
              <a:t>. Dat mag </a:t>
            </a:r>
            <a:r>
              <a:rPr lang="en-GB" sz="2000" dirty="0" err="1">
                <a:latin typeface="Source Sans Pro"/>
                <a:ea typeface="Source Sans Pro"/>
                <a:cs typeface="Calibri"/>
              </a:rPr>
              <a:t>altijd</a:t>
            </a:r>
            <a:r>
              <a:rPr lang="en-GB" sz="2000" dirty="0">
                <a:latin typeface="Source Sans Pro"/>
                <a:ea typeface="Source Sans Pro"/>
                <a:cs typeface="Calibri"/>
              </a:rPr>
              <a:t>. </a:t>
            </a:r>
            <a:r>
              <a:rPr lang="en-GB" sz="2000" dirty="0" err="1">
                <a:latin typeface="Source Sans Pro"/>
                <a:ea typeface="Source Sans Pro"/>
                <a:cs typeface="Calibri"/>
              </a:rPr>
              <a:t>Observeer</a:t>
            </a:r>
            <a:r>
              <a:rPr lang="en-GB" sz="2000" dirty="0">
                <a:latin typeface="Source Sans Pro"/>
                <a:ea typeface="Source Sans Pro"/>
                <a:cs typeface="Calibri"/>
              </a:rPr>
              <a:t> </a:t>
            </a:r>
            <a:r>
              <a:rPr lang="en-GB" sz="2000" dirty="0" err="1">
                <a:latin typeface="Source Sans Pro"/>
                <a:ea typeface="Source Sans Pro"/>
                <a:cs typeface="Calibri"/>
              </a:rPr>
              <a:t>klanten</a:t>
            </a:r>
            <a:r>
              <a:rPr lang="en-GB" sz="2000" dirty="0">
                <a:latin typeface="Source Sans Pro"/>
                <a:ea typeface="Source Sans Pro"/>
                <a:cs typeface="Calibri"/>
              </a:rPr>
              <a:t>, </a:t>
            </a:r>
            <a:r>
              <a:rPr lang="en-GB" sz="2000" dirty="0" err="1">
                <a:latin typeface="Source Sans Pro"/>
                <a:ea typeface="Source Sans Pro"/>
                <a:cs typeface="Calibri"/>
              </a:rPr>
              <a:t>luister</a:t>
            </a:r>
            <a:r>
              <a:rPr lang="en-GB" sz="2000" dirty="0">
                <a:latin typeface="Source Sans Pro"/>
                <a:ea typeface="Source Sans Pro"/>
                <a:cs typeface="Calibri"/>
              </a:rPr>
              <a:t> mee, </a:t>
            </a:r>
            <a:r>
              <a:rPr lang="en-GB" sz="2000" dirty="0" err="1">
                <a:latin typeface="Source Sans Pro"/>
                <a:ea typeface="Source Sans Pro"/>
                <a:cs typeface="Calibri"/>
              </a:rPr>
              <a:t>voer</a:t>
            </a:r>
            <a:r>
              <a:rPr lang="en-GB" sz="2000" dirty="0">
                <a:latin typeface="Source Sans Pro"/>
                <a:ea typeface="Source Sans Pro"/>
                <a:cs typeface="Calibri"/>
              </a:rPr>
              <a:t> </a:t>
            </a:r>
            <a:r>
              <a:rPr lang="en-GB" sz="2000" dirty="0" err="1">
                <a:latin typeface="Source Sans Pro"/>
                <a:ea typeface="Source Sans Pro"/>
                <a:cs typeface="Calibri"/>
              </a:rPr>
              <a:t>minigesprekjes</a:t>
            </a:r>
            <a:r>
              <a:rPr lang="en-GB" sz="2000" dirty="0">
                <a:latin typeface="Source Sans Pro"/>
                <a:ea typeface="Source Sans Pro"/>
                <a:cs typeface="Calibri"/>
              </a:rPr>
              <a:t> </a:t>
            </a:r>
            <a:r>
              <a:rPr lang="en-GB" sz="2000" dirty="0" err="1">
                <a:latin typeface="Source Sans Pro"/>
                <a:ea typeface="Source Sans Pro"/>
                <a:cs typeface="Calibri"/>
              </a:rPr>
              <a:t>gewoon</a:t>
            </a:r>
            <a:r>
              <a:rPr lang="en-GB" sz="2000" dirty="0">
                <a:latin typeface="Source Sans Pro"/>
                <a:ea typeface="Source Sans Pro"/>
                <a:cs typeface="Calibri"/>
              </a:rPr>
              <a:t> met je </a:t>
            </a:r>
            <a:r>
              <a:rPr lang="en-GB" sz="2000" dirty="0" err="1">
                <a:latin typeface="Source Sans Pro"/>
                <a:ea typeface="Source Sans Pro"/>
                <a:cs typeface="Calibri"/>
              </a:rPr>
              <a:t>collega’s</a:t>
            </a:r>
            <a:r>
              <a:rPr lang="en-GB" sz="2000" dirty="0">
                <a:latin typeface="Source Sans Pro"/>
                <a:ea typeface="Source Sans Pro"/>
                <a:cs typeface="Calibri"/>
              </a:rPr>
              <a:t> in het veld. Je </a:t>
            </a:r>
            <a:r>
              <a:rPr lang="en-GB" sz="2000" dirty="0" err="1">
                <a:latin typeface="Source Sans Pro"/>
                <a:ea typeface="Source Sans Pro"/>
                <a:cs typeface="Calibri"/>
              </a:rPr>
              <a:t>leert</a:t>
            </a:r>
            <a:r>
              <a:rPr lang="en-GB" sz="2000" dirty="0">
                <a:latin typeface="Source Sans Pro"/>
                <a:ea typeface="Source Sans Pro"/>
                <a:cs typeface="Calibri"/>
              </a:rPr>
              <a:t> </a:t>
            </a:r>
            <a:r>
              <a:rPr lang="en-GB" sz="2000" dirty="0" err="1">
                <a:latin typeface="Source Sans Pro"/>
                <a:ea typeface="Source Sans Pro"/>
                <a:cs typeface="Calibri"/>
              </a:rPr>
              <a:t>hun</a:t>
            </a:r>
            <a:r>
              <a:rPr lang="en-GB" sz="2000" dirty="0">
                <a:latin typeface="Source Sans Pro"/>
                <a:ea typeface="Source Sans Pro"/>
                <a:cs typeface="Calibri"/>
              </a:rPr>
              <a:t> taal </a:t>
            </a:r>
            <a:r>
              <a:rPr lang="en-GB" sz="2000" dirty="0" err="1">
                <a:latin typeface="Source Sans Pro"/>
                <a:ea typeface="Source Sans Pro"/>
                <a:cs typeface="Calibri"/>
              </a:rPr>
              <a:t>spreken</a:t>
            </a:r>
            <a:r>
              <a:rPr lang="en-GB" sz="2000" dirty="0">
                <a:latin typeface="Source Sans Pro"/>
                <a:ea typeface="Source Sans Pro"/>
                <a:cs typeface="Calibri"/>
              </a:rPr>
              <a:t>, de </a:t>
            </a:r>
            <a:r>
              <a:rPr lang="en-GB" sz="2000" dirty="0" err="1">
                <a:latin typeface="Source Sans Pro"/>
                <a:ea typeface="Source Sans Pro"/>
                <a:cs typeface="Calibri"/>
              </a:rPr>
              <a:t>reacties</a:t>
            </a:r>
            <a:r>
              <a:rPr lang="en-GB" sz="2000" dirty="0">
                <a:latin typeface="Source Sans Pro"/>
                <a:ea typeface="Source Sans Pro"/>
                <a:cs typeface="Calibri"/>
              </a:rPr>
              <a:t>, </a:t>
            </a:r>
            <a:r>
              <a:rPr lang="en-GB" sz="2000" dirty="0" err="1">
                <a:latin typeface="Source Sans Pro"/>
                <a:ea typeface="Source Sans Pro"/>
                <a:cs typeface="Calibri"/>
              </a:rPr>
              <a:t>hun</a:t>
            </a:r>
            <a:r>
              <a:rPr lang="en-GB" sz="2000" dirty="0">
                <a:latin typeface="Source Sans Pro"/>
                <a:ea typeface="Source Sans Pro"/>
                <a:cs typeface="Calibri"/>
              </a:rPr>
              <a:t> context.</a:t>
            </a:r>
            <a:endParaRPr lang="en-GB" sz="2000">
              <a:latin typeface="Source Sans Pro"/>
              <a:ea typeface="Source Sans Pro"/>
            </a:endParaRPr>
          </a:p>
          <a:p>
            <a:endParaRPr lang="en-GB" dirty="0">
              <a:ea typeface="Source Sans Pro"/>
            </a:endParaRPr>
          </a:p>
        </p:txBody>
      </p:sp>
    </p:spTree>
    <p:extLst>
      <p:ext uri="{BB962C8B-B14F-4D97-AF65-F5344CB8AC3E}">
        <p14:creationId xmlns:p14="http://schemas.microsoft.com/office/powerpoint/2010/main" val="3179877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0F991-E501-FDAB-554D-0B63F41166A8}"/>
              </a:ext>
            </a:extLst>
          </p:cNvPr>
          <p:cNvSpPr>
            <a:spLocks noGrp="1"/>
          </p:cNvSpPr>
          <p:nvPr>
            <p:ph type="title"/>
          </p:nvPr>
        </p:nvSpPr>
        <p:spPr>
          <a:xfrm>
            <a:off x="838200" y="210065"/>
            <a:ext cx="10515600" cy="1260389"/>
          </a:xfrm>
        </p:spPr>
        <p:txBody>
          <a:bodyPr anchor="ctr">
            <a:normAutofit/>
          </a:bodyPr>
          <a:lstStyle/>
          <a:p>
            <a:r>
              <a:rPr lang="nl-NL"/>
              <a:t>Take a small step </a:t>
            </a:r>
            <a:r>
              <a:rPr lang="nl-NL" err="1"/>
              <a:t>every</a:t>
            </a:r>
            <a:r>
              <a:rPr lang="nl-NL"/>
              <a:t> </a:t>
            </a:r>
            <a:r>
              <a:rPr lang="nl-NL" err="1"/>
              <a:t>day</a:t>
            </a:r>
            <a:endParaRPr lang="nl-NL"/>
          </a:p>
        </p:txBody>
      </p:sp>
      <p:pic>
        <p:nvPicPr>
          <p:cNvPr id="4" name="Afbeelding 3">
            <a:extLst>
              <a:ext uri="{FF2B5EF4-FFF2-40B4-BE49-F238E27FC236}">
                <a16:creationId xmlns:a16="http://schemas.microsoft.com/office/drawing/2014/main" id="{D28A5777-8922-1556-777B-900C3358AF43}"/>
              </a:ext>
            </a:extLst>
          </p:cNvPr>
          <p:cNvPicPr>
            <a:picLocks noChangeAspect="1"/>
          </p:cNvPicPr>
          <p:nvPr/>
        </p:nvPicPr>
        <p:blipFill>
          <a:blip r:embed="rId3"/>
          <a:stretch>
            <a:fillRect/>
          </a:stretch>
        </p:blipFill>
        <p:spPr>
          <a:xfrm>
            <a:off x="2015525" y="1470454"/>
            <a:ext cx="8160950" cy="45905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54668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F56827-A8BE-B6AE-96FE-F91C66AA162C}"/>
              </a:ext>
            </a:extLst>
          </p:cNvPr>
          <p:cNvSpPr>
            <a:spLocks noGrp="1"/>
          </p:cNvSpPr>
          <p:nvPr>
            <p:ph type="title"/>
          </p:nvPr>
        </p:nvSpPr>
        <p:spPr/>
        <p:txBody>
          <a:bodyPr/>
          <a:lstStyle/>
          <a:p>
            <a:r>
              <a:rPr lang="nl-NL">
                <a:latin typeface="Fira Sans SemiBold"/>
              </a:rPr>
              <a:t>Handige links</a:t>
            </a:r>
            <a:endParaRPr lang="nl-NL"/>
          </a:p>
        </p:txBody>
      </p:sp>
      <p:sp>
        <p:nvSpPr>
          <p:cNvPr id="3" name="Tijdelijke aanduiding voor inhoud 2">
            <a:extLst>
              <a:ext uri="{FF2B5EF4-FFF2-40B4-BE49-F238E27FC236}">
                <a16:creationId xmlns:a16="http://schemas.microsoft.com/office/drawing/2014/main" id="{04C25363-D93A-0876-5C83-C1DDE99C97A2}"/>
              </a:ext>
            </a:extLst>
          </p:cNvPr>
          <p:cNvSpPr>
            <a:spLocks noGrp="1"/>
          </p:cNvSpPr>
          <p:nvPr>
            <p:ph idx="1"/>
          </p:nvPr>
        </p:nvSpPr>
        <p:spPr/>
        <p:txBody>
          <a:bodyPr vert="horz" lIns="91440" tIns="45720" rIns="91440" bIns="45720" rtlCol="0" anchor="t">
            <a:normAutofit fontScale="92500" lnSpcReduction="20000"/>
          </a:bodyPr>
          <a:lstStyle/>
          <a:p>
            <a:r>
              <a:rPr lang="nl-NL">
                <a:latin typeface="Source Sans Pro"/>
                <a:ea typeface="Source Sans Pro"/>
              </a:rPr>
              <a:t>Meer over testen: </a:t>
            </a:r>
            <a:r>
              <a:rPr lang="nl-NL" dirty="0">
                <a:latin typeface="Source Sans Pro"/>
                <a:ea typeface="Source Sans Pro"/>
                <a:hlinkClick r:id="rId3"/>
              </a:rPr>
              <a:t>https://www.gebruikercentraal.nl/themas/testen/</a:t>
            </a:r>
            <a:r>
              <a:rPr lang="nl-NL" dirty="0">
                <a:latin typeface="Source Sans Pro"/>
                <a:ea typeface="Source Sans Pro"/>
              </a:rPr>
              <a:t> </a:t>
            </a:r>
            <a:endParaRPr lang="en-US">
              <a:ea typeface="Source Sans Pro" panose="020B0503030403020204" pitchFamily="34" charset="0"/>
            </a:endParaRPr>
          </a:p>
          <a:p>
            <a:r>
              <a:rPr lang="nl-NL">
                <a:latin typeface="Source Sans Pro"/>
                <a:ea typeface="Source Sans Pro"/>
              </a:rPr>
              <a:t>Testlab: </a:t>
            </a:r>
            <a:r>
              <a:rPr lang="nl-NL" dirty="0">
                <a:latin typeface="Source Sans Pro"/>
                <a:ea typeface="Source Sans Pro"/>
                <a:hlinkClick r:id="rId4"/>
              </a:rPr>
              <a:t>https://www.gebruikercentraal.nl/hulpmiddelen/testlab/</a:t>
            </a:r>
            <a:r>
              <a:rPr lang="nl-NL" dirty="0">
                <a:latin typeface="Source Sans Pro"/>
                <a:ea typeface="Source Sans Pro"/>
              </a:rPr>
              <a:t> </a:t>
            </a:r>
          </a:p>
          <a:p>
            <a:r>
              <a:rPr lang="nl-NL" dirty="0">
                <a:latin typeface="Source Sans Pro"/>
                <a:ea typeface="Source Sans Pro"/>
              </a:rPr>
              <a:t>Gebruikersonderzoek doen (mét je gebruikers): </a:t>
            </a:r>
            <a:r>
              <a:rPr lang="nl-NL" dirty="0">
                <a:latin typeface="Source Sans Pro"/>
                <a:ea typeface="Source Sans Pro"/>
                <a:hlinkClick r:id="rId5"/>
              </a:rPr>
              <a:t>https://www.gebruikercentraal.nl/hulpmiddelen/inclusief-onderzoek-doen/</a:t>
            </a:r>
            <a:r>
              <a:rPr lang="nl-NL" dirty="0">
                <a:latin typeface="Source Sans Pro"/>
                <a:ea typeface="Source Sans Pro"/>
              </a:rPr>
              <a:t> </a:t>
            </a:r>
          </a:p>
          <a:p>
            <a:r>
              <a:rPr lang="nl-NL" dirty="0">
                <a:latin typeface="Source Sans Pro"/>
                <a:ea typeface="Source Sans Pro"/>
              </a:rPr>
              <a:t>Onze klantreizen-pagina: </a:t>
            </a:r>
            <a:r>
              <a:rPr lang="nl-NL" dirty="0">
                <a:latin typeface="Source Sans Pro"/>
                <a:ea typeface="Source Sans Pro"/>
                <a:hlinkClick r:id="rId6"/>
              </a:rPr>
              <a:t>https://www.gebruikercentraal.nl/hulpmiddelen/klantreizen-bij-de-overheid/</a:t>
            </a:r>
            <a:endParaRPr lang="nl-NL" dirty="0">
              <a:ea typeface="Source Sans Pro"/>
            </a:endParaRPr>
          </a:p>
          <a:p>
            <a:r>
              <a:rPr lang="nl-NL">
                <a:latin typeface="Source Sans Pro"/>
                <a:ea typeface="Source Sans Pro"/>
              </a:rPr>
              <a:t>Onze themapagina over Klantbeleving (CX) en klantreizen: </a:t>
            </a:r>
            <a:r>
              <a:rPr lang="nl-NL" dirty="0">
                <a:latin typeface="Source Sans Pro"/>
                <a:ea typeface="Source Sans Pro"/>
                <a:hlinkClick r:id="rId7"/>
              </a:rPr>
              <a:t>https://www.gebruikercentraal.nl/themas/klantbeleving-cx-en-klantreizen/</a:t>
            </a:r>
            <a:r>
              <a:rPr lang="nl-NL" dirty="0">
                <a:latin typeface="Source Sans Pro"/>
                <a:ea typeface="Source Sans Pro"/>
              </a:rPr>
              <a:t> </a:t>
            </a:r>
            <a:endParaRPr lang="nl-NL" dirty="0">
              <a:ea typeface="Source Sans Pro"/>
            </a:endParaRPr>
          </a:p>
        </p:txBody>
      </p:sp>
    </p:spTree>
    <p:extLst>
      <p:ext uri="{BB962C8B-B14F-4D97-AF65-F5344CB8AC3E}">
        <p14:creationId xmlns:p14="http://schemas.microsoft.com/office/powerpoint/2010/main" val="3647775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5B5BFD0-1971-D68F-0415-AC4BE3FC4CDA}"/>
              </a:ext>
            </a:extLst>
          </p:cNvPr>
          <p:cNvPicPr>
            <a:picLocks noChangeAspect="1"/>
          </p:cNvPicPr>
          <p:nvPr/>
        </p:nvPicPr>
        <p:blipFill>
          <a:blip r:embed="rId4"/>
          <a:stretch>
            <a:fillRect/>
          </a:stretch>
        </p:blipFill>
        <p:spPr>
          <a:xfrm>
            <a:off x="1449159" y="68263"/>
            <a:ext cx="9293682" cy="6505575"/>
          </a:xfrm>
          <a:prstGeom prst="rect">
            <a:avLst/>
          </a:prstGeom>
          <a:noFill/>
        </p:spPr>
      </p:pic>
    </p:spTree>
    <p:custDataLst>
      <p:tags r:id="rId1"/>
    </p:custDataLst>
    <p:extLst>
      <p:ext uri="{BB962C8B-B14F-4D97-AF65-F5344CB8AC3E}">
        <p14:creationId xmlns:p14="http://schemas.microsoft.com/office/powerpoint/2010/main" val="609292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IEWOFFICEVERSIE" val="2024.2.0.9"/>
</p:tagLst>
</file>

<file path=ppt/theme/theme1.xml><?xml version="1.0" encoding="utf-8"?>
<a:theme xmlns:a="http://schemas.openxmlformats.org/drawingml/2006/main" name="Kantoorthema">
  <a:themeElements>
    <a:clrScheme name="Gebruiker Centraal">
      <a:dk1>
        <a:srgbClr val="004152"/>
      </a:dk1>
      <a:lt1>
        <a:srgbClr val="F1EBE4"/>
      </a:lt1>
      <a:dk2>
        <a:srgbClr val="002F3D"/>
      </a:dk2>
      <a:lt2>
        <a:srgbClr val="DDCBB2"/>
      </a:lt2>
      <a:accent1>
        <a:srgbClr val="27A736"/>
      </a:accent1>
      <a:accent2>
        <a:srgbClr val="C7236D"/>
      </a:accent2>
      <a:accent3>
        <a:srgbClr val="00ABA8"/>
      </a:accent3>
      <a:accent4>
        <a:srgbClr val="F49400"/>
      </a:accent4>
      <a:accent5>
        <a:srgbClr val="4C276D"/>
      </a:accent5>
      <a:accent6>
        <a:srgbClr val="C7DADF"/>
      </a:accent6>
      <a:hlink>
        <a:srgbClr val="27A736"/>
      </a:hlink>
      <a:folHlink>
        <a:srgbClr val="0D7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ctr">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D189ECEA308B84D9DEA9510C6742286" ma:contentTypeVersion="23" ma:contentTypeDescription="Een nieuw document maken." ma:contentTypeScope="" ma:versionID="5b41f13a55a4e9c2ec98cf872ffdc35c">
  <xsd:schema xmlns:xsd="http://www.w3.org/2001/XMLSchema" xmlns:xs="http://www.w3.org/2001/XMLSchema" xmlns:p="http://schemas.microsoft.com/office/2006/metadata/properties" xmlns:ns1="http://schemas.microsoft.com/sharepoint/v3" xmlns:ns2="b8fca0a0-27c6-4a00-aeae-01e5b9dec855" xmlns:ns3="98d5a3bf-d0cc-4268-b18a-f75d4a7bec3c" xmlns:ns4="e1004dbb-a453-4bf8-9bba-9aaa6c4e5238" targetNamespace="http://schemas.microsoft.com/office/2006/metadata/properties" ma:root="true" ma:fieldsID="1f72056857df00130d20b000621bb477" ns1:_="" ns2:_="" ns3:_="" ns4:_="">
    <xsd:import namespace="http://schemas.microsoft.com/sharepoint/v3"/>
    <xsd:import namespace="b8fca0a0-27c6-4a00-aeae-01e5b9dec855"/>
    <xsd:import namespace="98d5a3bf-d0cc-4268-b18a-f75d4a7bec3c"/>
    <xsd:import namespace="e1004dbb-a453-4bf8-9bba-9aaa6c4e52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Onderteken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Eigenschappen van het geïntegreerd beleid voor naleving" ma:hidden="true" ma:internalName="_ip_UnifiedCompliancePolicyProperties">
      <xsd:simpleType>
        <xsd:restriction base="dms:Note"/>
      </xsd:simpleType>
    </xsd:element>
    <xsd:element name="_ip_UnifiedCompliancePolicyUIAction" ma:index="27"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ca0a0-27c6-4a00-aeae-01e5b9dec8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a104d5ce-f540-4606-a78d-e5febbb9402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Ondertekend" ma:index="28" nillable="true" ma:displayName="Ondertekend" ma:format="Dropdown" ma:internalName="Ondertekend">
      <xsd:simpleType>
        <xsd:restriction base="dms:Choice">
          <xsd:enumeration value="Ja"/>
          <xsd:enumeration value="Nee"/>
        </xsd:restrictio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d5a3bf-d0cc-4268-b18a-f75d4a7bec3c"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004dbb-a453-4bf8-9bba-9aaa6c4e5238"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ba81e08-a893-4499-b530-a8fdf0f162bb}" ma:internalName="TaxCatchAll" ma:showField="CatchAllData" ma:web="98d5a3bf-d0cc-4268-b18a-f75d4a7bec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1004dbb-a453-4bf8-9bba-9aaa6c4e5238" xsi:nil="true"/>
    <lcf76f155ced4ddcb4097134ff3c332f xmlns="b8fca0a0-27c6-4a00-aeae-01e5b9dec855">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Ondertekend xmlns="b8fca0a0-27c6-4a00-aeae-01e5b9dec855" xsi:nil="true"/>
  </documentManagement>
</p:properties>
</file>

<file path=customXml/itemProps1.xml><?xml version="1.0" encoding="utf-8"?>
<ds:datastoreItem xmlns:ds="http://schemas.openxmlformats.org/officeDocument/2006/customXml" ds:itemID="{4C258C97-77A0-4629-8EBC-6DC25E018DFC}">
  <ds:schemaRefs>
    <ds:schemaRef ds:uri="http://schemas.microsoft.com/sharepoint/v3/contenttype/forms"/>
  </ds:schemaRefs>
</ds:datastoreItem>
</file>

<file path=customXml/itemProps2.xml><?xml version="1.0" encoding="utf-8"?>
<ds:datastoreItem xmlns:ds="http://schemas.openxmlformats.org/officeDocument/2006/customXml" ds:itemID="{F1B6A3C6-9E50-4F4A-936D-65CD6507A7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8fca0a0-27c6-4a00-aeae-01e5b9dec855"/>
    <ds:schemaRef ds:uri="98d5a3bf-d0cc-4268-b18a-f75d4a7bec3c"/>
    <ds:schemaRef ds:uri="e1004dbb-a453-4bf8-9bba-9aaa6c4e52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A379F0-0E4C-4179-939D-B24CC6D2040F}">
  <ds:schemaRefs>
    <ds:schemaRef ds:uri="http://purl.org/dc/elements/1.1/"/>
    <ds:schemaRef ds:uri="e1004dbb-a453-4bf8-9bba-9aaa6c4e5238"/>
    <ds:schemaRef ds:uri="http://purl.org/dc/terms/"/>
    <ds:schemaRef ds:uri="http://schemas.microsoft.com/office/infopath/2007/PartnerControls"/>
    <ds:schemaRef ds:uri="http://schemas.microsoft.com/sharepoint/v3"/>
    <ds:schemaRef ds:uri="http://schemas.microsoft.com/office/2006/documentManagement/types"/>
    <ds:schemaRef ds:uri="http://purl.org/dc/dcmitype/"/>
    <ds:schemaRef ds:uri="b8fca0a0-27c6-4a00-aeae-01e5b9dec855"/>
    <ds:schemaRef ds:uri="http://schemas.microsoft.com/office/2006/metadata/properties"/>
    <ds:schemaRef ds:uri="http://schemas.openxmlformats.org/package/2006/metadata/core-properties"/>
    <ds:schemaRef ds:uri="98d5a3bf-d0cc-4268-b18a-f75d4a7bec3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965</TotalTime>
  <Words>4887</Words>
  <Application>Microsoft Office PowerPoint</Application>
  <PresentationFormat>Breedbeeld</PresentationFormat>
  <Paragraphs>376</Paragraphs>
  <Slides>30</Slides>
  <Notes>28</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30</vt:i4>
      </vt:variant>
    </vt:vector>
  </HeadingPairs>
  <TitlesOfParts>
    <vt:vector size="42" baseType="lpstr">
      <vt:lpstr>Aptos</vt:lpstr>
      <vt:lpstr>Arial</vt:lpstr>
      <vt:lpstr>Calibri</vt:lpstr>
      <vt:lpstr>Fira Sans</vt:lpstr>
      <vt:lpstr>Fira Sans SemiBold</vt:lpstr>
      <vt:lpstr>League Gothic</vt:lpstr>
      <vt:lpstr>source sans</vt:lpstr>
      <vt:lpstr>Source Sans Pro</vt:lpstr>
      <vt:lpstr>Symbol</vt:lpstr>
      <vt:lpstr>Times New Roman</vt:lpstr>
      <vt:lpstr>Wingdings</vt:lpstr>
      <vt:lpstr>Kantoorthema</vt:lpstr>
      <vt:lpstr>Leer je klant kennen</vt:lpstr>
      <vt:lpstr>PowerPoint-presentatie</vt:lpstr>
      <vt:lpstr>Dit document</vt:lpstr>
      <vt:lpstr>Deel 1</vt:lpstr>
      <vt:lpstr>Waarom luisteren zo krachtig is</vt:lpstr>
      <vt:lpstr>PowerPoint-presentatie</vt:lpstr>
      <vt:lpstr>Een goede luisteraar</vt:lpstr>
      <vt:lpstr>Een goede luisteraar vermijdt</vt:lpstr>
      <vt:lpstr>Een goede vraag is…</vt:lpstr>
      <vt:lpstr>Doorvragen </vt:lpstr>
      <vt:lpstr>Samenvatten</vt:lpstr>
      <vt:lpstr>Deel 2</vt:lpstr>
      <vt:lpstr>Geven &amp; nemen </vt:lpstr>
      <vt:lpstr>Just do it! </vt:lpstr>
      <vt:lpstr>Stel de klant gerust</vt:lpstr>
      <vt:lpstr>(Lastige) vragen? </vt:lpstr>
      <vt:lpstr>Type klanten – een greep</vt:lpstr>
      <vt:lpstr>Luisteren, erkennen en parkeren!</vt:lpstr>
      <vt:lpstr>PowerPoint-presentatie</vt:lpstr>
      <vt:lpstr>Een kijkje achter de voordeur </vt:lpstr>
      <vt:lpstr>Laagdrempelig in contact komen (1/3) </vt:lpstr>
      <vt:lpstr>Laagdrempelig in contact komen (2/3)</vt:lpstr>
      <vt:lpstr>Laagdrempelig in contact komen (3/3)</vt:lpstr>
      <vt:lpstr>WAAROM BELLEN JULLIE ALTIJD ROND ETENSTIJD??</vt:lpstr>
      <vt:lpstr>Een paar lessen uit de journalistiek</vt:lpstr>
      <vt:lpstr>Stappenplan – in gesprek met je klant </vt:lpstr>
      <vt:lpstr>Hoe zit dat met privacy? </vt:lpstr>
      <vt:lpstr>Take a small step every day</vt:lpstr>
      <vt:lpstr>Handige links</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Carlien Keilholtz</dc:creator>
  <cp:lastModifiedBy>Eoin Hennekam</cp:lastModifiedBy>
  <cp:revision>167</cp:revision>
  <cp:lastPrinted>2026-03-15T21:17:51Z</cp:lastPrinted>
  <dcterms:created xsi:type="dcterms:W3CDTF">2022-12-05T09:19:20Z</dcterms:created>
  <dcterms:modified xsi:type="dcterms:W3CDTF">2026-08-31T14:40:16Z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0x010100CD189ECEA308B84D9DEA9510C6742286</vt:lpwstr>
  </property>
  <property fmtid="{D5CDD505-2E9C-101B-9397-08002B2CF9AE}" pid="3" name="MediaServiceImageTags">
    <vt:lpwstr/>
  </property>
  <property fmtid="{D5CDD505-2E9C-101B-9397-08002B2CF9AE}" pid="4" name="MSIP_Label_d7cae3d5-7e5a-4770-86e6-185b0edbd38d_Enabled">
    <vt:lpwstr>true</vt:lpwstr>
  </property>
  <property fmtid="{D5CDD505-2E9C-101B-9397-08002B2CF9AE}" pid="5" name="MSIP_Label_d7cae3d5-7e5a-4770-86e6-185b0edbd38d_SetDate">
    <vt:lpwstr>2025-10-29T12:22:56Z</vt:lpwstr>
  </property>
  <property fmtid="{D5CDD505-2E9C-101B-9397-08002B2CF9AE}" pid="6" name="MSIP_Label_d7cae3d5-7e5a-4770-86e6-185b0edbd38d_Method">
    <vt:lpwstr>Standard</vt:lpwstr>
  </property>
  <property fmtid="{D5CDD505-2E9C-101B-9397-08002B2CF9AE}" pid="7" name="MSIP_Label_d7cae3d5-7e5a-4770-86e6-185b0edbd38d_Name">
    <vt:lpwstr>Intern team</vt:lpwstr>
  </property>
  <property fmtid="{D5CDD505-2E9C-101B-9397-08002B2CF9AE}" pid="8" name="MSIP_Label_d7cae3d5-7e5a-4770-86e6-185b0edbd38d_SiteId">
    <vt:lpwstr>dc176db0-cbcb-4c49-84e9-efe31a545c55</vt:lpwstr>
  </property>
  <property fmtid="{D5CDD505-2E9C-101B-9397-08002B2CF9AE}" pid="9" name="MSIP_Label_d7cae3d5-7e5a-4770-86e6-185b0edbd38d_ActionId">
    <vt:lpwstr>4d4db2e1-ea45-4d57-9da0-6a944d665459</vt:lpwstr>
  </property>
  <property fmtid="{D5CDD505-2E9C-101B-9397-08002B2CF9AE}" pid="10" name="MSIP_Label_d7cae3d5-7e5a-4770-86e6-185b0edbd38d_ContentBits">
    <vt:lpwstr>2</vt:lpwstr>
  </property>
  <property fmtid="{D5CDD505-2E9C-101B-9397-08002B2CF9AE}" pid="11" name="MSIP_Label_d7cae3d5-7e5a-4770-86e6-185b0edbd38d_Tag">
    <vt:lpwstr>10, 3, 0, 1</vt:lpwstr>
  </property>
  <property fmtid="{D5CDD505-2E9C-101B-9397-08002B2CF9AE}" pid="12" name="ClassificationContentMarkingFooterLocations">
    <vt:lpwstr>Kantoorthema:5</vt:lpwstr>
  </property>
  <property fmtid="{D5CDD505-2E9C-101B-9397-08002B2CF9AE}" pid="13" name="ClassificationContentMarkingFooterText">
    <vt:lpwstr>Classificatie: Intern</vt:lpwstr>
  </property>
</Properties>
</file>