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79" r:id="rId5"/>
    <p:sldId id="280" r:id="rId6"/>
    <p:sldId id="2147481426" r:id="rId7"/>
    <p:sldId id="2147481362" r:id="rId8"/>
    <p:sldId id="2147481420" r:id="rId9"/>
    <p:sldId id="273" r:id="rId10"/>
    <p:sldId id="2147481428" r:id="rId11"/>
    <p:sldId id="2147481462" r:id="rId12"/>
    <p:sldId id="2147481465" r:id="rId13"/>
    <p:sldId id="2147376560" r:id="rId14"/>
    <p:sldId id="2147481424" r:id="rId15"/>
    <p:sldId id="2147481422" r:id="rId16"/>
    <p:sldId id="2147481421" r:id="rId17"/>
    <p:sldId id="2147481466" r:id="rId18"/>
    <p:sldId id="2147376564" r:id="rId19"/>
    <p:sldId id="2147481470" r:id="rId20"/>
    <p:sldId id="2147481467" r:id="rId21"/>
    <p:sldId id="2147481463" r:id="rId22"/>
    <p:sldId id="2147481471" r:id="rId23"/>
    <p:sldId id="2147376567" r:id="rId24"/>
    <p:sldId id="2147481468" r:id="rId25"/>
    <p:sldId id="2147376568" r:id="rId26"/>
    <p:sldId id="2147481469" r:id="rId27"/>
    <p:sldId id="2147481472" r:id="rId28"/>
    <p:sldId id="2147481473" r:id="rId29"/>
    <p:sldId id="2147481425" r:id="rId30"/>
    <p:sldId id="2147481464" r:id="rId3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2F3E"/>
    <a:srgbClr val="F05A24"/>
    <a:srgbClr val="681B53"/>
    <a:srgbClr val="27A73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49"/>
    <p:restoredTop sz="78551" autoAdjust="0"/>
  </p:normalViewPr>
  <p:slideViewPr>
    <p:cSldViewPr snapToGrid="0">
      <p:cViewPr varScale="1">
        <p:scale>
          <a:sx n="92" d="100"/>
          <a:sy n="92" d="100"/>
        </p:scale>
        <p:origin x="1488" y="192"/>
      </p:cViewPr>
      <p:guideLst/>
    </p:cSldViewPr>
  </p:slideViewPr>
  <p:notesTextViewPr>
    <p:cViewPr>
      <p:scale>
        <a:sx n="1" d="1"/>
        <a:sy n="1" d="1"/>
      </p:scale>
      <p:origin x="0" y="0"/>
    </p:cViewPr>
  </p:notesTextViewPr>
  <p:notesViewPr>
    <p:cSldViewPr snapToGrid="0">
      <p:cViewPr>
        <p:scale>
          <a:sx n="1" d="2"/>
          <a:sy n="1" d="2"/>
        </p:scale>
        <p:origin x="5320" y="152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F2E74B-0C2B-6541-980E-C8F40A2DEE3E}" type="datetimeFigureOut">
              <a:rPr lang="nl-NL" smtClean="0"/>
              <a:t>22-12-2025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EDC729-7D47-7F4F-8A93-E45EB3FB5BAB}" type="slidenum">
              <a:rPr lang="nl-NL" smtClean="0"/>
              <a:t>‹nr.›</a:t>
            </a:fld>
            <a:endParaRPr lang="nl-NL"/>
          </a:p>
        </p:txBody>
      </p:sp>
    </p:spTree>
    <p:extLst>
      <p:ext uri="{BB962C8B-B14F-4D97-AF65-F5344CB8AC3E}">
        <p14:creationId xmlns:p14="http://schemas.microsoft.com/office/powerpoint/2010/main" val="1480193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Informatie voor de spreker</a:t>
            </a:r>
          </a:p>
        </p:txBody>
      </p:sp>
      <p:sp>
        <p:nvSpPr>
          <p:cNvPr id="4" name="Slide Number Placeholder 3"/>
          <p:cNvSpPr>
            <a:spLocks noGrp="1"/>
          </p:cNvSpPr>
          <p:nvPr>
            <p:ph type="sldNum" sz="quarter" idx="5"/>
          </p:nvPr>
        </p:nvSpPr>
        <p:spPr/>
        <p:txBody>
          <a:bodyPr/>
          <a:lstStyle/>
          <a:p>
            <a:fld id="{DE501649-886C-4324-AD4C-E61C88D47728}" type="slidenum">
              <a:rPr lang="nl-NL" smtClean="0"/>
              <a:pPr/>
              <a:t>3</a:t>
            </a:fld>
            <a:endParaRPr lang="nl-NL"/>
          </a:p>
        </p:txBody>
      </p:sp>
    </p:spTree>
    <p:extLst>
      <p:ext uri="{BB962C8B-B14F-4D97-AF65-F5344CB8AC3E}">
        <p14:creationId xmlns:p14="http://schemas.microsoft.com/office/powerpoint/2010/main" val="2949478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Check of de definitie van een klantreis duidelijk is. </a:t>
            </a:r>
          </a:p>
          <a:p>
            <a:endParaRPr lang="nl-NL" dirty="0"/>
          </a:p>
          <a:p>
            <a:r>
              <a:rPr lang="nl-NL" dirty="0"/>
              <a:t>Mogelijke extra uitleg over het waarom:</a:t>
            </a:r>
          </a:p>
          <a:p>
            <a:r>
              <a:rPr lang="nl-NL" dirty="0"/>
              <a:t>We werken samen om één verhaal te vertellen van politiek tot aan baliemedewerker, ongeacht het loket. Dat is wat burgers en ondernemers van ons verwachten. Om dit te kunnen doen en om de overheidsloketten goed op elkaar aan te laten sluiten gebruiken we het middel klantreizen. </a:t>
            </a:r>
          </a:p>
          <a:p>
            <a:endParaRPr lang="nl-NL" dirty="0"/>
          </a:p>
          <a:p>
            <a:endParaRPr lang="nl-NL" dirty="0"/>
          </a:p>
        </p:txBody>
      </p:sp>
      <p:sp>
        <p:nvSpPr>
          <p:cNvPr id="4" name="Slide Number Placeholder 3"/>
          <p:cNvSpPr>
            <a:spLocks noGrp="1"/>
          </p:cNvSpPr>
          <p:nvPr>
            <p:ph type="sldNum" sz="quarter" idx="5"/>
          </p:nvPr>
        </p:nvSpPr>
        <p:spPr/>
        <p:txBody>
          <a:bodyPr/>
          <a:lstStyle/>
          <a:p>
            <a:fld id="{DE501649-886C-4324-AD4C-E61C88D47728}" type="slidenum">
              <a:rPr lang="nl-NL" smtClean="0"/>
              <a:pPr/>
              <a:t>15</a:t>
            </a:fld>
            <a:endParaRPr lang="nl-NL"/>
          </a:p>
        </p:txBody>
      </p:sp>
    </p:spTree>
    <p:extLst>
      <p:ext uri="{BB962C8B-B14F-4D97-AF65-F5344CB8AC3E}">
        <p14:creationId xmlns:p14="http://schemas.microsoft.com/office/powerpoint/2010/main" val="1901508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D822-3022-D818-01FE-C4455AA992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99741C-8A69-4C3B-7ED8-0950490995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1A2593-9CFC-DF2B-957C-0359E3D7DD44}"/>
              </a:ext>
            </a:extLst>
          </p:cNvPr>
          <p:cNvSpPr>
            <a:spLocks noGrp="1"/>
          </p:cNvSpPr>
          <p:nvPr>
            <p:ph type="body" idx="1"/>
          </p:nvPr>
        </p:nvSpPr>
        <p:spPr/>
        <p:txBody>
          <a:bodyPr/>
          <a:lstStyle/>
          <a:p>
            <a:r>
              <a:rPr lang="nl-NL" dirty="0"/>
              <a:t>Check of de definitie van een klantreis duidelijk is. </a:t>
            </a:r>
          </a:p>
          <a:p>
            <a:endParaRPr lang="nl-NL" dirty="0"/>
          </a:p>
          <a:p>
            <a:r>
              <a:rPr lang="nl-NL" dirty="0"/>
              <a:t>Mogelijke extra uitleg over het waarom:</a:t>
            </a:r>
          </a:p>
          <a:p>
            <a:r>
              <a:rPr lang="nl-NL" dirty="0"/>
              <a:t>We werken samen om één verhaal te vertellen van politiek tot aan baliemedewerker, ongeacht het loket. Dat is wat burgers en ondernemers van ons verwachten. Om dit te kunnen doen en om de overheidsloketten goed op elkaar aan te laten sluiten gebruiken we het middel klantreizen. </a:t>
            </a:r>
          </a:p>
          <a:p>
            <a:endParaRPr lang="nl-NL" dirty="0"/>
          </a:p>
          <a:p>
            <a:endParaRPr lang="nl-NL" dirty="0"/>
          </a:p>
        </p:txBody>
      </p:sp>
      <p:sp>
        <p:nvSpPr>
          <p:cNvPr id="4" name="Slide Number Placeholder 3">
            <a:extLst>
              <a:ext uri="{FF2B5EF4-FFF2-40B4-BE49-F238E27FC236}">
                <a16:creationId xmlns:a16="http://schemas.microsoft.com/office/drawing/2014/main" id="{31B31818-38B0-7E93-CCDE-270AA1B047B3}"/>
              </a:ext>
            </a:extLst>
          </p:cNvPr>
          <p:cNvSpPr>
            <a:spLocks noGrp="1"/>
          </p:cNvSpPr>
          <p:nvPr>
            <p:ph type="sldNum" sz="quarter" idx="5"/>
          </p:nvPr>
        </p:nvSpPr>
        <p:spPr/>
        <p:txBody>
          <a:bodyPr/>
          <a:lstStyle/>
          <a:p>
            <a:fld id="{DE501649-886C-4324-AD4C-E61C88D47728}" type="slidenum">
              <a:rPr lang="nl-NL" smtClean="0"/>
              <a:pPr/>
              <a:t>16</a:t>
            </a:fld>
            <a:endParaRPr lang="nl-NL"/>
          </a:p>
        </p:txBody>
      </p:sp>
    </p:spTree>
    <p:extLst>
      <p:ext uri="{BB962C8B-B14F-4D97-AF65-F5344CB8AC3E}">
        <p14:creationId xmlns:p14="http://schemas.microsoft.com/office/powerpoint/2010/main" val="2120527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Dit zijn de middelen die we aanbieden om collega’s aan te laten werken met klantreizen. </a:t>
            </a:r>
          </a:p>
          <a:p>
            <a:endParaRPr lang="nl-NL" dirty="0"/>
          </a:p>
          <a:p>
            <a:r>
              <a:rPr lang="nl-NL" dirty="0"/>
              <a:t>Gebruiker Centraal stelt in samenwerking met meerdere overheidsorganisaties dit leeraanbod ter beschikking om te leren kijken vanuit het perspectief van de klant aan de hand van de overheidsbrede aanpak klantreizen.</a:t>
            </a:r>
          </a:p>
          <a:p>
            <a:endParaRPr lang="nl-NL" dirty="0"/>
          </a:p>
          <a:p>
            <a:r>
              <a:rPr lang="nl-NL" dirty="0"/>
              <a:t>De onderstaande middelen en sessies zijn kosteloos, we vragen alleen om tijd, doorzettingsvermogen en prioriteit van de deelnemende medewerkers.</a:t>
            </a:r>
          </a:p>
          <a:p>
            <a:endParaRPr lang="nl-NL" dirty="0"/>
          </a:p>
          <a:p>
            <a:r>
              <a:rPr lang="nl-NL" dirty="0"/>
              <a:t>Jij bent nu bij de training voor klantreisregisseurs: </a:t>
            </a:r>
          </a:p>
          <a:p>
            <a:pPr algn="l">
              <a:spcAft>
                <a:spcPts val="300"/>
              </a:spcAft>
              <a:buFont typeface="Arial" panose="020B0604020202020204" pitchFamily="34" charset="0"/>
              <a:buChar char="•"/>
            </a:pPr>
            <a:r>
              <a:rPr lang="nl-NL" b="0" i="0" dirty="0">
                <a:solidFill>
                  <a:srgbClr val="17181C"/>
                </a:solidFill>
                <a:effectLst/>
                <a:latin typeface="Inter"/>
              </a:rPr>
              <a:t>Deelname is niet vrijblijvend. Wij verwachten dat iedereen met klantreizen gaat werken. </a:t>
            </a:r>
          </a:p>
          <a:p>
            <a:pPr algn="l">
              <a:spcAft>
                <a:spcPts val="300"/>
              </a:spcAft>
              <a:buFont typeface="Arial" panose="020B0604020202020204" pitchFamily="34" charset="0"/>
              <a:buChar char="•"/>
            </a:pPr>
            <a:r>
              <a:rPr lang="nl-NL" b="0" i="0" dirty="0">
                <a:solidFill>
                  <a:srgbClr val="17181C"/>
                </a:solidFill>
                <a:effectLst/>
                <a:latin typeface="Inter"/>
              </a:rPr>
              <a:t>Daarna is het net als je rijbewijs halen. Het is een kwestie van doen. </a:t>
            </a:r>
          </a:p>
          <a:p>
            <a:pPr algn="l">
              <a:spcAft>
                <a:spcPts val="300"/>
              </a:spcAft>
              <a:buFont typeface="Arial" panose="020B0604020202020204" pitchFamily="34" charset="0"/>
              <a:buChar char="•"/>
            </a:pPr>
            <a:r>
              <a:rPr lang="nl-NL" b="0" i="0" dirty="0">
                <a:solidFill>
                  <a:srgbClr val="17181C"/>
                </a:solidFill>
                <a:effectLst/>
                <a:latin typeface="Inter"/>
              </a:rPr>
              <a:t>We zijn klantgericht omdat we allemaal vanuit de klant werken, niet alleen de expertteams. </a:t>
            </a:r>
          </a:p>
          <a:p>
            <a:endParaRPr lang="nl-NL" dirty="0"/>
          </a:p>
        </p:txBody>
      </p:sp>
      <p:sp>
        <p:nvSpPr>
          <p:cNvPr id="4" name="Slide Number Placeholder 3"/>
          <p:cNvSpPr>
            <a:spLocks noGrp="1"/>
          </p:cNvSpPr>
          <p:nvPr>
            <p:ph type="sldNum" sz="quarter" idx="5"/>
          </p:nvPr>
        </p:nvSpPr>
        <p:spPr/>
        <p:txBody>
          <a:bodyPr/>
          <a:lstStyle/>
          <a:p>
            <a:pPr defTabSz="937626">
              <a:defRPr/>
            </a:pPr>
            <a:fld id="{DE501649-886C-4324-AD4C-E61C88D47728}" type="slidenum">
              <a:rPr lang="nl-NL" sz="1200">
                <a:solidFill>
                  <a:prstClr val="black"/>
                </a:solidFill>
                <a:latin typeface="Calibri"/>
              </a:rPr>
              <a:pPr defTabSz="937626">
                <a:defRPr/>
              </a:pPr>
              <a:t>18</a:t>
            </a:fld>
            <a:endParaRPr lang="nl-NL" sz="1200">
              <a:solidFill>
                <a:prstClr val="black"/>
              </a:solidFill>
              <a:latin typeface="Calibri"/>
            </a:endParaRPr>
          </a:p>
        </p:txBody>
      </p:sp>
    </p:spTree>
    <p:extLst>
      <p:ext uri="{BB962C8B-B14F-4D97-AF65-F5344CB8AC3E}">
        <p14:creationId xmlns:p14="http://schemas.microsoft.com/office/powerpoint/2010/main" val="2426392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79F64-AEC8-DAA5-4EAD-344BC832B5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6771FC-27FF-D8F6-6CE9-73AAB12AF0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C6E107-18D1-C175-3BE9-9CEC7D888078}"/>
              </a:ext>
            </a:extLst>
          </p:cNvPr>
          <p:cNvSpPr>
            <a:spLocks noGrp="1"/>
          </p:cNvSpPr>
          <p:nvPr>
            <p:ph type="body" idx="1"/>
          </p:nvPr>
        </p:nvSpPr>
        <p:spPr/>
        <p:txBody>
          <a:bodyPr/>
          <a:lstStyle/>
          <a:p>
            <a:r>
              <a:rPr lang="nl-NL" dirty="0"/>
              <a:t>Voorbeeld van twee klantreissessies door procescoördinatoren van RVO:  </a:t>
            </a:r>
          </a:p>
          <a:p>
            <a:endParaRPr lang="nl-NL" dirty="0"/>
          </a:p>
          <a:p>
            <a:r>
              <a:rPr lang="nl-NL" dirty="0"/>
              <a:t>Alle uitvoerende ketenpartners voor de regeling zijn </a:t>
            </a:r>
            <a:r>
              <a:rPr lang="nl-NL" dirty="0" err="1"/>
              <a:t>bijelkaargekomen</a:t>
            </a:r>
            <a:r>
              <a:rPr lang="nl-NL" dirty="0"/>
              <a:t>. Het liefst zijn hier ook vertegenwoordigers van klanten bij, maar dat is niet altijd mogelijk. </a:t>
            </a:r>
          </a:p>
          <a:p>
            <a:endParaRPr lang="nl-NL" dirty="0"/>
          </a:p>
          <a:p>
            <a:r>
              <a:rPr lang="nl-NL" dirty="0"/>
              <a:t>Dit voorbeeld heeft het volgende opgeleverd: </a:t>
            </a:r>
          </a:p>
          <a:p>
            <a:pPr marL="171450" indent="-171450">
              <a:buFont typeface="Arial" panose="020B0604020202020204" pitchFamily="34" charset="0"/>
              <a:buChar char="•"/>
            </a:pPr>
            <a:r>
              <a:rPr lang="nl-NL" dirty="0"/>
              <a:t>Stilstaan bij de klant en deze echt leren kennen.  </a:t>
            </a:r>
          </a:p>
          <a:p>
            <a:pPr marL="171450" indent="-171450">
              <a:buFont typeface="Arial" panose="020B0604020202020204" pitchFamily="34" charset="0"/>
              <a:buChar char="•"/>
            </a:pPr>
            <a:r>
              <a:rPr lang="nl-NL" dirty="0"/>
              <a:t>Een gesprek met de keten vanuit klantperspectief. </a:t>
            </a:r>
          </a:p>
          <a:p>
            <a:pPr marL="171450" indent="-171450">
              <a:buFont typeface="Arial" panose="020B0604020202020204" pitchFamily="34" charset="0"/>
              <a:buChar char="•"/>
            </a:pPr>
            <a:r>
              <a:rPr lang="nl-NL" dirty="0"/>
              <a:t>Concrete verbeterpunten, zowel strategisch, optimalisaties tussen ketenpartners en laaghangend fruit.</a:t>
            </a:r>
          </a:p>
          <a:p>
            <a:pPr marL="171450" indent="-171450">
              <a:buFont typeface="Arial" panose="020B0604020202020204" pitchFamily="34" charset="0"/>
              <a:buChar char="•"/>
            </a:pPr>
            <a:r>
              <a:rPr lang="nl-NL" dirty="0"/>
              <a:t>Sessie brengt ketenpartners bij elkaar, die laaghangend fruit direct kunnen uitvoeren.</a:t>
            </a:r>
          </a:p>
          <a:p>
            <a:pPr marL="171450" indent="-171450">
              <a:buFont typeface="Arial" panose="020B0604020202020204" pitchFamily="34" charset="0"/>
              <a:buChar char="•"/>
            </a:pPr>
            <a:r>
              <a:rPr lang="nl-NL" dirty="0"/>
              <a:t>Na de werksessie is het logisch dat de ketenpartners regelmatig het gesprek blijven voeren rondom de klantreis. </a:t>
            </a:r>
          </a:p>
          <a:p>
            <a:endParaRPr lang="nl-NL" dirty="0"/>
          </a:p>
          <a:p>
            <a:r>
              <a:rPr lang="nl-NL" dirty="0"/>
              <a:t>De ééndaagse training leidt medewerkers uit de lijn op, die de verbeteragenda beheren en </a:t>
            </a:r>
            <a:r>
              <a:rPr lang="nl-NL" dirty="0" err="1"/>
              <a:t>ketenoverstijgend</a:t>
            </a:r>
            <a:r>
              <a:rPr lang="nl-NL" dirty="0"/>
              <a:t> kijken. Om een klantreissessie te organiseren en later met dit middel het gesprek vanuit de klantreis te blijven voeren. </a:t>
            </a:r>
          </a:p>
          <a:p>
            <a:endParaRPr lang="nl-NL" dirty="0"/>
          </a:p>
          <a:p>
            <a:endParaRPr lang="nl-NL" dirty="0"/>
          </a:p>
        </p:txBody>
      </p:sp>
      <p:sp>
        <p:nvSpPr>
          <p:cNvPr id="4" name="Slide Number Placeholder 3">
            <a:extLst>
              <a:ext uri="{FF2B5EF4-FFF2-40B4-BE49-F238E27FC236}">
                <a16:creationId xmlns:a16="http://schemas.microsoft.com/office/drawing/2014/main" id="{86009373-03D2-9541-58C5-C210B9DB44DA}"/>
              </a:ext>
            </a:extLst>
          </p:cNvPr>
          <p:cNvSpPr>
            <a:spLocks noGrp="1"/>
          </p:cNvSpPr>
          <p:nvPr>
            <p:ph type="sldNum" sz="quarter" idx="5"/>
          </p:nvPr>
        </p:nvSpPr>
        <p:spPr/>
        <p:txBody>
          <a:bodyPr/>
          <a:lstStyle/>
          <a:p>
            <a:fld id="{DE501649-886C-4324-AD4C-E61C88D47728}" type="slidenum">
              <a:rPr lang="nl-NL" smtClean="0"/>
              <a:pPr/>
              <a:t>19</a:t>
            </a:fld>
            <a:endParaRPr lang="nl-NL"/>
          </a:p>
        </p:txBody>
      </p:sp>
    </p:spTree>
    <p:extLst>
      <p:ext uri="{BB962C8B-B14F-4D97-AF65-F5344CB8AC3E}">
        <p14:creationId xmlns:p14="http://schemas.microsoft.com/office/powerpoint/2010/main" val="2204125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Dit is onze manier van werken.</a:t>
            </a:r>
          </a:p>
          <a:p>
            <a:endParaRPr lang="nl-NL" dirty="0"/>
          </a:p>
        </p:txBody>
      </p:sp>
      <p:sp>
        <p:nvSpPr>
          <p:cNvPr id="4" name="Slide Number Placeholder 3"/>
          <p:cNvSpPr>
            <a:spLocks noGrp="1"/>
          </p:cNvSpPr>
          <p:nvPr>
            <p:ph type="sldNum" sz="quarter" idx="5"/>
          </p:nvPr>
        </p:nvSpPr>
        <p:spPr/>
        <p:txBody>
          <a:bodyPr/>
          <a:lstStyle/>
          <a:p>
            <a:fld id="{DE501649-886C-4324-AD4C-E61C88D47728}" type="slidenum">
              <a:rPr lang="nl-NL" smtClean="0"/>
              <a:pPr/>
              <a:t>20</a:t>
            </a:fld>
            <a:endParaRPr lang="nl-NL"/>
          </a:p>
        </p:txBody>
      </p:sp>
    </p:spTree>
    <p:extLst>
      <p:ext uri="{BB962C8B-B14F-4D97-AF65-F5344CB8AC3E}">
        <p14:creationId xmlns:p14="http://schemas.microsoft.com/office/powerpoint/2010/main" val="957940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Kies een aantal kansen en voordelen die van toepassing zijn op jouw organisatie en ga daar samen dieper op in: </a:t>
            </a:r>
          </a:p>
          <a:p>
            <a:endParaRPr lang="nl-NL" dirty="0"/>
          </a:p>
          <a:p>
            <a:pPr marL="171450" indent="-171450">
              <a:buFont typeface="Arial" panose="020B0604020202020204" pitchFamily="34" charset="0"/>
              <a:buChar char="•"/>
            </a:pPr>
            <a:r>
              <a:rPr lang="nl-NL" dirty="0"/>
              <a:t>Preventief kunnen inspelen op behoeften van klanten. Het klantperspectief is vaak verrassend anders. </a:t>
            </a:r>
          </a:p>
          <a:p>
            <a:pPr marL="171450" indent="-171450">
              <a:buFont typeface="Arial" panose="020B0604020202020204" pitchFamily="34" charset="0"/>
              <a:buChar char="•"/>
            </a:pPr>
            <a:r>
              <a:rPr lang="nl-NL" dirty="0"/>
              <a:t>Klanttevredenheid: Een verbeterde klantreis draagt bij aan de klanttevredenheid. Een positieve ervaring bij het gebruik van overheidsdiensten kan het vertrouwen in de overheid vergroten. </a:t>
            </a:r>
          </a:p>
          <a:p>
            <a:pPr marL="171450" indent="-171450">
              <a:buFont typeface="Arial" panose="020B0604020202020204" pitchFamily="34" charset="0"/>
              <a:buChar char="•"/>
            </a:pPr>
            <a:r>
              <a:rPr lang="nl-NL" dirty="0"/>
              <a:t>Overzicht en regie: Een klantreis geeft verklaringen van signalen, waar versneld op gereageerd kan worden.  Vaak wordt er te laat gereageerd op signalen (al bij de ombudsman). Klantreizen bevordert de reactiesnelheid op signalen van de overheid.</a:t>
            </a:r>
          </a:p>
          <a:p>
            <a:pPr marL="171450" indent="-171450">
              <a:buFont typeface="Arial" panose="020B0604020202020204" pitchFamily="34" charset="0"/>
              <a:buChar char="•"/>
            </a:pPr>
            <a:r>
              <a:rPr lang="nl-NL" dirty="0"/>
              <a:t>Efficiëntie in Dienstverlening: Door de klantreis te begrijpen en te optimaliseren, kan een overheidsorganisatie haar dienstverlening stroomlijnen en efficiënter maken. Dit kan resulteren in tijdsbesparing voor zowel de klanten als de overheid.</a:t>
            </a:r>
          </a:p>
          <a:p>
            <a:pPr marL="171450" indent="-171450">
              <a:buFont typeface="Arial" panose="020B0604020202020204" pitchFamily="34" charset="0"/>
              <a:buChar char="•"/>
            </a:pPr>
            <a:r>
              <a:rPr lang="nl-NL" dirty="0"/>
              <a:t>Kennis van klanten en begrip van de situatie: Dat is wat de klantreis biedt, waardoor hierover begrip in de organisatie ontstaat en er sneller aan verbeteringen wordt gewerkt.</a:t>
            </a:r>
          </a:p>
          <a:p>
            <a:pPr marL="171450" indent="-171450">
              <a:buFont typeface="Arial" panose="020B0604020202020204" pitchFamily="34" charset="0"/>
              <a:buChar char="•"/>
            </a:pPr>
            <a:r>
              <a:rPr lang="nl-NL" dirty="0"/>
              <a:t>Team-overstijgende oplossingsrichtingen: Een klantreis is keten-overstijgend waardoor het ingewikkeld kan zijn om deze goed in kaart te brengen (multidisciplinair) en sommige oplossingen het team of de afdeling of zelfs organisatie kunnen overstijgen. Het is een mooie aanleiding om hierover met de keten in gesprek te gaan. </a:t>
            </a:r>
          </a:p>
          <a:p>
            <a:pPr marL="171450" indent="-171450">
              <a:buFont typeface="Arial" panose="020B0604020202020204" pitchFamily="34" charset="0"/>
              <a:buChar char="•"/>
            </a:pPr>
            <a:r>
              <a:rPr lang="nl-NL" dirty="0"/>
              <a:t>Gezamenlijk uitgangspunt: Klantreis wordt in de toekomst de leidraad van processen en verbeteringen. Het is geen eenmalige actie, het vergt aandacht van het team en de manier van werken. </a:t>
            </a:r>
          </a:p>
        </p:txBody>
      </p:sp>
      <p:sp>
        <p:nvSpPr>
          <p:cNvPr id="4" name="Slide Number Placeholder 3"/>
          <p:cNvSpPr>
            <a:spLocks noGrp="1"/>
          </p:cNvSpPr>
          <p:nvPr>
            <p:ph type="sldNum" sz="quarter" idx="5"/>
          </p:nvPr>
        </p:nvSpPr>
        <p:spPr/>
        <p:txBody>
          <a:bodyPr/>
          <a:lstStyle/>
          <a:p>
            <a:fld id="{DE501649-886C-4324-AD4C-E61C88D47728}" type="slidenum">
              <a:rPr lang="nl-NL" smtClean="0"/>
              <a:pPr/>
              <a:t>22</a:t>
            </a:fld>
            <a:endParaRPr lang="nl-NL"/>
          </a:p>
        </p:txBody>
      </p:sp>
    </p:spTree>
    <p:extLst>
      <p:ext uri="{BB962C8B-B14F-4D97-AF65-F5344CB8AC3E}">
        <p14:creationId xmlns:p14="http://schemas.microsoft.com/office/powerpoint/2010/main" val="3342911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A00AA-C715-9411-B6B3-8D63685276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D88405-5C3E-AA64-0A9F-58FAAD2E4D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F934FF-C66D-6B6A-E9BE-BB53486D3B31}"/>
              </a:ext>
            </a:extLst>
          </p:cNvPr>
          <p:cNvSpPr>
            <a:spLocks noGrp="1"/>
          </p:cNvSpPr>
          <p:nvPr>
            <p:ph type="body" idx="1"/>
          </p:nvPr>
        </p:nvSpPr>
        <p:spPr/>
        <p:txBody>
          <a:bodyPr/>
          <a:lstStyle/>
          <a:p>
            <a:pPr marL="171450" indent="-171450">
              <a:buFont typeface="Arial" panose="020B0604020202020204" pitchFamily="34" charset="0"/>
              <a:buChar char="•"/>
            </a:pPr>
            <a:r>
              <a:rPr lang="nl-NL" dirty="0"/>
              <a:t>De medewerker in de lijn, leert de vaardigheid aan tijdens een ééndaagse training. </a:t>
            </a:r>
          </a:p>
          <a:p>
            <a:pPr marL="171450" indent="-171450">
              <a:buFont typeface="Arial" panose="020B0604020202020204" pitchFamily="34" charset="0"/>
              <a:buChar char="•"/>
            </a:pPr>
            <a:r>
              <a:rPr lang="nl-NL" dirty="0"/>
              <a:t>Daarmee wordt de medewerker een klantreis regisseur. </a:t>
            </a:r>
          </a:p>
          <a:p>
            <a:pPr marL="171450" indent="-171450">
              <a:buFont typeface="Arial" panose="020B0604020202020204" pitchFamily="34" charset="0"/>
              <a:buChar char="•"/>
            </a:pPr>
            <a:r>
              <a:rPr lang="nl-NL" dirty="0"/>
              <a:t>Vervolgens gaat de medewerker zelf aan de slag met een klantreis onder begeleiding van een coach.</a:t>
            </a:r>
          </a:p>
          <a:p>
            <a:pPr marL="171450" indent="-171450">
              <a:buFont typeface="Arial" panose="020B0604020202020204" pitchFamily="34" charset="0"/>
              <a:buChar char="•"/>
            </a:pPr>
            <a:r>
              <a:rPr lang="nl-NL" dirty="0"/>
              <a:t>Alle meewerkende overheidscollega’s volgende de e-</a:t>
            </a:r>
            <a:r>
              <a:rPr lang="nl-NL" dirty="0" err="1"/>
              <a:t>learning</a:t>
            </a:r>
            <a:r>
              <a:rPr lang="nl-NL" dirty="0"/>
              <a:t> zodat zij het middel klantreizen en hun rol snappen.</a:t>
            </a:r>
          </a:p>
          <a:p>
            <a:pPr marL="171450" indent="-171450">
              <a:buFont typeface="Arial" panose="020B0604020202020204" pitchFamily="34" charset="0"/>
              <a:buChar char="•"/>
            </a:pPr>
            <a:r>
              <a:rPr lang="nl-NL" dirty="0"/>
              <a:t>Na een aantal klantreizen en het werken vanuit een klantreis, zal de organisatie zich kunnen ontwikkelen tot een klantgerichte organisatie.</a:t>
            </a:r>
          </a:p>
          <a:p>
            <a:endParaRPr lang="nl-NL" dirty="0"/>
          </a:p>
        </p:txBody>
      </p:sp>
      <p:sp>
        <p:nvSpPr>
          <p:cNvPr id="4" name="Slide Number Placeholder 3">
            <a:extLst>
              <a:ext uri="{FF2B5EF4-FFF2-40B4-BE49-F238E27FC236}">
                <a16:creationId xmlns:a16="http://schemas.microsoft.com/office/drawing/2014/main" id="{C39E1DC5-7E78-BC01-74E8-565496FB5977}"/>
              </a:ext>
            </a:extLst>
          </p:cNvPr>
          <p:cNvSpPr>
            <a:spLocks noGrp="1"/>
          </p:cNvSpPr>
          <p:nvPr>
            <p:ph type="sldNum" sz="quarter" idx="5"/>
          </p:nvPr>
        </p:nvSpPr>
        <p:spPr/>
        <p:txBody>
          <a:bodyPr/>
          <a:lstStyle/>
          <a:p>
            <a:fld id="{DE501649-886C-4324-AD4C-E61C88D47728}" type="slidenum">
              <a:rPr lang="nl-NL" smtClean="0"/>
              <a:pPr/>
              <a:t>24</a:t>
            </a:fld>
            <a:endParaRPr lang="nl-NL"/>
          </a:p>
        </p:txBody>
      </p:sp>
    </p:spTree>
    <p:extLst>
      <p:ext uri="{BB962C8B-B14F-4D97-AF65-F5344CB8AC3E}">
        <p14:creationId xmlns:p14="http://schemas.microsoft.com/office/powerpoint/2010/main" val="4118021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57C26-8ECA-9198-C03B-73249B38A2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CC8045-0CF4-D1AD-9F80-38A42AA78D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C2E2E5-72C1-AAA9-9CB1-9896CEE30E71}"/>
              </a:ext>
            </a:extLst>
          </p:cNvPr>
          <p:cNvSpPr>
            <a:spLocks noGrp="1"/>
          </p:cNvSpPr>
          <p:nvPr>
            <p:ph type="body" idx="1"/>
          </p:nvPr>
        </p:nvSpPr>
        <p:spPr/>
        <p:txBody>
          <a:bodyPr/>
          <a:lstStyle/>
          <a:p>
            <a:r>
              <a:rPr lang="nl-NL" dirty="0"/>
              <a:t>Het management:</a:t>
            </a:r>
          </a:p>
          <a:p>
            <a:pPr marL="171450" indent="-171450">
              <a:buFont typeface="Arial" panose="020B0604020202020204" pitchFamily="34" charset="0"/>
              <a:buChar char="•"/>
            </a:pPr>
            <a:r>
              <a:rPr lang="nl-NL" dirty="0"/>
              <a:t>De manager geeft hierin het goede voorbeeld bijvoorbeeld te vragen naar de klantreis, bij elk initiatief vragen wat de impact is op de klantreis, zelf op bezoek te gaan bij klanten, het delen van klantverhalen en de voortgang op de klantreis onderdeel te maken van overleggen. </a:t>
            </a:r>
          </a:p>
          <a:p>
            <a:pPr marL="171450" indent="-171450">
              <a:buFont typeface="Arial" panose="020B0604020202020204" pitchFamily="34" charset="0"/>
              <a:buChar char="•"/>
            </a:pPr>
            <a:r>
              <a:rPr lang="nl-NL" dirty="0"/>
              <a:t>Het management geeft prioriteit aan klantbeleving en klantreizen. Het team krijgt hiervoor tijd, ruimte op de agenda en budget. </a:t>
            </a:r>
          </a:p>
          <a:p>
            <a:pPr marL="171450" indent="-171450">
              <a:buFont typeface="Arial" panose="020B0604020202020204" pitchFamily="34" charset="0"/>
              <a:buChar char="•"/>
            </a:pPr>
            <a:r>
              <a:rPr lang="nl-NL" dirty="0"/>
              <a:t>De manager regelt capaciteit om de klantreis te verbeteren.</a:t>
            </a:r>
          </a:p>
          <a:p>
            <a:pPr marL="171450" indent="-171450">
              <a:buFont typeface="Arial" panose="020B0604020202020204" pitchFamily="34" charset="0"/>
              <a:buChar char="•"/>
            </a:pPr>
            <a:r>
              <a:rPr lang="nl-NL" dirty="0"/>
              <a:t>De manager kan het team ondersteunen in het werken met een klantreis en sturen op lange termijn klant </a:t>
            </a:r>
            <a:r>
              <a:rPr lang="nl-NL" dirty="0" err="1"/>
              <a:t>KPI’s</a:t>
            </a:r>
            <a:r>
              <a:rPr lang="nl-NL" dirty="0"/>
              <a:t>, zoals tevredenheid. </a:t>
            </a:r>
          </a:p>
          <a:p>
            <a:endParaRPr lang="nl-NL" dirty="0"/>
          </a:p>
        </p:txBody>
      </p:sp>
      <p:sp>
        <p:nvSpPr>
          <p:cNvPr id="4" name="Slide Number Placeholder 3">
            <a:extLst>
              <a:ext uri="{FF2B5EF4-FFF2-40B4-BE49-F238E27FC236}">
                <a16:creationId xmlns:a16="http://schemas.microsoft.com/office/drawing/2014/main" id="{3F8FC307-5D0E-675F-E548-DD32FFE8F27A}"/>
              </a:ext>
            </a:extLst>
          </p:cNvPr>
          <p:cNvSpPr>
            <a:spLocks noGrp="1"/>
          </p:cNvSpPr>
          <p:nvPr>
            <p:ph type="sldNum" sz="quarter" idx="5"/>
          </p:nvPr>
        </p:nvSpPr>
        <p:spPr/>
        <p:txBody>
          <a:bodyPr/>
          <a:lstStyle/>
          <a:p>
            <a:fld id="{DE501649-886C-4324-AD4C-E61C88D47728}" type="slidenum">
              <a:rPr lang="nl-NL" smtClean="0"/>
              <a:pPr/>
              <a:t>25</a:t>
            </a:fld>
            <a:endParaRPr lang="nl-NL"/>
          </a:p>
        </p:txBody>
      </p:sp>
    </p:spTree>
    <p:extLst>
      <p:ext uri="{BB962C8B-B14F-4D97-AF65-F5344CB8AC3E}">
        <p14:creationId xmlns:p14="http://schemas.microsoft.com/office/powerpoint/2010/main" val="4251600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err="1"/>
              <a:t>Optioneel</a:t>
            </a:r>
            <a:r>
              <a:rPr lang="en-US" sz="1200" dirty="0"/>
              <a:t>: </a:t>
            </a:r>
            <a:r>
              <a:rPr lang="en-US" sz="1200" dirty="0" err="1"/>
              <a:t>Contactgegevens</a:t>
            </a:r>
            <a:r>
              <a:rPr lang="en-US" sz="1200" dirty="0"/>
              <a:t> van </a:t>
            </a:r>
            <a:r>
              <a:rPr lang="en-US" sz="1200" dirty="0" err="1"/>
              <a:t>jezelf</a:t>
            </a:r>
            <a:r>
              <a:rPr lang="en-US" sz="1200" dirty="0"/>
              <a:t>.</a:t>
            </a:r>
          </a:p>
          <a:p>
            <a:endParaRPr lang="en-US" sz="1200" dirty="0"/>
          </a:p>
          <a:p>
            <a:r>
              <a:rPr lang="en-US" sz="1200" dirty="0"/>
              <a:t>Het is </a:t>
            </a:r>
            <a:r>
              <a:rPr lang="en-US" sz="1200" dirty="0" err="1"/>
              <a:t>altijd</a:t>
            </a:r>
            <a:r>
              <a:rPr lang="en-US" sz="1200" dirty="0"/>
              <a:t> </a:t>
            </a:r>
            <a:r>
              <a:rPr lang="en-US" sz="1200" dirty="0" err="1"/>
              <a:t>goed</a:t>
            </a:r>
            <a:r>
              <a:rPr lang="en-US" sz="1200" dirty="0"/>
              <a:t> om </a:t>
            </a:r>
            <a:r>
              <a:rPr lang="en-US" sz="1200" dirty="0" err="1"/>
              <a:t>jezelf</a:t>
            </a:r>
            <a:r>
              <a:rPr lang="en-US" sz="1200" dirty="0"/>
              <a:t> </a:t>
            </a:r>
            <a:r>
              <a:rPr lang="en-US" sz="1200" dirty="0" err="1"/>
              <a:t>volledig</a:t>
            </a:r>
            <a:r>
              <a:rPr lang="en-US" sz="1200" dirty="0"/>
              <a:t> te </a:t>
            </a:r>
            <a:r>
              <a:rPr lang="en-US" sz="1200" dirty="0" err="1"/>
              <a:t>introduceren</a:t>
            </a:r>
            <a:r>
              <a:rPr lang="en-US" sz="1200" dirty="0"/>
              <a:t>. </a:t>
            </a:r>
            <a:r>
              <a:rPr lang="en-US" sz="1200" dirty="0" err="1"/>
              <a:t>Bij</a:t>
            </a:r>
            <a:r>
              <a:rPr lang="en-US" sz="1200" dirty="0"/>
              <a:t> het </a:t>
            </a:r>
            <a:r>
              <a:rPr lang="en-US" sz="1200" dirty="0" err="1"/>
              <a:t>nasturen</a:t>
            </a:r>
            <a:r>
              <a:rPr lang="en-US" sz="1200" dirty="0"/>
              <a:t> van </a:t>
            </a:r>
            <a:r>
              <a:rPr lang="en-US" sz="1200" dirty="0" err="1"/>
              <a:t>jouw</a:t>
            </a:r>
            <a:r>
              <a:rPr lang="en-US" sz="1200" dirty="0"/>
              <a:t> slides, </a:t>
            </a:r>
            <a:r>
              <a:rPr lang="en-US" sz="1200" dirty="0" err="1"/>
              <a:t>kan</a:t>
            </a:r>
            <a:r>
              <a:rPr lang="en-US" sz="1200" dirty="0"/>
              <a:t> de </a:t>
            </a:r>
            <a:r>
              <a:rPr lang="en-US" sz="1200" dirty="0" err="1"/>
              <a:t>bestuurder</a:t>
            </a:r>
            <a:r>
              <a:rPr lang="en-US" sz="1200" dirty="0"/>
              <a:t>/manager </a:t>
            </a:r>
            <a:r>
              <a:rPr lang="en-US" sz="1200" dirty="0" err="1"/>
              <a:t>jou</a:t>
            </a:r>
            <a:r>
              <a:rPr lang="en-US" sz="1200" dirty="0"/>
              <a:t> </a:t>
            </a:r>
            <a:r>
              <a:rPr lang="en-US" sz="1200" dirty="0" err="1"/>
              <a:t>weer</a:t>
            </a:r>
            <a:r>
              <a:rPr lang="en-US" sz="1200" dirty="0"/>
              <a:t> </a:t>
            </a:r>
            <a:r>
              <a:rPr lang="en-US" sz="1200" dirty="0" err="1"/>
              <a:t>makkelijk</a:t>
            </a:r>
            <a:r>
              <a:rPr lang="en-US" sz="1200" dirty="0"/>
              <a:t> </a:t>
            </a:r>
            <a:r>
              <a:rPr lang="en-US" sz="1200" dirty="0" err="1"/>
              <a:t>terugvinden</a:t>
            </a:r>
            <a:r>
              <a:rPr lang="en-US" sz="1200" dirty="0"/>
              <a:t>.</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fld id="{97027049-1E68-4983-B45E-A014558CB349}" type="slidenum">
              <a:rPr kumimoji="0" lang="en-GB" sz="1200" b="0" i="0" u="none" strike="noStrike" kern="1200" cap="none" spc="0" normalizeH="0" baseline="0" noProof="0" smtClean="0">
                <a:ln>
                  <a:noFill/>
                </a:ln>
                <a:solidFill>
                  <a:prstClr val="black"/>
                </a:solidFill>
                <a:effectLst/>
                <a:uLnTx/>
                <a:uFillTx/>
                <a:latin typeface="RijksoverheidSansWebText Regular" panose="020B0503040202060203" pitchFamily="34" charset="0"/>
                <a:ea typeface="+mn-ea"/>
                <a:cs typeface="+mn-cs"/>
              </a:rPr>
              <a:pPr marL="0" marR="0" lvl="0" indent="0" algn="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t>26</a:t>
            </a:fld>
            <a:endParaRPr kumimoji="0" lang="en-GB" sz="1200" b="0" i="0" u="none" strike="noStrike" kern="1200" cap="none" spc="0" normalizeH="0" baseline="0" noProof="0" dirty="0">
              <a:ln>
                <a:noFill/>
              </a:ln>
              <a:solidFill>
                <a:prstClr val="black"/>
              </a:solidFill>
              <a:effectLst/>
              <a:uLnTx/>
              <a:uFillTx/>
              <a:latin typeface="RijksoverheidSansWebText Regular" panose="020B0503040202060203" pitchFamily="34" charset="0"/>
              <a:ea typeface="+mn-ea"/>
              <a:cs typeface="+mn-cs"/>
            </a:endParaRPr>
          </a:p>
        </p:txBody>
      </p:sp>
    </p:spTree>
    <p:extLst>
      <p:ext uri="{BB962C8B-B14F-4D97-AF65-F5344CB8AC3E}">
        <p14:creationId xmlns:p14="http://schemas.microsoft.com/office/powerpoint/2010/main" val="1718194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NL" dirty="0"/>
              <a:t>Informatie voor de spreker</a:t>
            </a:r>
          </a:p>
        </p:txBody>
      </p:sp>
      <p:sp>
        <p:nvSpPr>
          <p:cNvPr id="4" name="Slide Number Placeholder 3"/>
          <p:cNvSpPr>
            <a:spLocks noGrp="1"/>
          </p:cNvSpPr>
          <p:nvPr>
            <p:ph type="sldNum" sz="quarter" idx="5"/>
          </p:nvPr>
        </p:nvSpPr>
        <p:spPr/>
        <p:txBody>
          <a:bodyPr/>
          <a:lstStyle/>
          <a:p>
            <a:pPr>
              <a:defRPr/>
            </a:pPr>
            <a:fld id="{E52161BF-7605-41BE-9D60-48265CD5A135}" type="slidenum">
              <a:rPr lang="nl-NL" smtClean="0"/>
              <a:pPr>
                <a:defRPr/>
              </a:pPr>
              <a:t>4</a:t>
            </a:fld>
            <a:endParaRPr lang="nl-NL"/>
          </a:p>
        </p:txBody>
      </p:sp>
    </p:spTree>
    <p:extLst>
      <p:ext uri="{BB962C8B-B14F-4D97-AF65-F5344CB8AC3E}">
        <p14:creationId xmlns:p14="http://schemas.microsoft.com/office/powerpoint/2010/main" val="471794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Informatie voor </a:t>
            </a:r>
            <a:r>
              <a:rPr lang="nl-NL"/>
              <a:t>de spreker</a:t>
            </a:r>
          </a:p>
        </p:txBody>
      </p:sp>
      <p:sp>
        <p:nvSpPr>
          <p:cNvPr id="4" name="Slide Number Placeholder 3"/>
          <p:cNvSpPr>
            <a:spLocks noGrp="1"/>
          </p:cNvSpPr>
          <p:nvPr>
            <p:ph type="sldNum" sz="quarter" idx="5"/>
          </p:nvPr>
        </p:nvSpPr>
        <p:spPr/>
        <p:txBody>
          <a:bodyPr/>
          <a:lstStyle/>
          <a:p>
            <a:fld id="{DE501649-886C-4324-AD4C-E61C88D47728}" type="slidenum">
              <a:rPr lang="nl-NL" smtClean="0"/>
              <a:pPr/>
              <a:t>5</a:t>
            </a:fld>
            <a:endParaRPr lang="nl-NL"/>
          </a:p>
        </p:txBody>
      </p:sp>
    </p:spTree>
    <p:extLst>
      <p:ext uri="{BB962C8B-B14F-4D97-AF65-F5344CB8AC3E}">
        <p14:creationId xmlns:p14="http://schemas.microsoft.com/office/powerpoint/2010/main" val="342277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Lees de 2 doelen op en vraag naar het doel van de bestuurder/manager.</a:t>
            </a:r>
          </a:p>
          <a:p>
            <a:endParaRPr lang="nl-NL" dirty="0"/>
          </a:p>
          <a:p>
            <a:r>
              <a:rPr lang="nl-NL" dirty="0"/>
              <a:t>Nu is het tijd voor een wederzijdse kennismaking en een goed gesprek. </a:t>
            </a:r>
          </a:p>
          <a:p>
            <a:r>
              <a:rPr lang="nl-NL" dirty="0"/>
              <a:t>Wie is de bestuurder/manager? </a:t>
            </a:r>
          </a:p>
          <a:p>
            <a:r>
              <a:rPr lang="nl-NL" dirty="0"/>
              <a:t>Hoe ziet het team/afdeling eruit?</a:t>
            </a:r>
          </a:p>
          <a:p>
            <a:r>
              <a:rPr lang="nl-NL" dirty="0"/>
              <a:t>Wat zijn momenteel de belangrijkste onderwerpen? Waar staat hij/zij mee op? </a:t>
            </a:r>
          </a:p>
          <a:p>
            <a:r>
              <a:rPr lang="nl-NL" dirty="0"/>
              <a:t>Gelden deze onderwerpen ook voor de organisatie? </a:t>
            </a:r>
          </a:p>
          <a:p>
            <a:r>
              <a:rPr lang="nl-NL" dirty="0"/>
              <a:t>Spreken jullie over klanten? Zo nee, leg uit dat we in deze presentatie wel het woord klant gebruiken. </a:t>
            </a:r>
          </a:p>
          <a:p>
            <a:r>
              <a:rPr lang="nl-NL" dirty="0"/>
              <a:t>Wie is jullie klant? </a:t>
            </a:r>
          </a:p>
          <a:p>
            <a:r>
              <a:rPr lang="nl-NL" dirty="0"/>
              <a:t>Wat zijn de belangrijkste onderwerpen voor de klant? </a:t>
            </a:r>
          </a:p>
          <a:p>
            <a:endParaRPr lang="nl-NL" dirty="0"/>
          </a:p>
          <a:p>
            <a:r>
              <a:rPr lang="nl-NL" dirty="0"/>
              <a:t>Bedenk welke haakjes je gehoord hebt, welke slides en op welke toon (vb. gebruik je wel/niet het woord klant) je nu meer gaat vertellen over klantreizen. </a:t>
            </a:r>
          </a:p>
        </p:txBody>
      </p:sp>
      <p:sp>
        <p:nvSpPr>
          <p:cNvPr id="4" name="Slide Number Placeholder 3"/>
          <p:cNvSpPr>
            <a:spLocks noGrp="1"/>
          </p:cNvSpPr>
          <p:nvPr>
            <p:ph type="sldNum" sz="quarter" idx="5"/>
          </p:nvPr>
        </p:nvSpPr>
        <p:spPr/>
        <p:txBody>
          <a:bodyPr/>
          <a:lstStyle/>
          <a:p>
            <a:fld id="{DE501649-886C-4324-AD4C-E61C88D47728}" type="slidenum">
              <a:rPr lang="nl-NL" smtClean="0"/>
              <a:pPr/>
              <a:t>7</a:t>
            </a:fld>
            <a:endParaRPr lang="nl-NL"/>
          </a:p>
        </p:txBody>
      </p:sp>
    </p:spTree>
    <p:extLst>
      <p:ext uri="{BB962C8B-B14F-4D97-AF65-F5344CB8AC3E}">
        <p14:creationId xmlns:p14="http://schemas.microsoft.com/office/powerpoint/2010/main" val="2399204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Welkom 10-10.30</a:t>
            </a:r>
          </a:p>
          <a:p>
            <a:r>
              <a:rPr lang="nl-NL" dirty="0"/>
              <a:t>Klantbeleving 10.30-11.00</a:t>
            </a:r>
          </a:p>
          <a:p>
            <a:r>
              <a:rPr lang="nl-NL" dirty="0"/>
              <a:t>Klantreizen 11.00-11.30</a:t>
            </a:r>
          </a:p>
          <a:p>
            <a:r>
              <a:rPr lang="nl-NL" dirty="0"/>
              <a:t>Klant 11.30-12.00</a:t>
            </a:r>
          </a:p>
          <a:p>
            <a:r>
              <a:rPr lang="nl-NL" dirty="0"/>
              <a:t>Lunch</a:t>
            </a:r>
          </a:p>
          <a:p>
            <a:r>
              <a:rPr lang="nl-NL" dirty="0"/>
              <a:t>6 stappen – 13.00 – 14.00</a:t>
            </a:r>
          </a:p>
          <a:p>
            <a:r>
              <a:rPr lang="nl-NL" dirty="0"/>
              <a:t>Casus uitleg – 14.00 -14.15</a:t>
            </a:r>
          </a:p>
          <a:p>
            <a:r>
              <a:rPr lang="nl-NL" dirty="0"/>
              <a:t>Eigen casus invullen – 14.15 -14.30</a:t>
            </a:r>
          </a:p>
          <a:p>
            <a:r>
              <a:rPr lang="nl-NL" dirty="0"/>
              <a:t>Oefenen in groepjes 14-30-15.45</a:t>
            </a:r>
          </a:p>
          <a:p>
            <a:r>
              <a:rPr lang="nl-NL" dirty="0"/>
              <a:t>Presenteren en reflecteren 15:45 -16.15</a:t>
            </a:r>
          </a:p>
          <a:p>
            <a:r>
              <a:rPr lang="nl-NL" dirty="0"/>
              <a:t>Vragen en vervolg– 16.30</a:t>
            </a:r>
          </a:p>
        </p:txBody>
      </p:sp>
      <p:sp>
        <p:nvSpPr>
          <p:cNvPr id="4" name="Tijdelijke aanduiding voor dianummer 3"/>
          <p:cNvSpPr>
            <a:spLocks noGrp="1"/>
          </p:cNvSpPr>
          <p:nvPr>
            <p:ph type="sldNum" sz="quarter" idx="5"/>
          </p:nvPr>
        </p:nvSpPr>
        <p:spPr/>
        <p:txBody>
          <a:bodyPr/>
          <a:lstStyle/>
          <a:p>
            <a:fld id="{FCEDC729-7D47-7F4F-8A93-E45EB3FB5BAB}" type="slidenum">
              <a:rPr lang="nl-NL" smtClean="0"/>
              <a:t>8</a:t>
            </a:fld>
            <a:endParaRPr lang="nl-NL"/>
          </a:p>
        </p:txBody>
      </p:sp>
    </p:spTree>
    <p:extLst>
      <p:ext uri="{BB962C8B-B14F-4D97-AF65-F5344CB8AC3E}">
        <p14:creationId xmlns:p14="http://schemas.microsoft.com/office/powerpoint/2010/main" val="340317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Een basis afspraak om te maken. </a:t>
            </a:r>
          </a:p>
          <a:p>
            <a:endParaRPr lang="nl-NL" dirty="0"/>
          </a:p>
          <a:p>
            <a:r>
              <a:rPr lang="nl-NL" dirty="0"/>
              <a:t>Waarom klanten? </a:t>
            </a:r>
          </a:p>
          <a:p>
            <a:r>
              <a:rPr lang="nl-NL" dirty="0"/>
              <a:t>Een logische term in het kader van het middel klantreizen.  </a:t>
            </a:r>
          </a:p>
          <a:p>
            <a:r>
              <a:rPr lang="nl-NL" dirty="0"/>
              <a:t>Stimuleert de gewenste dienstverlenende houding richting de klant/burger/ondernemer.</a:t>
            </a:r>
          </a:p>
          <a:p>
            <a:endParaRPr lang="nl-NL" dirty="0"/>
          </a:p>
          <a:p>
            <a:r>
              <a:rPr lang="nl-NL" dirty="0"/>
              <a:t>Mensen hebben vaak geen keuze. Ze hebben het maar met onze dienstverlening te doen of ze het nou wensen of niet. Door deze mensen als onze klant te beschouwen, hebben we in ieder geval een dienstverlenende houding. Dat past bij onze ambitie (zie volgende slide).</a:t>
            </a:r>
          </a:p>
          <a:p>
            <a:endParaRPr lang="nl-NL" dirty="0"/>
          </a:p>
          <a:p>
            <a:r>
              <a:rPr lang="nl-NL" dirty="0"/>
              <a:t>Als je deze vraag nog niet gesteld hebt; vraag dan nu wie in hun geval dé klant is? </a:t>
            </a:r>
          </a:p>
        </p:txBody>
      </p:sp>
      <p:sp>
        <p:nvSpPr>
          <p:cNvPr id="4" name="Slide Number Placeholder 3"/>
          <p:cNvSpPr>
            <a:spLocks noGrp="1"/>
          </p:cNvSpPr>
          <p:nvPr>
            <p:ph type="sldNum" sz="quarter" idx="5"/>
          </p:nvPr>
        </p:nvSpPr>
        <p:spPr/>
        <p:txBody>
          <a:bodyPr/>
          <a:lstStyle/>
          <a:p>
            <a:fld id="{DE501649-886C-4324-AD4C-E61C88D47728}" type="slidenum">
              <a:rPr lang="nl-NL" smtClean="0"/>
              <a:t>10</a:t>
            </a:fld>
            <a:endParaRPr lang="nl-NL"/>
          </a:p>
        </p:txBody>
      </p:sp>
    </p:spTree>
    <p:extLst>
      <p:ext uri="{BB962C8B-B14F-4D97-AF65-F5344CB8AC3E}">
        <p14:creationId xmlns:p14="http://schemas.microsoft.com/office/powerpoint/2010/main" val="4253918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Deze slide is een toelichting op de gekozen richting vanuit de overheid om dienstverlening meer klantgericht te maken, o.a. door klantreizen</a:t>
            </a:r>
          </a:p>
          <a:p>
            <a:endParaRPr lang="nl-NL" dirty="0"/>
          </a:p>
          <a:p>
            <a:r>
              <a:rPr lang="nl-NL" dirty="0"/>
              <a:t>In 2019 nam de politiek het besluit om de overheidsdienstverlening te verbeteren. Het programma Werk aan Uitvoering (WAU) kwam met de ‘Visie op dienstverlening’. Deze visie schetst het toekomstbeeld van overheidsdienstverlening. </a:t>
            </a:r>
          </a:p>
          <a:p>
            <a:endParaRPr lang="nl-NL" dirty="0"/>
          </a:p>
          <a:p>
            <a:r>
              <a:rPr lang="nl-NL" dirty="0"/>
              <a:t>Het is de ambitie om dé publieke dienstverlener te worden. </a:t>
            </a:r>
          </a:p>
          <a:p>
            <a:r>
              <a:rPr lang="nl-NL" dirty="0"/>
              <a:t>Dit doen we door een dienstverlening zo in te richten dat mensen er makkelijk gebruik van kunnen maken en waarin hun behoeftes centraal staan. </a:t>
            </a:r>
          </a:p>
          <a:p>
            <a:r>
              <a:rPr lang="nl-NL" dirty="0"/>
              <a:t>De behoeftes van klanten ontdekken we door met klanten in gesprek te gaan, aannames te toetsen en hen te betrekken bij het ontwikkelen van dienstverlening. </a:t>
            </a:r>
          </a:p>
          <a:p>
            <a:endParaRPr lang="nl-NL" dirty="0"/>
          </a:p>
          <a:p>
            <a:r>
              <a:rPr lang="nl-NL" dirty="0"/>
              <a:t>Deze ambitie en visie was de start van een beweging om de klant echt centraal te zetten. Iedere overheidsorganisatie geeft in haar eigen tempo en op haar eigen manier verder invulling aan de visie en ambitie.</a:t>
            </a:r>
          </a:p>
        </p:txBody>
      </p:sp>
      <p:sp>
        <p:nvSpPr>
          <p:cNvPr id="4" name="Slide Number Placeholder 3"/>
          <p:cNvSpPr>
            <a:spLocks noGrp="1"/>
          </p:cNvSpPr>
          <p:nvPr>
            <p:ph type="sldNum" sz="quarter" idx="5"/>
          </p:nvPr>
        </p:nvSpPr>
        <p:spPr/>
        <p:txBody>
          <a:bodyPr/>
          <a:lstStyle/>
          <a:p>
            <a:fld id="{DE501649-886C-4324-AD4C-E61C88D47728}" type="slidenum">
              <a:rPr lang="nl-NL" smtClean="0"/>
              <a:pPr/>
              <a:t>11</a:t>
            </a:fld>
            <a:endParaRPr lang="nl-NL"/>
          </a:p>
        </p:txBody>
      </p:sp>
    </p:spTree>
    <p:extLst>
      <p:ext uri="{BB962C8B-B14F-4D97-AF65-F5344CB8AC3E}">
        <p14:creationId xmlns:p14="http://schemas.microsoft.com/office/powerpoint/2010/main" val="3465675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Ontwikkelingen in de samenleving vragen om een nieuwe houding en positionering van overheidsorganisaties. Dagelijks ervaren onze klanten, dienstverlening van andere organisaties. Dit beïnvloedt de verwachtingen, ook richting de dienstverlening van de overheid. De lat komt telkens hoger te liggen. </a:t>
            </a:r>
          </a:p>
          <a:p>
            <a:endParaRPr lang="nl-NL" dirty="0"/>
          </a:p>
          <a:p>
            <a:r>
              <a:rPr lang="nl-NL" dirty="0"/>
              <a:t>Van de meeste van deze organisaties weten wij dat zij ook met klantreizen werken. Zij begrijpen reis en de behoeften van hun klanten heel goed. Ze weten deze klantreizen ook telkens weer te vernieuwen en daarmee de beleving te verbeteren. </a:t>
            </a:r>
          </a:p>
          <a:p>
            <a:endParaRPr lang="nl-NL" dirty="0"/>
          </a:p>
          <a:p>
            <a:r>
              <a:rPr lang="nl-NL" dirty="0"/>
              <a:t>Wat weet jij van de dienstverlening van deze bekende Nederlandse organisaties? (bijvoorbeeld PostNL volgen  van je pakket online, </a:t>
            </a:r>
            <a:r>
              <a:rPr lang="nl-NL" dirty="0" err="1"/>
              <a:t>ABN-Amro</a:t>
            </a:r>
            <a:r>
              <a:rPr lang="nl-NL" dirty="0"/>
              <a:t> een online consult, snelheid van de levering, goed op de hoogte gehouden worden, etc.)</a:t>
            </a:r>
          </a:p>
        </p:txBody>
      </p:sp>
      <p:sp>
        <p:nvSpPr>
          <p:cNvPr id="4" name="Slide Number Placeholder 3"/>
          <p:cNvSpPr>
            <a:spLocks noGrp="1"/>
          </p:cNvSpPr>
          <p:nvPr>
            <p:ph type="sldNum" sz="quarter" idx="5"/>
          </p:nvPr>
        </p:nvSpPr>
        <p:spPr/>
        <p:txBody>
          <a:bodyPr/>
          <a:lstStyle/>
          <a:p>
            <a:fld id="{DE501649-886C-4324-AD4C-E61C88D47728}" type="slidenum">
              <a:rPr lang="nl-NL" smtClean="0"/>
              <a:pPr/>
              <a:t>12</a:t>
            </a:fld>
            <a:endParaRPr lang="nl-NL"/>
          </a:p>
        </p:txBody>
      </p:sp>
    </p:spTree>
    <p:extLst>
      <p:ext uri="{BB962C8B-B14F-4D97-AF65-F5344CB8AC3E}">
        <p14:creationId xmlns:p14="http://schemas.microsoft.com/office/powerpoint/2010/main" val="2906118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0" dirty="0"/>
              <a:t>Besef</a:t>
            </a:r>
            <a:r>
              <a:rPr lang="nl-NL" dirty="0"/>
              <a:t>:</a:t>
            </a:r>
          </a:p>
          <a:p>
            <a:r>
              <a:rPr lang="nl-NL" dirty="0"/>
              <a:t>In veel situaties denken we dat we weten wat de klant wil, maar als we het vragen blijkt het toch anders te zijn. We vragen vaak naar het proces of hoe de medewerker het deed en niet naar de beleving of de impact van de regeling. </a:t>
            </a:r>
          </a:p>
          <a:p>
            <a:endParaRPr lang="nl-NL" dirty="0"/>
          </a:p>
          <a:p>
            <a:r>
              <a:rPr lang="nl-NL" dirty="0"/>
              <a:t>Een paar voorbeelden, misschien herken je ze? </a:t>
            </a:r>
          </a:p>
          <a:p>
            <a:r>
              <a:rPr lang="nl-NL" dirty="0"/>
              <a:t>1. Een tevreden klant, want heeft een subsidie succesvol voor zijn baas bij RVO kunnen aanvragen. Na doorvragen, komen wij er achter dat hij de subsidie op 1.1.2022 om 0.38u heeft aangevraagd, nadat hij thuis de champagne aan de kant heeft gezet. Een paar uur later was de subsidie uitgeput. Is dit nou de </a:t>
            </a:r>
            <a:r>
              <a:rPr lang="nl-NL" dirty="0" err="1"/>
              <a:t>klantbeleving</a:t>
            </a:r>
            <a:r>
              <a:rPr lang="nl-NL" dirty="0"/>
              <a:t> die we willen bieden? </a:t>
            </a:r>
          </a:p>
          <a:p>
            <a:endParaRPr lang="nl-NL" dirty="0"/>
          </a:p>
          <a:p>
            <a:r>
              <a:rPr lang="nl-NL" dirty="0"/>
              <a:t>2. Herken jij deze uitspraken? “Ik werk hier al jaren. Ik weet echt wel wat de  klant nodig heeft.” Deze houding is niet effectief om een klantreis echt te willen begrijpen.  </a:t>
            </a:r>
          </a:p>
          <a:p>
            <a:endParaRPr lang="nl-NL" dirty="0"/>
          </a:p>
          <a:p>
            <a:r>
              <a:rPr lang="nl-NL" dirty="0"/>
              <a:t>3. Het perspectief van een klant kan anders zijn dan je denkt. Zoals in dit voorbeeld: Een schipper die zoekt naar subsidiemogelijkheden op de RVO website: “Deze website is toch niet voor mij? Mobiliteit gaat toch over het verkeer op de weg? Niet op het water? “ </a:t>
            </a:r>
          </a:p>
          <a:p>
            <a:endParaRPr lang="nl-NL" dirty="0"/>
          </a:p>
          <a:p>
            <a:r>
              <a:rPr lang="nl-NL" b="0" dirty="0"/>
              <a:t>Afspraken: </a:t>
            </a:r>
          </a:p>
          <a:p>
            <a:pPr marL="171450" indent="-171450">
              <a:buFont typeface="Arial" panose="020B0604020202020204" pitchFamily="34" charset="0"/>
              <a:buChar char="•"/>
            </a:pPr>
            <a:r>
              <a:rPr lang="nl-NL" dirty="0"/>
              <a:t>Laten we met elkaar de volgende afspraken maken. </a:t>
            </a:r>
          </a:p>
          <a:p>
            <a:pPr marL="171450" indent="-171450">
              <a:buFont typeface="Arial" panose="020B0604020202020204" pitchFamily="34" charset="0"/>
              <a:buChar char="•"/>
            </a:pPr>
            <a:r>
              <a:rPr lang="nl-NL" dirty="0"/>
              <a:t>We willen het klantperspectief echt begrijpen. </a:t>
            </a:r>
          </a:p>
          <a:p>
            <a:pPr marL="171450" indent="-171450">
              <a:buFont typeface="Arial" panose="020B0604020202020204" pitchFamily="34" charset="0"/>
              <a:buChar char="•"/>
            </a:pPr>
            <a:r>
              <a:rPr lang="nl-NL" dirty="0"/>
              <a:t>We geloven dat een goede </a:t>
            </a:r>
            <a:r>
              <a:rPr lang="nl-NL" dirty="0" err="1"/>
              <a:t>klantbeleving</a:t>
            </a:r>
            <a:r>
              <a:rPr lang="nl-NL" dirty="0"/>
              <a:t> geen toeval is. Maar dat een goede </a:t>
            </a:r>
            <a:r>
              <a:rPr lang="nl-NL" dirty="0" err="1"/>
              <a:t>klantbeleving</a:t>
            </a:r>
            <a:r>
              <a:rPr lang="nl-NL" dirty="0"/>
              <a:t> valt te organiseren. </a:t>
            </a:r>
          </a:p>
          <a:p>
            <a:pPr marL="171450" indent="-171450">
              <a:buFont typeface="Arial" panose="020B0604020202020204" pitchFamily="34" charset="0"/>
              <a:buChar char="•"/>
            </a:pPr>
            <a:r>
              <a:rPr lang="nl-NL" dirty="0"/>
              <a:t>En dat iedere medewerker met direct, indirect klantcontact of een ondersteunende rol, is een schakel om deze goede beleving te realiseren.</a:t>
            </a:r>
          </a:p>
          <a:p>
            <a:endParaRPr lang="nl-NL" dirty="0"/>
          </a:p>
          <a:p>
            <a:endParaRPr lang="nl-NL" dirty="0"/>
          </a:p>
        </p:txBody>
      </p:sp>
      <p:sp>
        <p:nvSpPr>
          <p:cNvPr id="4" name="Slide Number Placeholder 3"/>
          <p:cNvSpPr>
            <a:spLocks noGrp="1"/>
          </p:cNvSpPr>
          <p:nvPr>
            <p:ph type="sldNum" sz="quarter" idx="5"/>
          </p:nvPr>
        </p:nvSpPr>
        <p:spPr/>
        <p:txBody>
          <a:bodyPr/>
          <a:lstStyle/>
          <a:p>
            <a:fld id="{DE501649-886C-4324-AD4C-E61C88D47728}" type="slidenum">
              <a:rPr lang="nl-NL" smtClean="0"/>
              <a:pPr/>
              <a:t>13</a:t>
            </a:fld>
            <a:endParaRPr lang="nl-NL"/>
          </a:p>
        </p:txBody>
      </p:sp>
    </p:spTree>
    <p:extLst>
      <p:ext uri="{BB962C8B-B14F-4D97-AF65-F5344CB8AC3E}">
        <p14:creationId xmlns:p14="http://schemas.microsoft.com/office/powerpoint/2010/main" val="20538453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694A2C-58BB-A0D2-7FB0-6D9055FC70F8}"/>
              </a:ext>
            </a:extLst>
          </p:cNvPr>
          <p:cNvSpPr>
            <a:spLocks noGrp="1"/>
          </p:cNvSpPr>
          <p:nvPr>
            <p:ph type="ctrTitle"/>
          </p:nvPr>
        </p:nvSpPr>
        <p:spPr>
          <a:xfrm>
            <a:off x="1524000" y="1777271"/>
            <a:ext cx="9144000" cy="2387600"/>
          </a:xfrm>
        </p:spPr>
        <p:txBody>
          <a:bodyPr anchor="b">
            <a:normAutofit/>
          </a:bodyPr>
          <a:lstStyle>
            <a:lvl1pPr algn="ctr">
              <a:defRPr sz="8000" baseline="0">
                <a:solidFill>
                  <a:schemeClr val="bg1"/>
                </a:solidFill>
              </a:defRPr>
            </a:lvl1pPr>
          </a:lstStyle>
          <a:p>
            <a:r>
              <a:rPr lang="nl-NL" dirty="0"/>
              <a:t>Klik om stijl te bewerken</a:t>
            </a:r>
          </a:p>
        </p:txBody>
      </p:sp>
      <p:sp>
        <p:nvSpPr>
          <p:cNvPr id="3" name="Ondertitel 2">
            <a:extLst>
              <a:ext uri="{FF2B5EF4-FFF2-40B4-BE49-F238E27FC236}">
                <a16:creationId xmlns:a16="http://schemas.microsoft.com/office/drawing/2014/main" id="{67C62BAB-F8A4-1745-C2E3-8047DC8132A6}"/>
              </a:ext>
            </a:extLst>
          </p:cNvPr>
          <p:cNvSpPr>
            <a:spLocks noGrp="1"/>
          </p:cNvSpPr>
          <p:nvPr>
            <p:ph type="subTitle" idx="1"/>
          </p:nvPr>
        </p:nvSpPr>
        <p:spPr>
          <a:xfrm>
            <a:off x="1524000" y="4392871"/>
            <a:ext cx="9144000" cy="1655762"/>
          </a:xfrm>
        </p:spPr>
        <p:txBody>
          <a:bodyPr/>
          <a:lstStyle>
            <a:lvl1pPr marL="0" indent="0" algn="ctr">
              <a:lnSpc>
                <a:spcPct val="100000"/>
              </a:lnSpc>
              <a:buNone/>
              <a:defRPr sz="2400" b="0" i="0" baseline="0">
                <a:solidFill>
                  <a:schemeClr val="bg1"/>
                </a:solidFill>
                <a:latin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4" name="Tekstvak 3">
            <a:extLst>
              <a:ext uri="{FF2B5EF4-FFF2-40B4-BE49-F238E27FC236}">
                <a16:creationId xmlns:a16="http://schemas.microsoft.com/office/drawing/2014/main" id="{CE1CC7C6-3403-8718-F5B5-CBD6E66AAC08}"/>
              </a:ext>
            </a:extLst>
          </p:cNvPr>
          <p:cNvSpPr txBox="1"/>
          <p:nvPr userDrawn="1"/>
        </p:nvSpPr>
        <p:spPr>
          <a:xfrm>
            <a:off x="3918857" y="4963886"/>
            <a:ext cx="0" cy="0"/>
          </a:xfrm>
          <a:prstGeom prst="rect">
            <a:avLst/>
          </a:prstGeom>
        </p:spPr>
        <p:txBody>
          <a:bodyPr vert="horz" wrap="none" lIns="91440" tIns="45720" rIns="91440" bIns="45720" rtlCol="0" anchor="b">
            <a:normAutofit fontScale="25000" lnSpcReduction="20000"/>
          </a:bodyPr>
          <a:lstStyle/>
          <a:p>
            <a:pPr algn="ctr"/>
            <a:endParaRPr lang="nl-NL" dirty="0"/>
          </a:p>
        </p:txBody>
      </p:sp>
    </p:spTree>
    <p:extLst>
      <p:ext uri="{BB962C8B-B14F-4D97-AF65-F5344CB8AC3E}">
        <p14:creationId xmlns:p14="http://schemas.microsoft.com/office/powerpoint/2010/main" val="3908533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Beige teks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9E670A-C952-37DD-3EC8-88A4ED6F18C5}"/>
              </a:ext>
            </a:extLst>
          </p:cNvPr>
          <p:cNvSpPr>
            <a:spLocks noGrp="1"/>
          </p:cNvSpPr>
          <p:nvPr>
            <p:ph type="title"/>
          </p:nvPr>
        </p:nvSpPr>
        <p:spPr>
          <a:xfrm>
            <a:off x="838200" y="210065"/>
            <a:ext cx="10515600" cy="1260389"/>
          </a:xfrm>
        </p:spPr>
        <p:txBody>
          <a:bodyPr>
            <a:normAutofit/>
          </a:bodyPr>
          <a:lstStyle>
            <a:lvl1pPr>
              <a:defRPr sz="4800" baseline="0">
                <a:solidFill>
                  <a:schemeClr val="tx2"/>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D1E68C9A-9563-0726-1151-93FC30E5955F}"/>
              </a:ext>
            </a:extLst>
          </p:cNvPr>
          <p:cNvSpPr>
            <a:spLocks noGrp="1"/>
          </p:cNvSpPr>
          <p:nvPr>
            <p:ph idx="1"/>
          </p:nvPr>
        </p:nvSpPr>
        <p:spPr/>
        <p:txBody>
          <a:bodyPr/>
          <a:lstStyle>
            <a:lvl1pPr>
              <a:defRPr>
                <a:solidFill>
                  <a:srgbClr val="002F3E"/>
                </a:solidFill>
              </a:defRPr>
            </a:lvl1pPr>
            <a:lvl2pPr>
              <a:defRPr>
                <a:solidFill>
                  <a:srgbClr val="002F3E"/>
                </a:solidFill>
              </a:defRPr>
            </a:lvl2pPr>
            <a:lvl3pPr>
              <a:defRPr>
                <a:solidFill>
                  <a:srgbClr val="002F3E"/>
                </a:solidFill>
              </a:defRPr>
            </a:lvl3pPr>
            <a:lvl4pPr>
              <a:defRPr>
                <a:solidFill>
                  <a:srgbClr val="002F3E"/>
                </a:solidFill>
              </a:defRPr>
            </a:lvl4pPr>
            <a:lvl5pPr>
              <a:defRPr>
                <a:solidFill>
                  <a:srgbClr val="002F3E"/>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517249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1_Beige tekst 1">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A46F4FC-C117-4B08-7D5C-AB8F9C5232C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A59E670A-C952-37DD-3EC8-88A4ED6F18C5}"/>
              </a:ext>
            </a:extLst>
          </p:cNvPr>
          <p:cNvSpPr>
            <a:spLocks noGrp="1"/>
          </p:cNvSpPr>
          <p:nvPr>
            <p:ph type="title"/>
          </p:nvPr>
        </p:nvSpPr>
        <p:spPr>
          <a:xfrm>
            <a:off x="838200" y="210065"/>
            <a:ext cx="10515600" cy="1260389"/>
          </a:xfrm>
        </p:spPr>
        <p:txBody>
          <a:bodyPr>
            <a:normAutofit/>
          </a:bodyPr>
          <a:lstStyle>
            <a:lvl1pPr>
              <a:defRPr sz="4800" baseline="0">
                <a:solidFill>
                  <a:schemeClr val="tx2"/>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D1E68C9A-9563-0726-1151-93FC30E5955F}"/>
              </a:ext>
            </a:extLst>
          </p:cNvPr>
          <p:cNvSpPr>
            <a:spLocks noGrp="1"/>
          </p:cNvSpPr>
          <p:nvPr>
            <p:ph idx="1"/>
          </p:nvPr>
        </p:nvSpPr>
        <p:spPr/>
        <p:txBody>
          <a:bodyPr/>
          <a:lstStyle>
            <a:lvl1pPr>
              <a:defRPr>
                <a:solidFill>
                  <a:srgbClr val="002F3E"/>
                </a:solidFill>
              </a:defRPr>
            </a:lvl1pPr>
            <a:lvl2pPr>
              <a:defRPr>
                <a:solidFill>
                  <a:srgbClr val="002F3E"/>
                </a:solidFill>
              </a:defRPr>
            </a:lvl2pPr>
            <a:lvl3pPr>
              <a:defRPr>
                <a:solidFill>
                  <a:srgbClr val="002F3E"/>
                </a:solidFill>
              </a:defRPr>
            </a:lvl3pPr>
            <a:lvl4pPr>
              <a:defRPr>
                <a:solidFill>
                  <a:srgbClr val="002F3E"/>
                </a:solidFill>
              </a:defRPr>
            </a:lvl4pPr>
            <a:lvl5pPr>
              <a:defRPr>
                <a:solidFill>
                  <a:srgbClr val="002F3E"/>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096391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eige tekst 2">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71A17B41-4263-8BE4-5EE7-B2E95C889F54}"/>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el 1">
            <a:extLst>
              <a:ext uri="{FF2B5EF4-FFF2-40B4-BE49-F238E27FC236}">
                <a16:creationId xmlns:a16="http://schemas.microsoft.com/office/drawing/2014/main" id="{1C83E414-C858-0D08-AF8C-C74A3E601A95}"/>
              </a:ext>
            </a:extLst>
          </p:cNvPr>
          <p:cNvSpPr>
            <a:spLocks noGrp="1"/>
          </p:cNvSpPr>
          <p:nvPr>
            <p:ph type="title"/>
          </p:nvPr>
        </p:nvSpPr>
        <p:spPr>
          <a:xfrm>
            <a:off x="838200" y="210065"/>
            <a:ext cx="10515600" cy="1260389"/>
          </a:xfrm>
        </p:spPr>
        <p:txBody>
          <a:bodyPr>
            <a:normAutofit/>
          </a:bodyPr>
          <a:lstStyle>
            <a:lvl1pPr>
              <a:defRPr sz="4800">
                <a:solidFill>
                  <a:srgbClr val="002F3E"/>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FF3B3600-1ACB-3700-7509-9E71650735D0}"/>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F76B920-D276-1DDF-C73D-C60B2E973C38}"/>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798528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eige tekst 3">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FA662030-B57D-4A64-3BE3-2AC756C47BC5}"/>
              </a:ext>
            </a:extLst>
          </p:cNvPr>
          <p:cNvPicPr>
            <a:picLocks noChangeAspect="1"/>
          </p:cNvPicPr>
          <p:nvPr userDrawn="1"/>
        </p:nvPicPr>
        <p:blipFill>
          <a:blip r:embed="rId2"/>
          <a:srcRect/>
          <a:stretch/>
        </p:blipFill>
        <p:spPr>
          <a:xfrm>
            <a:off x="0" y="0"/>
            <a:ext cx="12192000" cy="6858000"/>
          </a:xfrm>
          <a:prstGeom prst="rect">
            <a:avLst/>
          </a:prstGeom>
        </p:spPr>
      </p:pic>
      <p:sp>
        <p:nvSpPr>
          <p:cNvPr id="3" name="Tijdelijke aanduiding voor tekst 2">
            <a:extLst>
              <a:ext uri="{FF2B5EF4-FFF2-40B4-BE49-F238E27FC236}">
                <a16:creationId xmlns:a16="http://schemas.microsoft.com/office/drawing/2014/main" id="{E5E73951-C21F-601E-7BA4-D67E77D50F61}"/>
              </a:ext>
            </a:extLst>
          </p:cNvPr>
          <p:cNvSpPr>
            <a:spLocks noGrp="1"/>
          </p:cNvSpPr>
          <p:nvPr>
            <p:ph type="body" idx="1" hasCustomPrompt="1"/>
          </p:nvPr>
        </p:nvSpPr>
        <p:spPr>
          <a:xfrm>
            <a:off x="839788" y="1681163"/>
            <a:ext cx="5157787" cy="823912"/>
          </a:xfrm>
        </p:spPr>
        <p:txBody>
          <a:bodyPr anchor="b"/>
          <a:lstStyle>
            <a:lvl1pPr marL="0" indent="0">
              <a:buNone/>
              <a:defRPr sz="2400" b="1">
                <a:solidFill>
                  <a:srgbClr val="002F3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Wij gebruiken</a:t>
            </a:r>
          </a:p>
        </p:txBody>
      </p:sp>
      <p:sp>
        <p:nvSpPr>
          <p:cNvPr id="4" name="Tijdelijke aanduiding voor inhoud 3">
            <a:extLst>
              <a:ext uri="{FF2B5EF4-FFF2-40B4-BE49-F238E27FC236}">
                <a16:creationId xmlns:a16="http://schemas.microsoft.com/office/drawing/2014/main" id="{D0DFDA9D-3707-9DC3-DD2B-1414DAF0EB13}"/>
              </a:ext>
            </a:extLst>
          </p:cNvPr>
          <p:cNvSpPr>
            <a:spLocks noGrp="1"/>
          </p:cNvSpPr>
          <p:nvPr>
            <p:ph sz="half" idx="2"/>
          </p:nvPr>
        </p:nvSpPr>
        <p:spPr>
          <a:xfrm>
            <a:off x="839788" y="2505075"/>
            <a:ext cx="5157787" cy="3684588"/>
          </a:xfrm>
        </p:spPr>
        <p:txBody>
          <a:bodyPr/>
          <a:lstStyle>
            <a:lvl1pPr marL="228600" indent="-228600">
              <a:buFontTx/>
              <a:buBlip>
                <a:blip r:embed="rId3">
                  <a:extLst>
                    <a:ext uri="{96DAC541-7B7A-43D3-8B79-37D633B846F1}">
                      <asvg:svgBlip xmlns:asvg="http://schemas.microsoft.com/office/drawing/2016/SVG/main" r:embed="rId4"/>
                    </a:ext>
                  </a:extLst>
                </a:blip>
              </a:buBlip>
              <a:defRPr>
                <a:solidFill>
                  <a:srgbClr val="002F3E"/>
                </a:solidFill>
              </a:defRPr>
            </a:lvl1pPr>
            <a:lvl2pPr marL="685800" indent="-228600">
              <a:buFontTx/>
              <a:buBlip>
                <a:blip r:embed="rId3">
                  <a:extLst>
                    <a:ext uri="{96DAC541-7B7A-43D3-8B79-37D633B846F1}">
                      <asvg:svgBlip xmlns:asvg="http://schemas.microsoft.com/office/drawing/2016/SVG/main" r:embed="rId4"/>
                    </a:ext>
                  </a:extLst>
                </a:blip>
              </a:buBlip>
              <a:defRPr>
                <a:solidFill>
                  <a:srgbClr val="002F3E"/>
                </a:solidFill>
              </a:defRPr>
            </a:lvl2pPr>
            <a:lvl3pPr marL="1143000" indent="-228600">
              <a:buFontTx/>
              <a:buBlip>
                <a:blip r:embed="rId3">
                  <a:extLst>
                    <a:ext uri="{96DAC541-7B7A-43D3-8B79-37D633B846F1}">
                      <asvg:svgBlip xmlns:asvg="http://schemas.microsoft.com/office/drawing/2016/SVG/main" r:embed="rId4"/>
                    </a:ext>
                  </a:extLst>
                </a:blip>
              </a:buBlip>
              <a:defRPr>
                <a:solidFill>
                  <a:srgbClr val="002F3E"/>
                </a:solidFill>
              </a:defRPr>
            </a:lvl3pPr>
            <a:lvl4pPr marL="1600200" indent="-228600">
              <a:buFontTx/>
              <a:buBlip>
                <a:blip r:embed="rId3">
                  <a:extLst>
                    <a:ext uri="{96DAC541-7B7A-43D3-8B79-37D633B846F1}">
                      <asvg:svgBlip xmlns:asvg="http://schemas.microsoft.com/office/drawing/2016/SVG/main" r:embed="rId4"/>
                    </a:ext>
                  </a:extLst>
                </a:blip>
              </a:buBlip>
              <a:defRPr>
                <a:solidFill>
                  <a:srgbClr val="002F3E"/>
                </a:solidFill>
              </a:defRPr>
            </a:lvl4pPr>
            <a:lvl5pPr marL="2057400" indent="-228600">
              <a:buFontTx/>
              <a:buBlip>
                <a:blip r:embed="rId3">
                  <a:extLst>
                    <a:ext uri="{96DAC541-7B7A-43D3-8B79-37D633B846F1}">
                      <asvg:svgBlip xmlns:asvg="http://schemas.microsoft.com/office/drawing/2016/SVG/main" r:embed="rId4"/>
                    </a:ext>
                  </a:extLst>
                </a:blip>
              </a:buBlip>
              <a:defRPr>
                <a:solidFill>
                  <a:srgbClr val="002F3E"/>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308AC3E-0E21-AAA3-8180-0C1300996FE1}"/>
              </a:ext>
            </a:extLst>
          </p:cNvPr>
          <p:cNvSpPr>
            <a:spLocks noGrp="1"/>
          </p:cNvSpPr>
          <p:nvPr>
            <p:ph type="body" sz="quarter" idx="3" hasCustomPrompt="1"/>
          </p:nvPr>
        </p:nvSpPr>
        <p:spPr>
          <a:xfrm>
            <a:off x="6172200" y="1681163"/>
            <a:ext cx="5183188" cy="823912"/>
          </a:xfrm>
        </p:spPr>
        <p:txBody>
          <a:bodyPr anchor="b"/>
          <a:lstStyle>
            <a:lvl1pPr marL="0" indent="0">
              <a:buNone/>
              <a:defRPr sz="2400" b="1">
                <a:solidFill>
                  <a:srgbClr val="002F3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Mensen zoeken</a:t>
            </a:r>
          </a:p>
        </p:txBody>
      </p:sp>
      <p:sp>
        <p:nvSpPr>
          <p:cNvPr id="6" name="Tijdelijke aanduiding voor inhoud 5">
            <a:extLst>
              <a:ext uri="{FF2B5EF4-FFF2-40B4-BE49-F238E27FC236}">
                <a16:creationId xmlns:a16="http://schemas.microsoft.com/office/drawing/2014/main" id="{A82C1533-D0B9-0AB6-AB07-C07886B083C8}"/>
              </a:ext>
            </a:extLst>
          </p:cNvPr>
          <p:cNvSpPr>
            <a:spLocks noGrp="1"/>
          </p:cNvSpPr>
          <p:nvPr>
            <p:ph sz="quarter" idx="4"/>
          </p:nvPr>
        </p:nvSpPr>
        <p:spPr>
          <a:xfrm>
            <a:off x="6172200" y="2505075"/>
            <a:ext cx="5183188" cy="3684588"/>
          </a:xfrm>
        </p:spPr>
        <p:txBody>
          <a:bodyPr/>
          <a:lstStyle>
            <a:lvl1pPr marL="228600" indent="-228600">
              <a:buFontTx/>
              <a:buBlip>
                <a:blip r:embed="rId5">
                  <a:extLst>
                    <a:ext uri="{96DAC541-7B7A-43D3-8B79-37D633B846F1}">
                      <asvg:svgBlip xmlns:asvg="http://schemas.microsoft.com/office/drawing/2016/SVG/main" r:embed="rId6"/>
                    </a:ext>
                  </a:extLst>
                </a:blip>
              </a:buBlip>
              <a:defRPr>
                <a:solidFill>
                  <a:srgbClr val="002F3E"/>
                </a:solidFill>
              </a:defRPr>
            </a:lvl1pPr>
            <a:lvl2pPr marL="685800" indent="-228600">
              <a:buFontTx/>
              <a:buBlip>
                <a:blip r:embed="rId5">
                  <a:extLst>
                    <a:ext uri="{96DAC541-7B7A-43D3-8B79-37D633B846F1}">
                      <asvg:svgBlip xmlns:asvg="http://schemas.microsoft.com/office/drawing/2016/SVG/main" r:embed="rId6"/>
                    </a:ext>
                  </a:extLst>
                </a:blip>
              </a:buBlip>
              <a:defRPr>
                <a:solidFill>
                  <a:srgbClr val="002F3E"/>
                </a:solidFill>
              </a:defRPr>
            </a:lvl2pPr>
            <a:lvl3pPr marL="1143000" indent="-228600">
              <a:buFontTx/>
              <a:buBlip>
                <a:blip r:embed="rId5">
                  <a:extLst>
                    <a:ext uri="{96DAC541-7B7A-43D3-8B79-37D633B846F1}">
                      <asvg:svgBlip xmlns:asvg="http://schemas.microsoft.com/office/drawing/2016/SVG/main" r:embed="rId6"/>
                    </a:ext>
                  </a:extLst>
                </a:blip>
              </a:buBlip>
              <a:defRPr>
                <a:solidFill>
                  <a:srgbClr val="002F3E"/>
                </a:solidFill>
              </a:defRPr>
            </a:lvl3pPr>
            <a:lvl4pPr marL="1600200" indent="-228600">
              <a:buFontTx/>
              <a:buBlip>
                <a:blip r:embed="rId5">
                  <a:extLst>
                    <a:ext uri="{96DAC541-7B7A-43D3-8B79-37D633B846F1}">
                      <asvg:svgBlip xmlns:asvg="http://schemas.microsoft.com/office/drawing/2016/SVG/main" r:embed="rId6"/>
                    </a:ext>
                  </a:extLst>
                </a:blip>
              </a:buBlip>
              <a:defRPr>
                <a:solidFill>
                  <a:srgbClr val="002F3E"/>
                </a:solidFill>
              </a:defRPr>
            </a:lvl4pPr>
            <a:lvl5pPr marL="2057400" indent="-228600">
              <a:buFontTx/>
              <a:buBlip>
                <a:blip r:embed="rId5">
                  <a:extLst>
                    <a:ext uri="{96DAC541-7B7A-43D3-8B79-37D633B846F1}">
                      <asvg:svgBlip xmlns:asvg="http://schemas.microsoft.com/office/drawing/2016/SVG/main" r:embed="rId6"/>
                    </a:ext>
                  </a:extLst>
                </a:blip>
              </a:buBlip>
              <a:defRPr>
                <a:solidFill>
                  <a:srgbClr val="002F3E"/>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a:extLst>
              <a:ext uri="{FF2B5EF4-FFF2-40B4-BE49-F238E27FC236}">
                <a16:creationId xmlns:a16="http://schemas.microsoft.com/office/drawing/2014/main" id="{04D86770-619C-FB84-C378-DEC37A84C382}"/>
              </a:ext>
            </a:extLst>
          </p:cNvPr>
          <p:cNvSpPr>
            <a:spLocks noGrp="1"/>
          </p:cNvSpPr>
          <p:nvPr>
            <p:ph type="title"/>
          </p:nvPr>
        </p:nvSpPr>
        <p:spPr>
          <a:xfrm>
            <a:off x="838200" y="210065"/>
            <a:ext cx="10515600" cy="1260389"/>
          </a:xfrm>
        </p:spPr>
        <p:txBody>
          <a:bodyPr>
            <a:normAutofit/>
          </a:bodyPr>
          <a:lstStyle>
            <a:lvl1pPr>
              <a:defRPr sz="4800">
                <a:solidFill>
                  <a:srgbClr val="002F3E"/>
                </a:solidFill>
              </a:defRPr>
            </a:lvl1pPr>
          </a:lstStyle>
          <a:p>
            <a:r>
              <a:rPr lang="nl-NL"/>
              <a:t>Klik om stijl te bewerken</a:t>
            </a:r>
          </a:p>
        </p:txBody>
      </p:sp>
    </p:spTree>
    <p:extLst>
      <p:ext uri="{BB962C8B-B14F-4D97-AF65-F5344CB8AC3E}">
        <p14:creationId xmlns:p14="http://schemas.microsoft.com/office/powerpoint/2010/main" val="409834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Quote beige">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9B76CDE3-DC98-4A00-7A05-D61F64E4CA4B}"/>
              </a:ext>
            </a:extLst>
          </p:cNvPr>
          <p:cNvPicPr>
            <a:picLocks noChangeAspect="1"/>
          </p:cNvPicPr>
          <p:nvPr userDrawn="1"/>
        </p:nvPicPr>
        <p:blipFill>
          <a:blip r:embed="rId2"/>
          <a:srcRect/>
          <a:stretch/>
        </p:blipFill>
        <p:spPr>
          <a:xfrm>
            <a:off x="0" y="0"/>
            <a:ext cx="12192000" cy="6858000"/>
          </a:xfrm>
          <a:prstGeom prst="rect">
            <a:avLst/>
          </a:prstGeom>
        </p:spPr>
      </p:pic>
      <p:sp>
        <p:nvSpPr>
          <p:cNvPr id="4" name="Titel 1">
            <a:extLst>
              <a:ext uri="{FF2B5EF4-FFF2-40B4-BE49-F238E27FC236}">
                <a16:creationId xmlns:a16="http://schemas.microsoft.com/office/drawing/2014/main" id="{C4DE0DD8-7DD0-7FA6-0E34-1170B00ABDB7}"/>
              </a:ext>
            </a:extLst>
          </p:cNvPr>
          <p:cNvSpPr>
            <a:spLocks noGrp="1"/>
          </p:cNvSpPr>
          <p:nvPr>
            <p:ph type="ctrTitle"/>
          </p:nvPr>
        </p:nvSpPr>
        <p:spPr>
          <a:xfrm>
            <a:off x="1524000" y="1777271"/>
            <a:ext cx="9144000" cy="2387600"/>
          </a:xfrm>
        </p:spPr>
        <p:txBody>
          <a:bodyPr anchor="b">
            <a:normAutofit/>
          </a:bodyPr>
          <a:lstStyle>
            <a:lvl1pPr algn="l">
              <a:defRPr sz="5400" baseline="0">
                <a:solidFill>
                  <a:srgbClr val="002F3E"/>
                </a:solidFill>
                <a:latin typeface="Fira Sans" panose="020B0503050000020004" pitchFamily="34" charset="0"/>
              </a:defRPr>
            </a:lvl1pPr>
          </a:lstStyle>
          <a:p>
            <a:r>
              <a:rPr lang="nl-NL" dirty="0"/>
              <a:t>Klik om stijl te bewerken</a:t>
            </a:r>
          </a:p>
        </p:txBody>
      </p:sp>
      <p:sp>
        <p:nvSpPr>
          <p:cNvPr id="5" name="Ondertitel 2">
            <a:extLst>
              <a:ext uri="{FF2B5EF4-FFF2-40B4-BE49-F238E27FC236}">
                <a16:creationId xmlns:a16="http://schemas.microsoft.com/office/drawing/2014/main" id="{DC6095A3-5E9D-B30E-94A2-48A7B9B9D294}"/>
              </a:ext>
            </a:extLst>
          </p:cNvPr>
          <p:cNvSpPr>
            <a:spLocks noGrp="1"/>
          </p:cNvSpPr>
          <p:nvPr>
            <p:ph type="subTitle" idx="1" hasCustomPrompt="1"/>
          </p:nvPr>
        </p:nvSpPr>
        <p:spPr>
          <a:xfrm>
            <a:off x="1524000" y="4392871"/>
            <a:ext cx="9144000" cy="1655762"/>
          </a:xfrm>
        </p:spPr>
        <p:txBody>
          <a:bodyPr/>
          <a:lstStyle>
            <a:lvl1pPr marL="0" indent="0" algn="l">
              <a:lnSpc>
                <a:spcPct val="100000"/>
              </a:lnSpc>
              <a:buNone/>
              <a:defRPr sz="2400" baseline="0">
                <a:solidFill>
                  <a:srgbClr val="002F3E"/>
                </a:solidFill>
                <a:latin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 Naam </a:t>
            </a:r>
          </a:p>
        </p:txBody>
      </p:sp>
      <p:sp>
        <p:nvSpPr>
          <p:cNvPr id="6" name="Titel 1">
            <a:extLst>
              <a:ext uri="{FF2B5EF4-FFF2-40B4-BE49-F238E27FC236}">
                <a16:creationId xmlns:a16="http://schemas.microsoft.com/office/drawing/2014/main" id="{FC50CB73-0378-5EE8-3466-6D723D42901F}"/>
              </a:ext>
            </a:extLst>
          </p:cNvPr>
          <p:cNvSpPr txBox="1">
            <a:spLocks/>
          </p:cNvSpPr>
          <p:nvPr userDrawn="1"/>
        </p:nvSpPr>
        <p:spPr>
          <a:xfrm>
            <a:off x="129988" y="2737109"/>
            <a:ext cx="1698811" cy="16557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lang="nl-NL" sz="5400" kern="1200" dirty="0" smtClean="0">
                <a:solidFill>
                  <a:schemeClr val="bg1"/>
                </a:solidFill>
                <a:latin typeface="Montserrat" pitchFamily="2" charset="77"/>
                <a:ea typeface="+mj-ea"/>
                <a:cs typeface="+mj-cs"/>
              </a:defRPr>
            </a:lvl1pPr>
          </a:lstStyle>
          <a:p>
            <a:r>
              <a:rPr lang="nl-NL" sz="20000" baseline="0" dirty="0">
                <a:solidFill>
                  <a:schemeClr val="accent2"/>
                </a:solidFill>
                <a:latin typeface="League Gothic" pitchFamily="2" charset="77"/>
              </a:rPr>
              <a:t>“</a:t>
            </a:r>
          </a:p>
        </p:txBody>
      </p:sp>
      <p:sp>
        <p:nvSpPr>
          <p:cNvPr id="7" name="Titel 1">
            <a:extLst>
              <a:ext uri="{FF2B5EF4-FFF2-40B4-BE49-F238E27FC236}">
                <a16:creationId xmlns:a16="http://schemas.microsoft.com/office/drawing/2014/main" id="{B41D4FAB-9FF2-6EE1-4D54-90FD4691C1C9}"/>
              </a:ext>
            </a:extLst>
          </p:cNvPr>
          <p:cNvSpPr txBox="1">
            <a:spLocks/>
          </p:cNvSpPr>
          <p:nvPr userDrawn="1"/>
        </p:nvSpPr>
        <p:spPr>
          <a:xfrm rot="10800000">
            <a:off x="10443883" y="1522377"/>
            <a:ext cx="1698811" cy="16557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lang="nl-NL" sz="5400" kern="1200" dirty="0" smtClean="0">
                <a:solidFill>
                  <a:schemeClr val="bg1"/>
                </a:solidFill>
                <a:latin typeface="Montserrat" pitchFamily="2" charset="77"/>
                <a:ea typeface="+mj-ea"/>
                <a:cs typeface="+mj-cs"/>
              </a:defRPr>
            </a:lvl1pPr>
          </a:lstStyle>
          <a:p>
            <a:r>
              <a:rPr lang="nl-NL" sz="20000" baseline="0" dirty="0">
                <a:solidFill>
                  <a:schemeClr val="accent2"/>
                </a:solidFill>
                <a:latin typeface="League Gothic" pitchFamily="2" charset="77"/>
              </a:rPr>
              <a:t>“</a:t>
            </a:r>
          </a:p>
        </p:txBody>
      </p:sp>
    </p:spTree>
    <p:extLst>
      <p:ext uri="{BB962C8B-B14F-4D97-AF65-F5344CB8AC3E}">
        <p14:creationId xmlns:p14="http://schemas.microsoft.com/office/powerpoint/2010/main" val="15421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eldia blau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694A2C-58BB-A0D2-7FB0-6D9055FC70F8}"/>
              </a:ext>
            </a:extLst>
          </p:cNvPr>
          <p:cNvSpPr>
            <a:spLocks noGrp="1"/>
          </p:cNvSpPr>
          <p:nvPr>
            <p:ph type="ctrTitle"/>
          </p:nvPr>
        </p:nvSpPr>
        <p:spPr>
          <a:xfrm>
            <a:off x="1524000" y="1777271"/>
            <a:ext cx="9144000" cy="2387600"/>
          </a:xfrm>
        </p:spPr>
        <p:txBody>
          <a:bodyPr anchor="b">
            <a:normAutofit/>
          </a:bodyPr>
          <a:lstStyle>
            <a:lvl1pPr algn="ctr">
              <a:defRPr sz="8000">
                <a:solidFill>
                  <a:schemeClr val="bg1"/>
                </a:solidFill>
              </a:defRPr>
            </a:lvl1pPr>
          </a:lstStyle>
          <a:p>
            <a:r>
              <a:rPr lang="nl-NL"/>
              <a:t>Klik om stijl te bewerken</a:t>
            </a:r>
          </a:p>
        </p:txBody>
      </p:sp>
      <p:sp>
        <p:nvSpPr>
          <p:cNvPr id="3" name="Ondertitel 2">
            <a:extLst>
              <a:ext uri="{FF2B5EF4-FFF2-40B4-BE49-F238E27FC236}">
                <a16:creationId xmlns:a16="http://schemas.microsoft.com/office/drawing/2014/main" id="{67C62BAB-F8A4-1745-C2E3-8047DC8132A6}"/>
              </a:ext>
            </a:extLst>
          </p:cNvPr>
          <p:cNvSpPr>
            <a:spLocks noGrp="1"/>
          </p:cNvSpPr>
          <p:nvPr>
            <p:ph type="subTitle" idx="1"/>
          </p:nvPr>
        </p:nvSpPr>
        <p:spPr>
          <a:xfrm>
            <a:off x="1524000" y="4392871"/>
            <a:ext cx="9144000" cy="1655762"/>
          </a:xfrm>
        </p:spPr>
        <p:txBody>
          <a:bodyPr/>
          <a:lstStyle>
            <a:lvl1pPr marL="0" indent="0" algn="ctr">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408051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Quote blau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D6507D31-FE4A-2962-8CA8-2E7829A1EC2A}"/>
              </a:ext>
            </a:extLst>
          </p:cNvPr>
          <p:cNvSpPr>
            <a:spLocks noGrp="1"/>
          </p:cNvSpPr>
          <p:nvPr>
            <p:ph type="ctrTitle"/>
          </p:nvPr>
        </p:nvSpPr>
        <p:spPr>
          <a:xfrm>
            <a:off x="1524000" y="1777271"/>
            <a:ext cx="9144000" cy="2387600"/>
          </a:xfrm>
        </p:spPr>
        <p:txBody>
          <a:bodyPr anchor="b">
            <a:normAutofit/>
          </a:bodyPr>
          <a:lstStyle>
            <a:lvl1pPr algn="l">
              <a:defRPr sz="5400" b="1" i="0" baseline="0">
                <a:solidFill>
                  <a:schemeClr val="bg1"/>
                </a:solidFill>
                <a:latin typeface="Fira Sans" panose="020B0503050000020004" pitchFamily="34" charset="0"/>
              </a:defRPr>
            </a:lvl1pPr>
          </a:lstStyle>
          <a:p>
            <a:r>
              <a:rPr lang="nl-NL" dirty="0"/>
              <a:t>Klik om stijl te bewerken</a:t>
            </a:r>
          </a:p>
        </p:txBody>
      </p:sp>
      <p:sp>
        <p:nvSpPr>
          <p:cNvPr id="5" name="Ondertitel 2">
            <a:extLst>
              <a:ext uri="{FF2B5EF4-FFF2-40B4-BE49-F238E27FC236}">
                <a16:creationId xmlns:a16="http://schemas.microsoft.com/office/drawing/2014/main" id="{588F1AAF-DE57-74DA-0887-70AD30D8AE66}"/>
              </a:ext>
            </a:extLst>
          </p:cNvPr>
          <p:cNvSpPr>
            <a:spLocks noGrp="1"/>
          </p:cNvSpPr>
          <p:nvPr>
            <p:ph type="subTitle" idx="1" hasCustomPrompt="1"/>
          </p:nvPr>
        </p:nvSpPr>
        <p:spPr>
          <a:xfrm>
            <a:off x="1524000" y="4392871"/>
            <a:ext cx="9144000" cy="1655762"/>
          </a:xfrm>
        </p:spPr>
        <p:txBody>
          <a:bodyPr/>
          <a:lstStyle>
            <a:lvl1pPr marL="0" indent="0" algn="l">
              <a:lnSpc>
                <a:spcPct val="100000"/>
              </a:lnSpc>
              <a:buNone/>
              <a:defRPr sz="2400" baseline="0">
                <a:solidFill>
                  <a:schemeClr val="bg1"/>
                </a:solidFill>
                <a:latin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 Naam </a:t>
            </a:r>
          </a:p>
        </p:txBody>
      </p:sp>
      <p:sp>
        <p:nvSpPr>
          <p:cNvPr id="6" name="Titel 1">
            <a:extLst>
              <a:ext uri="{FF2B5EF4-FFF2-40B4-BE49-F238E27FC236}">
                <a16:creationId xmlns:a16="http://schemas.microsoft.com/office/drawing/2014/main" id="{4A011B64-407B-1838-EBFC-196147E70637}"/>
              </a:ext>
            </a:extLst>
          </p:cNvPr>
          <p:cNvSpPr txBox="1">
            <a:spLocks/>
          </p:cNvSpPr>
          <p:nvPr userDrawn="1"/>
        </p:nvSpPr>
        <p:spPr>
          <a:xfrm>
            <a:off x="129988" y="2737109"/>
            <a:ext cx="1698811" cy="16557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lang="nl-NL" sz="5400" kern="1200" dirty="0" smtClean="0">
                <a:solidFill>
                  <a:schemeClr val="bg1"/>
                </a:solidFill>
                <a:latin typeface="Montserrat" pitchFamily="2" charset="77"/>
                <a:ea typeface="+mj-ea"/>
                <a:cs typeface="+mj-cs"/>
              </a:defRPr>
            </a:lvl1pPr>
          </a:lstStyle>
          <a:p>
            <a:r>
              <a:rPr lang="nl-NL" sz="20000" baseline="0" dirty="0">
                <a:solidFill>
                  <a:schemeClr val="accent2"/>
                </a:solidFill>
                <a:latin typeface="League Gothic" pitchFamily="2" charset="77"/>
              </a:rPr>
              <a:t>“</a:t>
            </a:r>
          </a:p>
        </p:txBody>
      </p:sp>
      <p:sp>
        <p:nvSpPr>
          <p:cNvPr id="7" name="Titel 1">
            <a:extLst>
              <a:ext uri="{FF2B5EF4-FFF2-40B4-BE49-F238E27FC236}">
                <a16:creationId xmlns:a16="http://schemas.microsoft.com/office/drawing/2014/main" id="{B7B48D51-6F6C-1230-8908-2CE75B8FC793}"/>
              </a:ext>
            </a:extLst>
          </p:cNvPr>
          <p:cNvSpPr txBox="1">
            <a:spLocks/>
          </p:cNvSpPr>
          <p:nvPr userDrawn="1"/>
        </p:nvSpPr>
        <p:spPr>
          <a:xfrm rot="10800000">
            <a:off x="10443883" y="1522377"/>
            <a:ext cx="1698811" cy="16557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lang="nl-NL" sz="5400" kern="1200" dirty="0" smtClean="0">
                <a:solidFill>
                  <a:schemeClr val="bg1"/>
                </a:solidFill>
                <a:latin typeface="Montserrat" pitchFamily="2" charset="77"/>
                <a:ea typeface="+mj-ea"/>
                <a:cs typeface="+mj-cs"/>
              </a:defRPr>
            </a:lvl1pPr>
          </a:lstStyle>
          <a:p>
            <a:r>
              <a:rPr lang="nl-NL" sz="20000" baseline="0" dirty="0">
                <a:solidFill>
                  <a:schemeClr val="accent2"/>
                </a:solidFill>
                <a:latin typeface="League Gothic" pitchFamily="2" charset="77"/>
              </a:rPr>
              <a:t>“</a:t>
            </a:r>
          </a:p>
        </p:txBody>
      </p:sp>
    </p:spTree>
    <p:extLst>
      <p:ext uri="{BB962C8B-B14F-4D97-AF65-F5344CB8AC3E}">
        <p14:creationId xmlns:p14="http://schemas.microsoft.com/office/powerpoint/2010/main" val="321248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Wat is Gebruiker Centra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A2662C3-EFD5-8443-D90C-63F0FAE929C2}"/>
              </a:ext>
            </a:extLst>
          </p:cNvPr>
          <p:cNvPicPr>
            <a:picLocks noChangeAspect="1"/>
          </p:cNvPicPr>
          <p:nvPr userDrawn="1"/>
        </p:nvPicPr>
        <p:blipFill>
          <a:blip r:embed="rId3"/>
          <a:srcRect/>
          <a:stretch/>
        </p:blipFill>
        <p:spPr>
          <a:xfrm>
            <a:off x="3222607" y="1684136"/>
            <a:ext cx="5746785" cy="3815207"/>
          </a:xfrm>
          <a:prstGeom prst="rect">
            <a:avLst/>
          </a:prstGeom>
        </p:spPr>
      </p:pic>
    </p:spTree>
    <p:extLst>
      <p:ext uri="{BB962C8B-B14F-4D97-AF65-F5344CB8AC3E}">
        <p14:creationId xmlns:p14="http://schemas.microsoft.com/office/powerpoint/2010/main" val="700327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a met logo en onder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67C62BAB-F8A4-1745-C2E3-8047DC8132A6}"/>
              </a:ext>
            </a:extLst>
          </p:cNvPr>
          <p:cNvSpPr>
            <a:spLocks noGrp="1"/>
          </p:cNvSpPr>
          <p:nvPr>
            <p:ph type="subTitle" idx="1"/>
          </p:nvPr>
        </p:nvSpPr>
        <p:spPr>
          <a:xfrm>
            <a:off x="4231306" y="3783271"/>
            <a:ext cx="6981569" cy="1655762"/>
          </a:xfrm>
        </p:spPr>
        <p:txBody>
          <a:bodyPr/>
          <a:lstStyle>
            <a:lvl1pPr marL="0" indent="0" algn="l">
              <a:lnSpc>
                <a:spcPct val="100000"/>
              </a:lnSpc>
              <a:buNone/>
              <a:defRPr sz="2400" b="0" i="0" baseline="0">
                <a:solidFill>
                  <a:schemeClr val="bg1"/>
                </a:solidFill>
                <a:latin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4" name="Tekstvak 3">
            <a:extLst>
              <a:ext uri="{FF2B5EF4-FFF2-40B4-BE49-F238E27FC236}">
                <a16:creationId xmlns:a16="http://schemas.microsoft.com/office/drawing/2014/main" id="{CE1CC7C6-3403-8718-F5B5-CBD6E66AAC08}"/>
              </a:ext>
            </a:extLst>
          </p:cNvPr>
          <p:cNvSpPr txBox="1"/>
          <p:nvPr userDrawn="1"/>
        </p:nvSpPr>
        <p:spPr>
          <a:xfrm>
            <a:off x="3918857" y="4963886"/>
            <a:ext cx="0" cy="0"/>
          </a:xfrm>
          <a:prstGeom prst="rect">
            <a:avLst/>
          </a:prstGeom>
        </p:spPr>
        <p:txBody>
          <a:bodyPr vert="horz" wrap="none" lIns="91440" tIns="45720" rIns="91440" bIns="45720" rtlCol="0" anchor="b">
            <a:normAutofit fontScale="25000" lnSpcReduction="20000"/>
          </a:bodyPr>
          <a:lstStyle/>
          <a:p>
            <a:pPr algn="ctr"/>
            <a:endParaRPr lang="nl-NL" dirty="0"/>
          </a:p>
        </p:txBody>
      </p:sp>
      <p:pic>
        <p:nvPicPr>
          <p:cNvPr id="7" name="Afbeelding 6">
            <a:extLst>
              <a:ext uri="{FF2B5EF4-FFF2-40B4-BE49-F238E27FC236}">
                <a16:creationId xmlns:a16="http://schemas.microsoft.com/office/drawing/2014/main" id="{10122AEE-E627-C4C6-D7D4-195961A8BB31}"/>
              </a:ext>
            </a:extLst>
          </p:cNvPr>
          <p:cNvPicPr>
            <a:picLocks noChangeAspect="1"/>
          </p:cNvPicPr>
          <p:nvPr userDrawn="1"/>
        </p:nvPicPr>
        <p:blipFill>
          <a:blip r:embed="rId3"/>
          <a:srcRect/>
          <a:stretch/>
        </p:blipFill>
        <p:spPr>
          <a:xfrm>
            <a:off x="347555" y="271577"/>
            <a:ext cx="11814628" cy="3905499"/>
          </a:xfrm>
          <a:prstGeom prst="rect">
            <a:avLst/>
          </a:prstGeom>
        </p:spPr>
      </p:pic>
    </p:spTree>
    <p:extLst>
      <p:ext uri="{BB962C8B-B14F-4D97-AF65-F5344CB8AC3E}">
        <p14:creationId xmlns:p14="http://schemas.microsoft.com/office/powerpoint/2010/main" val="91097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eldia beeldme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67C62BAB-F8A4-1745-C2E3-8047DC8132A6}"/>
              </a:ext>
            </a:extLst>
          </p:cNvPr>
          <p:cNvSpPr>
            <a:spLocks noGrp="1"/>
          </p:cNvSpPr>
          <p:nvPr>
            <p:ph type="subTitle" idx="1"/>
          </p:nvPr>
        </p:nvSpPr>
        <p:spPr>
          <a:xfrm>
            <a:off x="4743393" y="3788830"/>
            <a:ext cx="6676448" cy="1655762"/>
          </a:xfrm>
        </p:spPr>
        <p:txBody>
          <a:bodyPr/>
          <a:lstStyle>
            <a:lvl1pPr marL="0" indent="0" algn="l">
              <a:lnSpc>
                <a:spcPct val="100000"/>
              </a:lnSpc>
              <a:buNone/>
              <a:defRPr sz="2400" b="0" i="0" baseline="0">
                <a:solidFill>
                  <a:schemeClr val="bg1"/>
                </a:solidFill>
                <a:latin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4" name="Tekstvak 3">
            <a:extLst>
              <a:ext uri="{FF2B5EF4-FFF2-40B4-BE49-F238E27FC236}">
                <a16:creationId xmlns:a16="http://schemas.microsoft.com/office/drawing/2014/main" id="{CE1CC7C6-3403-8718-F5B5-CBD6E66AAC08}"/>
              </a:ext>
            </a:extLst>
          </p:cNvPr>
          <p:cNvSpPr txBox="1"/>
          <p:nvPr userDrawn="1"/>
        </p:nvSpPr>
        <p:spPr>
          <a:xfrm>
            <a:off x="3918857" y="4963886"/>
            <a:ext cx="0" cy="0"/>
          </a:xfrm>
          <a:prstGeom prst="rect">
            <a:avLst/>
          </a:prstGeom>
        </p:spPr>
        <p:txBody>
          <a:bodyPr vert="horz" wrap="none" lIns="91440" tIns="45720" rIns="91440" bIns="45720" rtlCol="0" anchor="b">
            <a:normAutofit fontScale="25000" lnSpcReduction="20000"/>
          </a:bodyPr>
          <a:lstStyle/>
          <a:p>
            <a:pPr algn="ctr"/>
            <a:endParaRPr lang="nl-NL" dirty="0"/>
          </a:p>
        </p:txBody>
      </p:sp>
      <p:pic>
        <p:nvPicPr>
          <p:cNvPr id="5" name="Afbeelding 4">
            <a:extLst>
              <a:ext uri="{FF2B5EF4-FFF2-40B4-BE49-F238E27FC236}">
                <a16:creationId xmlns:a16="http://schemas.microsoft.com/office/drawing/2014/main" id="{55AF2BDB-EA1C-47DA-2D03-4230F097CA8E}"/>
              </a:ext>
            </a:extLst>
          </p:cNvPr>
          <p:cNvPicPr>
            <a:picLocks noChangeAspect="1"/>
          </p:cNvPicPr>
          <p:nvPr userDrawn="1"/>
        </p:nvPicPr>
        <p:blipFill>
          <a:blip r:embed="rId3"/>
          <a:srcRect/>
          <a:stretch/>
        </p:blipFill>
        <p:spPr>
          <a:xfrm>
            <a:off x="259080" y="132399"/>
            <a:ext cx="4484312" cy="4484312"/>
          </a:xfrm>
          <a:prstGeom prst="rect">
            <a:avLst/>
          </a:prstGeom>
        </p:spPr>
      </p:pic>
      <p:sp>
        <p:nvSpPr>
          <p:cNvPr id="6" name="Titel 1">
            <a:extLst>
              <a:ext uri="{FF2B5EF4-FFF2-40B4-BE49-F238E27FC236}">
                <a16:creationId xmlns:a16="http://schemas.microsoft.com/office/drawing/2014/main" id="{DC8E6893-95E7-7704-4A52-3B25C3FF7E55}"/>
              </a:ext>
            </a:extLst>
          </p:cNvPr>
          <p:cNvSpPr>
            <a:spLocks noGrp="1"/>
          </p:cNvSpPr>
          <p:nvPr>
            <p:ph type="ctrTitle"/>
          </p:nvPr>
        </p:nvSpPr>
        <p:spPr>
          <a:xfrm>
            <a:off x="4743392" y="711200"/>
            <a:ext cx="6676448" cy="2717799"/>
          </a:xfrm>
        </p:spPr>
        <p:txBody>
          <a:bodyPr anchor="b">
            <a:normAutofit/>
          </a:bodyPr>
          <a:lstStyle>
            <a:lvl1pPr algn="l">
              <a:defRPr sz="6000" baseline="0">
                <a:solidFill>
                  <a:schemeClr val="bg1"/>
                </a:solidFill>
              </a:defRPr>
            </a:lvl1pPr>
          </a:lstStyle>
          <a:p>
            <a:r>
              <a:rPr lang="nl-NL" dirty="0"/>
              <a:t>Klik om stijl te bewerken</a:t>
            </a:r>
          </a:p>
        </p:txBody>
      </p:sp>
    </p:spTree>
    <p:extLst>
      <p:ext uri="{BB962C8B-B14F-4D97-AF65-F5344CB8AC3E}">
        <p14:creationId xmlns:p14="http://schemas.microsoft.com/office/powerpoint/2010/main" val="3713385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Kale dia">
    <p:spTree>
      <p:nvGrpSpPr>
        <p:cNvPr id="1" name=""/>
        <p:cNvGrpSpPr/>
        <p:nvPr/>
      </p:nvGrpSpPr>
      <p:grpSpPr>
        <a:xfrm>
          <a:off x="0" y="0"/>
          <a:ext cx="0" cy="0"/>
          <a:chOff x="0" y="0"/>
          <a:chExt cx="0" cy="0"/>
        </a:xfrm>
      </p:grpSpPr>
      <p:graphicFrame>
        <p:nvGraphicFramePr>
          <p:cNvPr id="2" name="Tabel 1">
            <a:extLst>
              <a:ext uri="{FF2B5EF4-FFF2-40B4-BE49-F238E27FC236}">
                <a16:creationId xmlns:a16="http://schemas.microsoft.com/office/drawing/2014/main" id="{EB445AD4-C6AF-7A8B-D151-6C203E92D4F4}"/>
              </a:ext>
            </a:extLst>
          </p:cNvPr>
          <p:cNvGraphicFramePr>
            <a:graphicFrameLocks noGrp="1"/>
          </p:cNvGraphicFramePr>
          <p:nvPr userDrawn="1">
            <p:extLst>
              <p:ext uri="{D42A27DB-BD31-4B8C-83A1-F6EECF244321}">
                <p14:modId xmlns:p14="http://schemas.microsoft.com/office/powerpoint/2010/main" val="3146782911"/>
              </p:ext>
            </p:extLst>
          </p:nvPr>
        </p:nvGraphicFramePr>
        <p:xfrm>
          <a:off x="3355010" y="97358"/>
          <a:ext cx="8450469" cy="6663283"/>
        </p:xfrm>
        <a:graphic>
          <a:graphicData uri="http://schemas.openxmlformats.org/drawingml/2006/table">
            <a:tbl>
              <a:tblPr firstRow="1" bandRow="1">
                <a:tableStyleId>{21E4AEA4-8DFA-4A89-87EB-49C32662AFE0}</a:tableStyleId>
              </a:tblPr>
              <a:tblGrid>
                <a:gridCol w="2816823">
                  <a:extLst>
                    <a:ext uri="{9D8B030D-6E8A-4147-A177-3AD203B41FA5}">
                      <a16:colId xmlns:a16="http://schemas.microsoft.com/office/drawing/2014/main" val="2444814837"/>
                    </a:ext>
                  </a:extLst>
                </a:gridCol>
                <a:gridCol w="2816823">
                  <a:extLst>
                    <a:ext uri="{9D8B030D-6E8A-4147-A177-3AD203B41FA5}">
                      <a16:colId xmlns:a16="http://schemas.microsoft.com/office/drawing/2014/main" val="3210445415"/>
                    </a:ext>
                  </a:extLst>
                </a:gridCol>
                <a:gridCol w="2816823">
                  <a:extLst>
                    <a:ext uri="{9D8B030D-6E8A-4147-A177-3AD203B41FA5}">
                      <a16:colId xmlns:a16="http://schemas.microsoft.com/office/drawing/2014/main" val="255390708"/>
                    </a:ext>
                  </a:extLst>
                </a:gridCol>
              </a:tblGrid>
              <a:tr h="350409">
                <a:tc>
                  <a:txBody>
                    <a:bodyPr/>
                    <a:lstStyle/>
                    <a:p>
                      <a:r>
                        <a:rPr lang="nl-NL" sz="1600" dirty="0"/>
                        <a:t>DATUM</a:t>
                      </a:r>
                    </a:p>
                  </a:txBody>
                  <a:tcPr/>
                </a:tc>
                <a:tc>
                  <a:txBody>
                    <a:bodyPr/>
                    <a:lstStyle/>
                    <a:p>
                      <a:r>
                        <a:rPr lang="nl-NL" sz="1600" dirty="0"/>
                        <a:t>EVENT</a:t>
                      </a:r>
                    </a:p>
                  </a:txBody>
                  <a:tcPr/>
                </a:tc>
                <a:tc>
                  <a:txBody>
                    <a:bodyPr/>
                    <a:lstStyle/>
                    <a:p>
                      <a:endParaRPr lang="nl-NL"/>
                    </a:p>
                  </a:txBody>
                  <a:tcPr/>
                </a:tc>
                <a:extLst>
                  <a:ext uri="{0D108BD9-81ED-4DB2-BD59-A6C34878D82A}">
                    <a16:rowId xmlns:a16="http://schemas.microsoft.com/office/drawing/2014/main" val="2125393998"/>
                  </a:ext>
                </a:extLst>
              </a:tr>
              <a:tr h="567283">
                <a:tc>
                  <a:txBody>
                    <a:bodyPr/>
                    <a:lstStyle/>
                    <a:p>
                      <a:r>
                        <a:rPr lang="nl-NL" dirty="0"/>
                        <a:t>20 januari</a:t>
                      </a:r>
                    </a:p>
                  </a:txBody>
                  <a:tcPr/>
                </a:tc>
                <a:tc>
                  <a:txBody>
                    <a:bodyPr/>
                    <a:lstStyle/>
                    <a:p>
                      <a:r>
                        <a:rPr lang="nl-NL" dirty="0"/>
                        <a:t>Training Klantreizen</a:t>
                      </a:r>
                    </a:p>
                  </a:txBody>
                  <a:tcPr/>
                </a:tc>
                <a:tc>
                  <a:txBody>
                    <a:bodyPr/>
                    <a:lstStyle/>
                    <a:p>
                      <a:r>
                        <a:rPr lang="nl-NL" sz="1600" i="1" dirty="0"/>
                        <a:t>3 feb terugkomsessie</a:t>
                      </a:r>
                    </a:p>
                    <a:p>
                      <a:r>
                        <a:rPr lang="nl-NL" sz="1600" i="1" dirty="0"/>
                        <a:t>feb-mei coachtrajecten</a:t>
                      </a:r>
                    </a:p>
                  </a:txBody>
                  <a:tcPr/>
                </a:tc>
                <a:extLst>
                  <a:ext uri="{0D108BD9-81ED-4DB2-BD59-A6C34878D82A}">
                    <a16:rowId xmlns:a16="http://schemas.microsoft.com/office/drawing/2014/main" val="3356211867"/>
                  </a:ext>
                </a:extLst>
              </a:tr>
              <a:tr h="350409">
                <a:tc>
                  <a:txBody>
                    <a:bodyPr/>
                    <a:lstStyle/>
                    <a:p>
                      <a:r>
                        <a:rPr lang="nl-NL" dirty="0"/>
                        <a:t>27 januari</a:t>
                      </a:r>
                    </a:p>
                  </a:txBody>
                  <a:tcPr/>
                </a:tc>
                <a:tc>
                  <a:txBody>
                    <a:bodyPr/>
                    <a:lstStyle/>
                    <a:p>
                      <a:r>
                        <a:rPr lang="nl-NL" dirty="0"/>
                        <a:t>Train-de-coach</a:t>
                      </a:r>
                    </a:p>
                  </a:txBody>
                  <a:tcPr/>
                </a:tc>
                <a:tc>
                  <a:txBody>
                    <a:bodyPr/>
                    <a:lstStyle/>
                    <a:p>
                      <a:endParaRPr lang="nl-NL" dirty="0"/>
                    </a:p>
                  </a:txBody>
                  <a:tcPr/>
                </a:tc>
                <a:extLst>
                  <a:ext uri="{0D108BD9-81ED-4DB2-BD59-A6C34878D82A}">
                    <a16:rowId xmlns:a16="http://schemas.microsoft.com/office/drawing/2014/main" val="3174832246"/>
                  </a:ext>
                </a:extLst>
              </a:tr>
              <a:tr h="350409">
                <a:tc>
                  <a:txBody>
                    <a:bodyPr/>
                    <a:lstStyle/>
                    <a:p>
                      <a:r>
                        <a:rPr lang="nl-NL" dirty="0"/>
                        <a:t>10 maart</a:t>
                      </a:r>
                    </a:p>
                  </a:txBody>
                  <a:tcPr/>
                </a:tc>
                <a:tc>
                  <a:txBody>
                    <a:bodyPr/>
                    <a:lstStyle/>
                    <a:p>
                      <a:r>
                        <a:rPr lang="nl-NL" dirty="0"/>
                        <a:t>Train-de-trainer</a:t>
                      </a:r>
                    </a:p>
                  </a:txBody>
                  <a:tcPr/>
                </a:tc>
                <a:tc>
                  <a:txBody>
                    <a:bodyPr/>
                    <a:lstStyle/>
                    <a:p>
                      <a:endParaRPr lang="nl-NL" dirty="0"/>
                    </a:p>
                  </a:txBody>
                  <a:tcPr/>
                </a:tc>
                <a:extLst>
                  <a:ext uri="{0D108BD9-81ED-4DB2-BD59-A6C34878D82A}">
                    <a16:rowId xmlns:a16="http://schemas.microsoft.com/office/drawing/2014/main" val="529608589"/>
                  </a:ext>
                </a:extLst>
              </a:tr>
              <a:tr h="567283">
                <a:tc>
                  <a:txBody>
                    <a:bodyPr/>
                    <a:lstStyle/>
                    <a:p>
                      <a:r>
                        <a:rPr lang="nl-NL" dirty="0"/>
                        <a:t>17 maart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Training Klantreizen</a:t>
                      </a:r>
                    </a:p>
                  </a:txBody>
                  <a:tcPr/>
                </a:tc>
                <a:tc>
                  <a:txBody>
                    <a:bodyPr/>
                    <a:lstStyle/>
                    <a:p>
                      <a:r>
                        <a:rPr lang="nl-NL" sz="1600" i="1" dirty="0"/>
                        <a:t>31 maart terugkomsessie</a:t>
                      </a:r>
                    </a:p>
                    <a:p>
                      <a:r>
                        <a:rPr lang="nl-NL" sz="1600" i="1" dirty="0"/>
                        <a:t>april-juni coachtrajecten</a:t>
                      </a:r>
                    </a:p>
                  </a:txBody>
                  <a:tcPr/>
                </a:tc>
                <a:extLst>
                  <a:ext uri="{0D108BD9-81ED-4DB2-BD59-A6C34878D82A}">
                    <a16:rowId xmlns:a16="http://schemas.microsoft.com/office/drawing/2014/main" val="245442469"/>
                  </a:ext>
                </a:extLst>
              </a:tr>
              <a:tr h="350409">
                <a:tc>
                  <a:txBody>
                    <a:bodyPr/>
                    <a:lstStyle/>
                    <a:p>
                      <a:r>
                        <a:rPr lang="nl-NL" dirty="0"/>
                        <a:t>24 maart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Train-de-coach</a:t>
                      </a:r>
                    </a:p>
                  </a:txBody>
                  <a:tcPr/>
                </a:tc>
                <a:tc>
                  <a:txBody>
                    <a:bodyPr/>
                    <a:lstStyle/>
                    <a:p>
                      <a:endParaRPr lang="nl-NL" dirty="0"/>
                    </a:p>
                  </a:txBody>
                  <a:tcPr/>
                </a:tc>
                <a:extLst>
                  <a:ext uri="{0D108BD9-81ED-4DB2-BD59-A6C34878D82A}">
                    <a16:rowId xmlns:a16="http://schemas.microsoft.com/office/drawing/2014/main" val="572997612"/>
                  </a:ext>
                </a:extLst>
              </a:tr>
              <a:tr h="350409">
                <a:tc>
                  <a:txBody>
                    <a:bodyPr/>
                    <a:lstStyle/>
                    <a:p>
                      <a:r>
                        <a:rPr lang="nl-NL" dirty="0"/>
                        <a:t>24 april</a:t>
                      </a:r>
                    </a:p>
                  </a:txBody>
                  <a:tcPr/>
                </a:tc>
                <a:tc>
                  <a:txBody>
                    <a:bodyPr/>
                    <a:lstStyle/>
                    <a:p>
                      <a:r>
                        <a:rPr lang="nl-NL" dirty="0"/>
                        <a:t>Themadag 1</a:t>
                      </a:r>
                    </a:p>
                  </a:txBody>
                  <a:tcPr/>
                </a:tc>
                <a:tc>
                  <a:txBody>
                    <a:bodyPr/>
                    <a:lstStyle/>
                    <a:p>
                      <a:endParaRPr lang="nl-NL" dirty="0"/>
                    </a:p>
                  </a:txBody>
                  <a:tcPr/>
                </a:tc>
                <a:extLst>
                  <a:ext uri="{0D108BD9-81ED-4DB2-BD59-A6C34878D82A}">
                    <a16:rowId xmlns:a16="http://schemas.microsoft.com/office/drawing/2014/main" val="3337262190"/>
                  </a:ext>
                </a:extLst>
              </a:tr>
              <a:tr h="350409">
                <a:tc>
                  <a:txBody>
                    <a:bodyPr/>
                    <a:lstStyle/>
                    <a:p>
                      <a:r>
                        <a:rPr lang="nl-NL" dirty="0"/>
                        <a:t>12 mei</a:t>
                      </a:r>
                    </a:p>
                  </a:txBody>
                  <a:tcPr/>
                </a:tc>
                <a:tc>
                  <a:txBody>
                    <a:bodyPr/>
                    <a:lstStyle/>
                    <a:p>
                      <a:r>
                        <a:rPr lang="nl-NL" dirty="0" err="1"/>
                        <a:t>Ontwikkeldag</a:t>
                      </a:r>
                      <a:r>
                        <a:rPr lang="nl-NL" dirty="0"/>
                        <a:t> coaches</a:t>
                      </a:r>
                    </a:p>
                  </a:txBody>
                  <a:tcPr/>
                </a:tc>
                <a:tc>
                  <a:txBody>
                    <a:bodyPr/>
                    <a:lstStyle/>
                    <a:p>
                      <a:endParaRPr lang="nl-NL" dirty="0"/>
                    </a:p>
                  </a:txBody>
                  <a:tcPr/>
                </a:tc>
                <a:extLst>
                  <a:ext uri="{0D108BD9-81ED-4DB2-BD59-A6C34878D82A}">
                    <a16:rowId xmlns:a16="http://schemas.microsoft.com/office/drawing/2014/main" val="3471258897"/>
                  </a:ext>
                </a:extLst>
              </a:tr>
              <a:tr h="350409">
                <a:tc>
                  <a:txBody>
                    <a:bodyPr/>
                    <a:lstStyle/>
                    <a:p>
                      <a:r>
                        <a:rPr lang="nl-NL" dirty="0"/>
                        <a:t>16 juni</a:t>
                      </a:r>
                    </a:p>
                  </a:txBody>
                  <a:tcPr/>
                </a:tc>
                <a:tc>
                  <a:txBody>
                    <a:bodyPr/>
                    <a:lstStyle/>
                    <a:p>
                      <a:r>
                        <a:rPr lang="nl-NL" dirty="0" err="1"/>
                        <a:t>Ontwikkeldag</a:t>
                      </a:r>
                      <a:r>
                        <a:rPr lang="nl-NL" dirty="0"/>
                        <a:t> trainers</a:t>
                      </a:r>
                    </a:p>
                  </a:txBody>
                  <a:tcPr/>
                </a:tc>
                <a:tc>
                  <a:txBody>
                    <a:bodyPr/>
                    <a:lstStyle/>
                    <a:p>
                      <a:endParaRPr lang="nl-NL" dirty="0"/>
                    </a:p>
                  </a:txBody>
                  <a:tcPr/>
                </a:tc>
                <a:extLst>
                  <a:ext uri="{0D108BD9-81ED-4DB2-BD59-A6C34878D82A}">
                    <a16:rowId xmlns:a16="http://schemas.microsoft.com/office/drawing/2014/main" val="272682391"/>
                  </a:ext>
                </a:extLst>
              </a:tr>
              <a:tr h="350409">
                <a:tc>
                  <a:txBody>
                    <a:bodyPr/>
                    <a:lstStyle/>
                    <a:p>
                      <a:r>
                        <a:rPr lang="nl-NL" dirty="0"/>
                        <a:t>25 augustus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Train-de-trainer</a:t>
                      </a:r>
                    </a:p>
                  </a:txBody>
                  <a:tcPr/>
                </a:tc>
                <a:tc>
                  <a:txBody>
                    <a:bodyPr/>
                    <a:lstStyle/>
                    <a:p>
                      <a:endParaRPr lang="nl-NL" dirty="0"/>
                    </a:p>
                  </a:txBody>
                  <a:tcPr/>
                </a:tc>
                <a:extLst>
                  <a:ext uri="{0D108BD9-81ED-4DB2-BD59-A6C34878D82A}">
                    <a16:rowId xmlns:a16="http://schemas.microsoft.com/office/drawing/2014/main" val="1929215194"/>
                  </a:ext>
                </a:extLst>
              </a:tr>
              <a:tr h="613216">
                <a:tc>
                  <a:txBody>
                    <a:bodyPr/>
                    <a:lstStyle/>
                    <a:p>
                      <a:r>
                        <a:rPr lang="nl-NL" dirty="0"/>
                        <a:t>8 september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Training Klantreizen</a:t>
                      </a:r>
                    </a:p>
                    <a:p>
                      <a:endParaRPr lang="nl-NL" dirty="0"/>
                    </a:p>
                  </a:txBody>
                  <a:tcPr/>
                </a:tc>
                <a:tc>
                  <a:txBody>
                    <a:bodyPr/>
                    <a:lstStyle/>
                    <a:p>
                      <a:r>
                        <a:rPr lang="nl-NL" sz="1600" i="1" dirty="0"/>
                        <a:t>22 sept terugkomsessie</a:t>
                      </a:r>
                    </a:p>
                    <a:p>
                      <a:r>
                        <a:rPr lang="nl-NL" sz="1600" i="1" dirty="0"/>
                        <a:t>okt-dec coachtrajecten</a:t>
                      </a:r>
                    </a:p>
                  </a:txBody>
                  <a:tcPr/>
                </a:tc>
                <a:extLst>
                  <a:ext uri="{0D108BD9-81ED-4DB2-BD59-A6C34878D82A}">
                    <a16:rowId xmlns:a16="http://schemas.microsoft.com/office/drawing/2014/main" val="2443175682"/>
                  </a:ext>
                </a:extLst>
              </a:tr>
              <a:tr h="613216">
                <a:tc>
                  <a:txBody>
                    <a:bodyPr/>
                    <a:lstStyle/>
                    <a:p>
                      <a:r>
                        <a:rPr lang="nl-NL" dirty="0"/>
                        <a:t>6 oktober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Training Klantreizen</a:t>
                      </a:r>
                    </a:p>
                    <a:p>
                      <a:endParaRPr lang="nl-NL" dirty="0"/>
                    </a:p>
                  </a:txBody>
                  <a:tcPr/>
                </a:tc>
                <a:tc>
                  <a:txBody>
                    <a:bodyPr/>
                    <a:lstStyle/>
                    <a:p>
                      <a:r>
                        <a:rPr lang="nl-NL" sz="1600" i="1" dirty="0"/>
                        <a:t>27 okt terugkomsessie</a:t>
                      </a:r>
                    </a:p>
                    <a:p>
                      <a:r>
                        <a:rPr lang="nl-NL" sz="1600" i="1" dirty="0"/>
                        <a:t>nov-jan coachtrajecten</a:t>
                      </a:r>
                    </a:p>
                  </a:txBody>
                  <a:tcPr/>
                </a:tc>
                <a:extLst>
                  <a:ext uri="{0D108BD9-81ED-4DB2-BD59-A6C34878D82A}">
                    <a16:rowId xmlns:a16="http://schemas.microsoft.com/office/drawing/2014/main" val="3812247038"/>
                  </a:ext>
                </a:extLst>
              </a:tr>
              <a:tr h="350409">
                <a:tc>
                  <a:txBody>
                    <a:bodyPr/>
                    <a:lstStyle/>
                    <a:p>
                      <a:r>
                        <a:rPr lang="nl-NL" dirty="0"/>
                        <a:t>1 september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Train-de-coach</a:t>
                      </a:r>
                    </a:p>
                  </a:txBody>
                  <a:tcPr/>
                </a:tc>
                <a:tc>
                  <a:txBody>
                    <a:bodyPr/>
                    <a:lstStyle/>
                    <a:p>
                      <a:endParaRPr lang="nl-NL" dirty="0"/>
                    </a:p>
                  </a:txBody>
                  <a:tcPr/>
                </a:tc>
                <a:extLst>
                  <a:ext uri="{0D108BD9-81ED-4DB2-BD59-A6C34878D82A}">
                    <a16:rowId xmlns:a16="http://schemas.microsoft.com/office/drawing/2014/main" val="785524431"/>
                  </a:ext>
                </a:extLst>
              </a:tr>
              <a:tr h="350409">
                <a:tc>
                  <a:txBody>
                    <a:bodyPr/>
                    <a:lstStyle/>
                    <a:p>
                      <a:r>
                        <a:rPr lang="nl-NL" dirty="0"/>
                        <a:t>9 oktober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Train-de-coach</a:t>
                      </a:r>
                    </a:p>
                  </a:txBody>
                  <a:tcPr/>
                </a:tc>
                <a:tc>
                  <a:txBody>
                    <a:bodyPr/>
                    <a:lstStyle/>
                    <a:p>
                      <a:endParaRPr lang="nl-NL" dirty="0"/>
                    </a:p>
                  </a:txBody>
                  <a:tcPr/>
                </a:tc>
                <a:extLst>
                  <a:ext uri="{0D108BD9-81ED-4DB2-BD59-A6C34878D82A}">
                    <a16:rowId xmlns:a16="http://schemas.microsoft.com/office/drawing/2014/main" val="537021019"/>
                  </a:ext>
                </a:extLst>
              </a:tr>
              <a:tr h="567283">
                <a:tc>
                  <a:txBody>
                    <a:bodyPr/>
                    <a:lstStyle/>
                    <a:p>
                      <a:r>
                        <a:rPr lang="nl-NL" dirty="0"/>
                        <a:t>6 november</a:t>
                      </a:r>
                    </a:p>
                  </a:txBody>
                  <a:tcPr/>
                </a:tc>
                <a:tc>
                  <a:txBody>
                    <a:bodyPr/>
                    <a:lstStyle/>
                    <a:p>
                      <a:r>
                        <a:rPr lang="nl-NL" dirty="0"/>
                        <a:t>Samenwerkdag + themadag</a:t>
                      </a:r>
                    </a:p>
                  </a:txBody>
                  <a:tcPr/>
                </a:tc>
                <a:tc>
                  <a:txBody>
                    <a:bodyPr/>
                    <a:lstStyle/>
                    <a:p>
                      <a:endParaRPr lang="nl-NL" dirty="0"/>
                    </a:p>
                  </a:txBody>
                  <a:tcPr/>
                </a:tc>
                <a:extLst>
                  <a:ext uri="{0D108BD9-81ED-4DB2-BD59-A6C34878D82A}">
                    <a16:rowId xmlns:a16="http://schemas.microsoft.com/office/drawing/2014/main" val="4050804450"/>
                  </a:ext>
                </a:extLst>
              </a:tr>
            </a:tbl>
          </a:graphicData>
        </a:graphic>
      </p:graphicFrame>
      <p:sp>
        <p:nvSpPr>
          <p:cNvPr id="3" name="Titel 1">
            <a:extLst>
              <a:ext uri="{FF2B5EF4-FFF2-40B4-BE49-F238E27FC236}">
                <a16:creationId xmlns:a16="http://schemas.microsoft.com/office/drawing/2014/main" id="{7D66EF25-E703-1495-05C3-717726E3A20B}"/>
              </a:ext>
            </a:extLst>
          </p:cNvPr>
          <p:cNvSpPr>
            <a:spLocks noGrp="1"/>
          </p:cNvSpPr>
          <p:nvPr>
            <p:ph type="ctrTitle" hasCustomPrompt="1"/>
          </p:nvPr>
        </p:nvSpPr>
        <p:spPr>
          <a:xfrm>
            <a:off x="185531" y="902628"/>
            <a:ext cx="4426226" cy="846659"/>
          </a:xfrm>
        </p:spPr>
        <p:txBody>
          <a:bodyPr anchor="b">
            <a:noAutofit/>
          </a:bodyPr>
          <a:lstStyle>
            <a:lvl1pPr algn="l">
              <a:defRPr sz="4800" baseline="0">
                <a:solidFill>
                  <a:schemeClr val="bg1"/>
                </a:solidFill>
              </a:defRPr>
            </a:lvl1pPr>
          </a:lstStyle>
          <a:p>
            <a:r>
              <a:rPr lang="nl-NL" dirty="0"/>
              <a:t>Planning </a:t>
            </a:r>
            <a:br>
              <a:rPr lang="nl-NL" dirty="0"/>
            </a:br>
            <a:r>
              <a:rPr lang="nl-NL" dirty="0"/>
              <a:t>2025 </a:t>
            </a:r>
          </a:p>
        </p:txBody>
      </p:sp>
    </p:spTree>
    <p:extLst>
      <p:ext uri="{BB962C8B-B14F-4D97-AF65-F5344CB8AC3E}">
        <p14:creationId xmlns:p14="http://schemas.microsoft.com/office/powerpoint/2010/main" val="708469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AE705940-34F4-A8B2-F61F-2DF676441560}"/>
              </a:ext>
            </a:extLst>
          </p:cNvPr>
          <p:cNvSpPr txBox="1"/>
          <p:nvPr userDrawn="1"/>
        </p:nvSpPr>
        <p:spPr>
          <a:xfrm>
            <a:off x="3571875" y="1314450"/>
            <a:ext cx="0" cy="0"/>
          </a:xfrm>
          <a:prstGeom prst="rect">
            <a:avLst/>
          </a:prstGeom>
        </p:spPr>
        <p:txBody>
          <a:bodyPr vert="horz" wrap="none" lIns="91440" tIns="45720" rIns="91440" bIns="45720" rtlCol="0" anchor="b">
            <a:normAutofit fontScale="25000" lnSpcReduction="20000"/>
          </a:bodyPr>
          <a:lstStyle/>
          <a:p>
            <a:pPr algn="ctr"/>
            <a:endParaRPr lang="nl-NL" dirty="0"/>
          </a:p>
        </p:txBody>
      </p:sp>
      <p:pic>
        <p:nvPicPr>
          <p:cNvPr id="6" name="Afbeelding 5">
            <a:extLst>
              <a:ext uri="{FF2B5EF4-FFF2-40B4-BE49-F238E27FC236}">
                <a16:creationId xmlns:a16="http://schemas.microsoft.com/office/drawing/2014/main" id="{CDAFEBD7-F3B2-A047-E608-2AB303F902A0}"/>
              </a:ext>
            </a:extLst>
          </p:cNvPr>
          <p:cNvPicPr>
            <a:picLocks noChangeAspect="1"/>
          </p:cNvPicPr>
          <p:nvPr userDrawn="1"/>
        </p:nvPicPr>
        <p:blipFill>
          <a:blip r:embed="rId3"/>
          <a:srcRect/>
          <a:stretch/>
        </p:blipFill>
        <p:spPr>
          <a:xfrm>
            <a:off x="385137" y="1444083"/>
            <a:ext cx="11708890" cy="3870547"/>
          </a:xfrm>
          <a:prstGeom prst="rect">
            <a:avLst/>
          </a:prstGeom>
        </p:spPr>
      </p:pic>
    </p:spTree>
    <p:extLst>
      <p:ext uri="{BB962C8B-B14F-4D97-AF65-F5344CB8AC3E}">
        <p14:creationId xmlns:p14="http://schemas.microsoft.com/office/powerpoint/2010/main" val="1859376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87D34612-DF11-4FD6-9B67-AF4303590F80}" type="datetime4">
              <a:rPr lang="nl-NL" smtClean="0"/>
              <a:pPr/>
              <a:t>22 december 2025</a:t>
            </a:fld>
            <a:r>
              <a:rPr lang="en-US" dirty="0"/>
              <a:t> | </a:t>
            </a:r>
            <a:r>
              <a:rPr lang="en-US" dirty="0" err="1"/>
              <a:t>Voettekst</a:t>
            </a:r>
            <a:endParaRPr lang="nl-NL" dirty="0"/>
          </a:p>
        </p:txBody>
      </p:sp>
    </p:spTree>
    <p:extLst>
      <p:ext uri="{BB962C8B-B14F-4D97-AF65-F5344CB8AC3E}">
        <p14:creationId xmlns:p14="http://schemas.microsoft.com/office/powerpoint/2010/main" val="2655712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458134B6-6043-4083-AC6F-A57D6D2A9B0B}" type="datetime4">
              <a:rPr lang="nl-NL" smtClean="0"/>
              <a:pPr/>
              <a:t>22 december 2025</a:t>
            </a:fld>
            <a:r>
              <a:rPr lang="en-US" dirty="0"/>
              <a:t> | </a:t>
            </a:r>
            <a:r>
              <a:rPr lang="en-US" dirty="0" err="1"/>
              <a:t>Voettekst</a:t>
            </a:r>
            <a:endParaRPr lang="nl-NL" dirty="0"/>
          </a:p>
        </p:txBody>
      </p:sp>
    </p:spTree>
    <p:extLst>
      <p:ext uri="{BB962C8B-B14F-4D97-AF65-F5344CB8AC3E}">
        <p14:creationId xmlns:p14="http://schemas.microsoft.com/office/powerpoint/2010/main" val="1220588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Kale 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012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ekst met vl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9E670A-C952-37DD-3EC8-88A4ED6F18C5}"/>
              </a:ext>
            </a:extLst>
          </p:cNvPr>
          <p:cNvSpPr>
            <a:spLocks noGrp="1"/>
          </p:cNvSpPr>
          <p:nvPr>
            <p:ph type="title"/>
          </p:nvPr>
        </p:nvSpPr>
        <p:spPr>
          <a:xfrm>
            <a:off x="838200" y="210065"/>
            <a:ext cx="10515600" cy="1260389"/>
          </a:xfrm>
        </p:spPr>
        <p:txBody>
          <a:bodyPr>
            <a:normAutofit/>
          </a:bodyPr>
          <a:lstStyle>
            <a:lvl1pPr>
              <a:defRPr sz="4800" baseline="0">
                <a:solidFill>
                  <a:schemeClr val="bg1"/>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D1E68C9A-9563-0726-1151-93FC30E5955F}"/>
              </a:ext>
            </a:extLst>
          </p:cNvPr>
          <p:cNvSpPr>
            <a:spLocks noGrp="1"/>
          </p:cNvSpPr>
          <p:nvPr>
            <p:ph idx="1"/>
          </p:nvPr>
        </p:nvSpPr>
        <p:spPr/>
        <p:txBody>
          <a:bodyPr/>
          <a:lstStyle>
            <a:lvl1pPr>
              <a:defRPr baseline="0">
                <a:solidFill>
                  <a:schemeClr val="tx2"/>
                </a:solidFill>
                <a:latin typeface="Source Sans Pro" panose="020B0503030403020204" pitchFamily="34" charset="0"/>
              </a:defRPr>
            </a:lvl1pPr>
            <a:lvl2pPr>
              <a:defRPr baseline="0">
                <a:solidFill>
                  <a:schemeClr val="tx2"/>
                </a:solidFill>
                <a:latin typeface="Source Sans Pro" panose="020B0503030403020204" pitchFamily="34" charset="0"/>
              </a:defRPr>
            </a:lvl2pPr>
            <a:lvl3pPr>
              <a:defRPr baseline="0">
                <a:solidFill>
                  <a:schemeClr val="tx2"/>
                </a:solidFill>
                <a:latin typeface="Source Sans Pro" panose="020B0503030403020204" pitchFamily="34" charset="0"/>
              </a:defRPr>
            </a:lvl3pPr>
            <a:lvl4pPr>
              <a:defRPr baseline="0">
                <a:solidFill>
                  <a:schemeClr val="tx2"/>
                </a:solidFill>
                <a:latin typeface="Source Sans Pro" panose="020B0503030403020204" pitchFamily="34" charset="0"/>
              </a:defRPr>
            </a:lvl4pPr>
            <a:lvl5pPr>
              <a:defRPr baseline="0">
                <a:solidFill>
                  <a:schemeClr val="tx2"/>
                </a:solidFill>
                <a:latin typeface="Source Sans Pro" panose="020B0503030403020204" pitchFamily="34"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270834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ee tekstblokken met vl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1C83E414-C858-0D08-AF8C-C74A3E601A95}"/>
              </a:ext>
            </a:extLst>
          </p:cNvPr>
          <p:cNvSpPr>
            <a:spLocks noGrp="1"/>
          </p:cNvSpPr>
          <p:nvPr>
            <p:ph type="title"/>
          </p:nvPr>
        </p:nvSpPr>
        <p:spPr>
          <a:xfrm>
            <a:off x="838200" y="210065"/>
            <a:ext cx="10515600" cy="1260389"/>
          </a:xfrm>
        </p:spPr>
        <p:txBody>
          <a:bodyPr>
            <a:normAutofit/>
          </a:bodyPr>
          <a:lstStyle>
            <a:lvl1pPr>
              <a:defRPr sz="4800" baseline="0">
                <a:solidFill>
                  <a:schemeClr val="bg1"/>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FF3B3600-1ACB-3700-7509-9E71650735D0}"/>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F76B920-D276-1DDF-C73D-C60B2E973C38}"/>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509358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o's en do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E5E73951-C21F-601E-7BA4-D67E77D50F61}"/>
              </a:ext>
            </a:extLst>
          </p:cNvPr>
          <p:cNvSpPr>
            <a:spLocks noGrp="1"/>
          </p:cNvSpPr>
          <p:nvPr>
            <p:ph type="body" idx="1" hasCustomPrompt="1"/>
          </p:nvPr>
        </p:nvSpPr>
        <p:spPr>
          <a:xfrm>
            <a:off x="1079360" y="1681163"/>
            <a:ext cx="4940442" cy="823912"/>
          </a:xfrm>
        </p:spPr>
        <p:txBody>
          <a:bodyPr anchor="b"/>
          <a:lstStyle>
            <a:lvl1pPr marL="0" indent="0">
              <a:buNone/>
              <a:defRPr sz="2400" b="1">
                <a:solidFill>
                  <a:srgbClr val="002F3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Wij gebruiken</a:t>
            </a:r>
          </a:p>
        </p:txBody>
      </p:sp>
      <p:sp>
        <p:nvSpPr>
          <p:cNvPr id="4" name="Tijdelijke aanduiding voor inhoud 3">
            <a:extLst>
              <a:ext uri="{FF2B5EF4-FFF2-40B4-BE49-F238E27FC236}">
                <a16:creationId xmlns:a16="http://schemas.microsoft.com/office/drawing/2014/main" id="{D0DFDA9D-3707-9DC3-DD2B-1414DAF0EB13}"/>
              </a:ext>
            </a:extLst>
          </p:cNvPr>
          <p:cNvSpPr>
            <a:spLocks noGrp="1"/>
          </p:cNvSpPr>
          <p:nvPr>
            <p:ph sz="half" idx="2"/>
          </p:nvPr>
        </p:nvSpPr>
        <p:spPr>
          <a:xfrm>
            <a:off x="1079360" y="2505075"/>
            <a:ext cx="4940442" cy="3684588"/>
          </a:xfrm>
        </p:spPr>
        <p:txBody>
          <a:bodyPr/>
          <a:lstStyle>
            <a:lvl1pPr marL="228600" indent="-228600">
              <a:buFontTx/>
              <a:buBlip>
                <a:blip r:embed="rId3">
                  <a:extLst>
                    <a:ext uri="{96DAC541-7B7A-43D3-8B79-37D633B846F1}">
                      <asvg:svgBlip xmlns:asvg="http://schemas.microsoft.com/office/drawing/2016/SVG/main" r:embed="rId4"/>
                    </a:ext>
                  </a:extLst>
                </a:blip>
              </a:buBlip>
              <a:defRPr>
                <a:solidFill>
                  <a:srgbClr val="002F3E"/>
                </a:solidFill>
              </a:defRPr>
            </a:lvl1pPr>
            <a:lvl2pPr marL="685800" indent="-228600">
              <a:buFontTx/>
              <a:buBlip>
                <a:blip r:embed="rId3">
                  <a:extLst>
                    <a:ext uri="{96DAC541-7B7A-43D3-8B79-37D633B846F1}">
                      <asvg:svgBlip xmlns:asvg="http://schemas.microsoft.com/office/drawing/2016/SVG/main" r:embed="rId4"/>
                    </a:ext>
                  </a:extLst>
                </a:blip>
              </a:buBlip>
              <a:defRPr>
                <a:solidFill>
                  <a:srgbClr val="002F3E"/>
                </a:solidFill>
              </a:defRPr>
            </a:lvl2pPr>
            <a:lvl3pPr marL="1143000" indent="-228600">
              <a:buFontTx/>
              <a:buBlip>
                <a:blip r:embed="rId3">
                  <a:extLst>
                    <a:ext uri="{96DAC541-7B7A-43D3-8B79-37D633B846F1}">
                      <asvg:svgBlip xmlns:asvg="http://schemas.microsoft.com/office/drawing/2016/SVG/main" r:embed="rId4"/>
                    </a:ext>
                  </a:extLst>
                </a:blip>
              </a:buBlip>
              <a:defRPr>
                <a:solidFill>
                  <a:srgbClr val="002F3E"/>
                </a:solidFill>
              </a:defRPr>
            </a:lvl3pPr>
            <a:lvl4pPr marL="1600200" indent="-228600">
              <a:buFontTx/>
              <a:buBlip>
                <a:blip r:embed="rId3">
                  <a:extLst>
                    <a:ext uri="{96DAC541-7B7A-43D3-8B79-37D633B846F1}">
                      <asvg:svgBlip xmlns:asvg="http://schemas.microsoft.com/office/drawing/2016/SVG/main" r:embed="rId4"/>
                    </a:ext>
                  </a:extLst>
                </a:blip>
              </a:buBlip>
              <a:defRPr>
                <a:solidFill>
                  <a:srgbClr val="002F3E"/>
                </a:solidFill>
              </a:defRPr>
            </a:lvl4pPr>
            <a:lvl5pPr marL="2057400" indent="-228600">
              <a:buFontTx/>
              <a:buBlip>
                <a:blip r:embed="rId3">
                  <a:extLst>
                    <a:ext uri="{96DAC541-7B7A-43D3-8B79-37D633B846F1}">
                      <asvg:svgBlip xmlns:asvg="http://schemas.microsoft.com/office/drawing/2016/SVG/main" r:embed="rId4"/>
                    </a:ext>
                  </a:extLst>
                </a:blip>
              </a:buBlip>
              <a:defRPr>
                <a:solidFill>
                  <a:srgbClr val="002F3E"/>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a:extLst>
              <a:ext uri="{FF2B5EF4-FFF2-40B4-BE49-F238E27FC236}">
                <a16:creationId xmlns:a16="http://schemas.microsoft.com/office/drawing/2014/main" id="{0308AC3E-0E21-AAA3-8180-0C1300996FE1}"/>
              </a:ext>
            </a:extLst>
          </p:cNvPr>
          <p:cNvSpPr>
            <a:spLocks noGrp="1"/>
          </p:cNvSpPr>
          <p:nvPr>
            <p:ph type="body" sz="quarter" idx="3" hasCustomPrompt="1"/>
          </p:nvPr>
        </p:nvSpPr>
        <p:spPr>
          <a:xfrm>
            <a:off x="6172200" y="1681163"/>
            <a:ext cx="5183188" cy="823912"/>
          </a:xfrm>
        </p:spPr>
        <p:txBody>
          <a:bodyPr anchor="b"/>
          <a:lstStyle>
            <a:lvl1pPr marL="0" indent="0">
              <a:buNone/>
              <a:defRPr sz="2400" b="1">
                <a:solidFill>
                  <a:srgbClr val="002F3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Mensen zoeken</a:t>
            </a:r>
          </a:p>
        </p:txBody>
      </p:sp>
      <p:sp>
        <p:nvSpPr>
          <p:cNvPr id="6" name="Tijdelijke aanduiding voor inhoud 5">
            <a:extLst>
              <a:ext uri="{FF2B5EF4-FFF2-40B4-BE49-F238E27FC236}">
                <a16:creationId xmlns:a16="http://schemas.microsoft.com/office/drawing/2014/main" id="{A82C1533-D0B9-0AB6-AB07-C07886B083C8}"/>
              </a:ext>
            </a:extLst>
          </p:cNvPr>
          <p:cNvSpPr>
            <a:spLocks noGrp="1"/>
          </p:cNvSpPr>
          <p:nvPr>
            <p:ph sz="quarter" idx="4"/>
          </p:nvPr>
        </p:nvSpPr>
        <p:spPr>
          <a:xfrm>
            <a:off x="6172200" y="2505075"/>
            <a:ext cx="5183188" cy="3684588"/>
          </a:xfrm>
        </p:spPr>
        <p:txBody>
          <a:bodyPr/>
          <a:lstStyle>
            <a:lvl1pPr marL="228600" indent="-228600">
              <a:buFontTx/>
              <a:buBlip>
                <a:blip r:embed="rId5">
                  <a:extLst>
                    <a:ext uri="{96DAC541-7B7A-43D3-8B79-37D633B846F1}">
                      <asvg:svgBlip xmlns:asvg="http://schemas.microsoft.com/office/drawing/2016/SVG/main" r:embed="rId6"/>
                    </a:ext>
                  </a:extLst>
                </a:blip>
              </a:buBlip>
              <a:defRPr>
                <a:solidFill>
                  <a:srgbClr val="002F3E"/>
                </a:solidFill>
              </a:defRPr>
            </a:lvl1pPr>
            <a:lvl2pPr marL="685800" indent="-228600">
              <a:buFontTx/>
              <a:buBlip>
                <a:blip r:embed="rId5">
                  <a:extLst>
                    <a:ext uri="{96DAC541-7B7A-43D3-8B79-37D633B846F1}">
                      <asvg:svgBlip xmlns:asvg="http://schemas.microsoft.com/office/drawing/2016/SVG/main" r:embed="rId6"/>
                    </a:ext>
                  </a:extLst>
                </a:blip>
              </a:buBlip>
              <a:defRPr>
                <a:solidFill>
                  <a:srgbClr val="002F3E"/>
                </a:solidFill>
              </a:defRPr>
            </a:lvl2pPr>
            <a:lvl3pPr marL="1143000" indent="-228600">
              <a:buFontTx/>
              <a:buBlip>
                <a:blip r:embed="rId5">
                  <a:extLst>
                    <a:ext uri="{96DAC541-7B7A-43D3-8B79-37D633B846F1}">
                      <asvg:svgBlip xmlns:asvg="http://schemas.microsoft.com/office/drawing/2016/SVG/main" r:embed="rId6"/>
                    </a:ext>
                  </a:extLst>
                </a:blip>
              </a:buBlip>
              <a:defRPr>
                <a:solidFill>
                  <a:srgbClr val="002F3E"/>
                </a:solidFill>
              </a:defRPr>
            </a:lvl3pPr>
            <a:lvl4pPr marL="1600200" indent="-228600">
              <a:buFontTx/>
              <a:buBlip>
                <a:blip r:embed="rId5">
                  <a:extLst>
                    <a:ext uri="{96DAC541-7B7A-43D3-8B79-37D633B846F1}">
                      <asvg:svgBlip xmlns:asvg="http://schemas.microsoft.com/office/drawing/2016/SVG/main" r:embed="rId6"/>
                    </a:ext>
                  </a:extLst>
                </a:blip>
              </a:buBlip>
              <a:defRPr>
                <a:solidFill>
                  <a:srgbClr val="002F3E"/>
                </a:solidFill>
              </a:defRPr>
            </a:lvl4pPr>
            <a:lvl5pPr marL="2057400" indent="-228600">
              <a:buFontTx/>
              <a:buBlip>
                <a:blip r:embed="rId5">
                  <a:extLst>
                    <a:ext uri="{96DAC541-7B7A-43D3-8B79-37D633B846F1}">
                      <asvg:svgBlip xmlns:asvg="http://schemas.microsoft.com/office/drawing/2016/SVG/main" r:embed="rId6"/>
                    </a:ext>
                  </a:extLst>
                </a:blip>
              </a:buBlip>
              <a:defRPr>
                <a:solidFill>
                  <a:srgbClr val="002F3E"/>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a:extLst>
              <a:ext uri="{FF2B5EF4-FFF2-40B4-BE49-F238E27FC236}">
                <a16:creationId xmlns:a16="http://schemas.microsoft.com/office/drawing/2014/main" id="{1A0C9360-DC1D-7908-A082-1E82B1376699}"/>
              </a:ext>
            </a:extLst>
          </p:cNvPr>
          <p:cNvSpPr>
            <a:spLocks noGrp="1"/>
          </p:cNvSpPr>
          <p:nvPr>
            <p:ph type="title"/>
          </p:nvPr>
        </p:nvSpPr>
        <p:spPr>
          <a:xfrm>
            <a:off x="1079359" y="210065"/>
            <a:ext cx="10515600" cy="1260389"/>
          </a:xfrm>
        </p:spPr>
        <p:txBody>
          <a:bodyPr>
            <a:normAutofit/>
          </a:bodyPr>
          <a:lstStyle>
            <a:lvl1pPr>
              <a:defRPr sz="4800" baseline="0">
                <a:solidFill>
                  <a:schemeClr val="bg1"/>
                </a:solidFill>
              </a:defRPr>
            </a:lvl1pPr>
          </a:lstStyle>
          <a:p>
            <a:r>
              <a:rPr lang="nl-NL" dirty="0"/>
              <a:t>Klik om stijl te bewerken</a:t>
            </a:r>
          </a:p>
        </p:txBody>
      </p:sp>
    </p:spTree>
    <p:extLst>
      <p:ext uri="{BB962C8B-B14F-4D97-AF65-F5344CB8AC3E}">
        <p14:creationId xmlns:p14="http://schemas.microsoft.com/office/powerpoint/2010/main" val="222177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prek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el 2">
            <a:extLst>
              <a:ext uri="{FF2B5EF4-FFF2-40B4-BE49-F238E27FC236}">
                <a16:creationId xmlns:a16="http://schemas.microsoft.com/office/drawing/2014/main" id="{7BD087EC-9216-34E8-3694-088923293AB5}"/>
              </a:ext>
            </a:extLst>
          </p:cNvPr>
          <p:cNvSpPr>
            <a:spLocks noGrp="1"/>
          </p:cNvSpPr>
          <p:nvPr>
            <p:ph type="title" hasCustomPrompt="1"/>
          </p:nvPr>
        </p:nvSpPr>
        <p:spPr>
          <a:xfrm>
            <a:off x="992023" y="230142"/>
            <a:ext cx="10515600" cy="1260389"/>
          </a:xfrm>
        </p:spPr>
        <p:txBody>
          <a:bodyPr/>
          <a:lstStyle>
            <a:lvl1pPr>
              <a:defRPr baseline="0">
                <a:solidFill>
                  <a:schemeClr val="bg1"/>
                </a:solidFill>
              </a:defRPr>
            </a:lvl1pPr>
          </a:lstStyle>
          <a:p>
            <a:r>
              <a:rPr lang="nl-NL" dirty="0"/>
              <a:t>Bedankt voor de aandacht</a:t>
            </a:r>
          </a:p>
        </p:txBody>
      </p:sp>
      <p:sp>
        <p:nvSpPr>
          <p:cNvPr id="6" name="Tijdelijke aanduiding voor inhoud 3">
            <a:extLst>
              <a:ext uri="{FF2B5EF4-FFF2-40B4-BE49-F238E27FC236}">
                <a16:creationId xmlns:a16="http://schemas.microsoft.com/office/drawing/2014/main" id="{6A9D32E6-3D08-D6A1-AB40-29B94AE79685}"/>
              </a:ext>
            </a:extLst>
          </p:cNvPr>
          <p:cNvSpPr txBox="1">
            <a:spLocks/>
          </p:cNvSpPr>
          <p:nvPr userDrawn="1"/>
        </p:nvSpPr>
        <p:spPr>
          <a:xfrm>
            <a:off x="1902144" y="3896139"/>
            <a:ext cx="4347679" cy="2025167"/>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2400" kern="1200">
                <a:solidFill>
                  <a:srgbClr val="002F3E"/>
                </a:solidFill>
                <a:latin typeface=""/>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rgbClr val="002F3E"/>
                </a:solidFill>
                <a:latin typeface=""/>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rgbClr val="002F3E"/>
                </a:solidFill>
                <a:latin typeface=""/>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800" kern="1200">
                <a:solidFill>
                  <a:srgbClr val="002F3E"/>
                </a:solidFill>
                <a:latin typeface=""/>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rgbClr val="002F3E"/>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10000"/>
              </a:lnSpc>
            </a:pPr>
            <a:endParaRPr lang="nl-NL"/>
          </a:p>
        </p:txBody>
      </p:sp>
      <p:sp>
        <p:nvSpPr>
          <p:cNvPr id="10" name="Tijdelijke aanduiding voor inhoud 5">
            <a:extLst>
              <a:ext uri="{FF2B5EF4-FFF2-40B4-BE49-F238E27FC236}">
                <a16:creationId xmlns:a16="http://schemas.microsoft.com/office/drawing/2014/main" id="{1E50A80B-F107-0B96-0231-0BF86B791EDB}"/>
              </a:ext>
            </a:extLst>
          </p:cNvPr>
          <p:cNvSpPr>
            <a:spLocks noGrp="1"/>
          </p:cNvSpPr>
          <p:nvPr>
            <p:ph sz="quarter" idx="4" hasCustomPrompt="1"/>
          </p:nvPr>
        </p:nvSpPr>
        <p:spPr>
          <a:xfrm>
            <a:off x="6172200" y="1680519"/>
            <a:ext cx="4983480" cy="4162204"/>
          </a:xfrm>
        </p:spPr>
        <p:txBody>
          <a:bodyPr anchor="ctr"/>
          <a:lstStyle>
            <a:lvl1pPr marL="0" indent="0" algn="ctr">
              <a:buNone/>
              <a:defRPr>
                <a:solidFill>
                  <a:srgbClr val="002F3E"/>
                </a:solidFill>
                <a:latin typeface=""/>
              </a:defRPr>
            </a:lvl1pPr>
            <a:lvl2pPr>
              <a:defRPr>
                <a:solidFill>
                  <a:srgbClr val="002F3E"/>
                </a:solidFill>
                <a:latin typeface=""/>
              </a:defRPr>
            </a:lvl2pPr>
            <a:lvl3pPr>
              <a:defRPr>
                <a:solidFill>
                  <a:srgbClr val="002F3E"/>
                </a:solidFill>
                <a:latin typeface=""/>
              </a:defRPr>
            </a:lvl3pPr>
            <a:lvl4pPr>
              <a:defRPr>
                <a:solidFill>
                  <a:srgbClr val="002F3E"/>
                </a:solidFill>
                <a:latin typeface=""/>
              </a:defRPr>
            </a:lvl4pPr>
            <a:lvl5pPr>
              <a:defRPr>
                <a:solidFill>
                  <a:srgbClr val="002F3E"/>
                </a:solidFill>
                <a:latin typeface=""/>
              </a:defRPr>
            </a:lvl5pPr>
          </a:lstStyle>
          <a:p>
            <a:pPr lvl="0"/>
            <a:r>
              <a:rPr lang="nl-NL" dirty="0"/>
              <a:t>Avatar of foto invoegen</a:t>
            </a:r>
          </a:p>
        </p:txBody>
      </p:sp>
      <p:sp>
        <p:nvSpPr>
          <p:cNvPr id="11" name="Tijdelijke aanduiding voor tekst 13">
            <a:extLst>
              <a:ext uri="{FF2B5EF4-FFF2-40B4-BE49-F238E27FC236}">
                <a16:creationId xmlns:a16="http://schemas.microsoft.com/office/drawing/2014/main" id="{FBF60342-6F5B-56C6-67E1-D15131FA0AB4}"/>
              </a:ext>
            </a:extLst>
          </p:cNvPr>
          <p:cNvSpPr>
            <a:spLocks noGrp="1"/>
          </p:cNvSpPr>
          <p:nvPr>
            <p:ph type="body" sz="quarter" idx="10" hasCustomPrompt="1"/>
          </p:nvPr>
        </p:nvSpPr>
        <p:spPr>
          <a:xfrm>
            <a:off x="1891190" y="2715798"/>
            <a:ext cx="3706812" cy="2702398"/>
          </a:xfrm>
        </p:spPr>
        <p:txBody>
          <a:bodyPr>
            <a:noAutofit/>
          </a:bodyPr>
          <a:lstStyle>
            <a:lvl1pPr marL="0" indent="0">
              <a:buNone/>
              <a:defRPr sz="2000">
                <a:solidFill>
                  <a:srgbClr val="002F3E"/>
                </a:solidFill>
              </a:defRPr>
            </a:lvl1pPr>
          </a:lstStyle>
          <a:p>
            <a:pPr>
              <a:lnSpc>
                <a:spcPct val="210000"/>
              </a:lnSpc>
            </a:pPr>
            <a:r>
              <a:rPr lang="nl-NL"/>
              <a:t>…</a:t>
            </a:r>
          </a:p>
          <a:p>
            <a:pPr>
              <a:lnSpc>
                <a:spcPct val="210000"/>
              </a:lnSpc>
            </a:pPr>
            <a:r>
              <a:rPr lang="nl-NL"/>
              <a:t>…</a:t>
            </a:r>
          </a:p>
          <a:p>
            <a:pPr>
              <a:lnSpc>
                <a:spcPct val="210000"/>
              </a:lnSpc>
            </a:pPr>
            <a:r>
              <a:rPr lang="nl-NL"/>
              <a:t>…</a:t>
            </a:r>
          </a:p>
        </p:txBody>
      </p:sp>
      <p:sp>
        <p:nvSpPr>
          <p:cNvPr id="12" name="Tijdelijke aanduiding voor tekst 13">
            <a:extLst>
              <a:ext uri="{FF2B5EF4-FFF2-40B4-BE49-F238E27FC236}">
                <a16:creationId xmlns:a16="http://schemas.microsoft.com/office/drawing/2014/main" id="{F9440E03-BB86-4A05-9FD7-5B9679F57931}"/>
              </a:ext>
            </a:extLst>
          </p:cNvPr>
          <p:cNvSpPr>
            <a:spLocks noGrp="1"/>
          </p:cNvSpPr>
          <p:nvPr>
            <p:ph type="body" sz="quarter" idx="11" hasCustomPrompt="1"/>
          </p:nvPr>
        </p:nvSpPr>
        <p:spPr>
          <a:xfrm>
            <a:off x="1036320" y="1905872"/>
            <a:ext cx="4561681" cy="848502"/>
          </a:xfrm>
        </p:spPr>
        <p:txBody>
          <a:bodyPr>
            <a:noAutofit/>
          </a:bodyPr>
          <a:lstStyle>
            <a:lvl1pPr marL="0" indent="0">
              <a:buNone/>
              <a:defRPr sz="2400" b="1" i="0">
                <a:solidFill>
                  <a:srgbClr val="002F3E"/>
                </a:solidFill>
                <a:latin typeface="Fira Sans SemiBold" panose="020B0503050000020004" pitchFamily="34" charset="0"/>
                <a:ea typeface="Fira Sans SemiBold" panose="020B0503050000020004" pitchFamily="34" charset="0"/>
              </a:defRPr>
            </a:lvl1pPr>
          </a:lstStyle>
          <a:p>
            <a:pPr>
              <a:lnSpc>
                <a:spcPct val="210000"/>
              </a:lnSpc>
            </a:pPr>
            <a:r>
              <a:rPr lang="nl-NL" dirty="0"/>
              <a:t>Naam spreker</a:t>
            </a:r>
          </a:p>
        </p:txBody>
      </p:sp>
      <p:pic>
        <p:nvPicPr>
          <p:cNvPr id="2" name="Afbeelding 1">
            <a:extLst>
              <a:ext uri="{FF2B5EF4-FFF2-40B4-BE49-F238E27FC236}">
                <a16:creationId xmlns:a16="http://schemas.microsoft.com/office/drawing/2014/main" id="{5B455D60-42B6-B9FE-4ABD-B1C3BE7F95B9}"/>
              </a:ext>
            </a:extLst>
          </p:cNvPr>
          <p:cNvPicPr>
            <a:picLocks noChangeAspect="1"/>
          </p:cNvPicPr>
          <p:nvPr userDrawn="1"/>
        </p:nvPicPr>
        <p:blipFill>
          <a:blip r:embed="rId3"/>
          <a:stretch>
            <a:fillRect/>
          </a:stretch>
        </p:blipFill>
        <p:spPr>
          <a:xfrm>
            <a:off x="1208734" y="3080472"/>
            <a:ext cx="423254" cy="406815"/>
          </a:xfrm>
          <a:prstGeom prst="rect">
            <a:avLst/>
          </a:prstGeom>
        </p:spPr>
      </p:pic>
      <p:pic>
        <p:nvPicPr>
          <p:cNvPr id="3" name="Afbeelding 2">
            <a:extLst>
              <a:ext uri="{FF2B5EF4-FFF2-40B4-BE49-F238E27FC236}">
                <a16:creationId xmlns:a16="http://schemas.microsoft.com/office/drawing/2014/main" id="{F620FD1C-C1DE-BEEF-FB3E-1558D76EA78D}"/>
              </a:ext>
            </a:extLst>
          </p:cNvPr>
          <p:cNvPicPr>
            <a:picLocks noChangeAspect="1"/>
          </p:cNvPicPr>
          <p:nvPr userDrawn="1"/>
        </p:nvPicPr>
        <p:blipFill>
          <a:blip r:embed="rId4"/>
          <a:stretch>
            <a:fillRect/>
          </a:stretch>
        </p:blipFill>
        <p:spPr>
          <a:xfrm>
            <a:off x="1202082" y="3852810"/>
            <a:ext cx="423251" cy="423251"/>
          </a:xfrm>
          <a:prstGeom prst="rect">
            <a:avLst/>
          </a:prstGeom>
        </p:spPr>
      </p:pic>
      <p:pic>
        <p:nvPicPr>
          <p:cNvPr id="4" name="Afbeelding 3">
            <a:extLst>
              <a:ext uri="{FF2B5EF4-FFF2-40B4-BE49-F238E27FC236}">
                <a16:creationId xmlns:a16="http://schemas.microsoft.com/office/drawing/2014/main" id="{A06BAA44-387D-6024-3629-AFED3B40AA23}"/>
              </a:ext>
            </a:extLst>
          </p:cNvPr>
          <p:cNvPicPr>
            <a:picLocks noChangeAspect="1"/>
          </p:cNvPicPr>
          <p:nvPr userDrawn="1"/>
        </p:nvPicPr>
        <p:blipFill>
          <a:blip r:embed="rId5"/>
          <a:stretch>
            <a:fillRect/>
          </a:stretch>
        </p:blipFill>
        <p:spPr>
          <a:xfrm>
            <a:off x="1207686" y="4656036"/>
            <a:ext cx="446315" cy="357052"/>
          </a:xfrm>
          <a:prstGeom prst="rect">
            <a:avLst/>
          </a:prstGeom>
        </p:spPr>
      </p:pic>
    </p:spTree>
    <p:extLst>
      <p:ext uri="{BB962C8B-B14F-4D97-AF65-F5344CB8AC3E}">
        <p14:creationId xmlns:p14="http://schemas.microsoft.com/office/powerpoint/2010/main" val="3136392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psomm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694A2C-58BB-A0D2-7FB0-6D9055FC70F8}"/>
              </a:ext>
            </a:extLst>
          </p:cNvPr>
          <p:cNvSpPr>
            <a:spLocks noGrp="1"/>
          </p:cNvSpPr>
          <p:nvPr>
            <p:ph type="ctrTitle"/>
          </p:nvPr>
        </p:nvSpPr>
        <p:spPr>
          <a:xfrm>
            <a:off x="2329175" y="1258957"/>
            <a:ext cx="8378582" cy="1913027"/>
          </a:xfrm>
        </p:spPr>
        <p:txBody>
          <a:bodyPr anchor="b">
            <a:normAutofit/>
          </a:bodyPr>
          <a:lstStyle>
            <a:lvl1pPr algn="l">
              <a:defRPr sz="6000" baseline="0">
                <a:solidFill>
                  <a:schemeClr val="bg1"/>
                </a:solidFill>
              </a:defRPr>
            </a:lvl1pPr>
          </a:lstStyle>
          <a:p>
            <a:r>
              <a:rPr lang="nl-NL" dirty="0"/>
              <a:t>Klik om stijl te bewerken</a:t>
            </a:r>
          </a:p>
        </p:txBody>
      </p:sp>
      <p:sp>
        <p:nvSpPr>
          <p:cNvPr id="5" name="Rechthoek 4">
            <a:extLst>
              <a:ext uri="{FF2B5EF4-FFF2-40B4-BE49-F238E27FC236}">
                <a16:creationId xmlns:a16="http://schemas.microsoft.com/office/drawing/2014/main" id="{3F531D16-13DF-2E79-3708-45E129EE359E}"/>
              </a:ext>
            </a:extLst>
          </p:cNvPr>
          <p:cNvSpPr/>
          <p:nvPr userDrawn="1"/>
        </p:nvSpPr>
        <p:spPr>
          <a:xfrm rot="21387495">
            <a:off x="1206833" y="1496697"/>
            <a:ext cx="795096" cy="882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C5A35C61-85C2-71F8-40BB-3BC1BF1F95BE}"/>
              </a:ext>
            </a:extLst>
          </p:cNvPr>
          <p:cNvSpPr/>
          <p:nvPr userDrawn="1"/>
        </p:nvSpPr>
        <p:spPr>
          <a:xfrm rot="21387495">
            <a:off x="1166208" y="1465041"/>
            <a:ext cx="795096" cy="8824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ndertitel 2">
            <a:extLst>
              <a:ext uri="{FF2B5EF4-FFF2-40B4-BE49-F238E27FC236}">
                <a16:creationId xmlns:a16="http://schemas.microsoft.com/office/drawing/2014/main" id="{6A06FEF9-5E68-D2A8-C271-90ED1D2C063D}"/>
              </a:ext>
            </a:extLst>
          </p:cNvPr>
          <p:cNvSpPr>
            <a:spLocks noGrp="1"/>
          </p:cNvSpPr>
          <p:nvPr>
            <p:ph type="subTitle" idx="1"/>
          </p:nvPr>
        </p:nvSpPr>
        <p:spPr>
          <a:xfrm>
            <a:off x="2329175" y="3467587"/>
            <a:ext cx="8378582" cy="1718680"/>
          </a:xfrm>
        </p:spPr>
        <p:txBody>
          <a:bodyPr/>
          <a:lstStyle>
            <a:lvl1pPr marL="0" indent="0" algn="l">
              <a:lnSpc>
                <a:spcPct val="100000"/>
              </a:lnSpc>
              <a:buNone/>
              <a:defRPr sz="2400" baseline="0">
                <a:solidFill>
                  <a:schemeClr val="bg1"/>
                </a:solidFill>
                <a:latin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12" name="Tijdelijke aanduiding voor tekst 11">
            <a:extLst>
              <a:ext uri="{FF2B5EF4-FFF2-40B4-BE49-F238E27FC236}">
                <a16:creationId xmlns:a16="http://schemas.microsoft.com/office/drawing/2014/main" id="{C027EA96-FC40-2C01-2A87-10B29B8892BC}"/>
              </a:ext>
            </a:extLst>
          </p:cNvPr>
          <p:cNvSpPr>
            <a:spLocks noGrp="1"/>
          </p:cNvSpPr>
          <p:nvPr>
            <p:ph type="body" sz="quarter" idx="10" hasCustomPrompt="1"/>
          </p:nvPr>
        </p:nvSpPr>
        <p:spPr>
          <a:xfrm rot="21381355">
            <a:off x="1151182" y="1454366"/>
            <a:ext cx="806594" cy="892130"/>
          </a:xfrm>
        </p:spPr>
        <p:txBody>
          <a:bodyPr anchor="ctr">
            <a:noAutofit/>
          </a:bodyPr>
          <a:lstStyle>
            <a:lvl1pPr marL="0" indent="0" algn="ctr">
              <a:buNone/>
              <a:defRPr sz="5400" b="1" i="0">
                <a:solidFill>
                  <a:schemeClr val="bg1"/>
                </a:solidFill>
                <a:latin typeface="Fira Sans SemiBold" panose="020B0503050000020004" pitchFamily="34" charset="0"/>
                <a:ea typeface="Fira Sans SemiBold" panose="020B0503050000020004" pitchFamily="34" charset="0"/>
              </a:defRPr>
            </a:lvl1pPr>
          </a:lstStyle>
          <a:p>
            <a:pPr lvl="0"/>
            <a:r>
              <a:rPr lang="nl-NL" dirty="0"/>
              <a:t>1</a:t>
            </a:r>
          </a:p>
        </p:txBody>
      </p:sp>
    </p:spTree>
    <p:extLst>
      <p:ext uri="{BB962C8B-B14F-4D97-AF65-F5344CB8AC3E}">
        <p14:creationId xmlns:p14="http://schemas.microsoft.com/office/powerpoint/2010/main" val="3984950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tatement achtergron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694A2C-58BB-A0D2-7FB0-6D9055FC70F8}"/>
              </a:ext>
            </a:extLst>
          </p:cNvPr>
          <p:cNvSpPr>
            <a:spLocks noGrp="1"/>
          </p:cNvSpPr>
          <p:nvPr>
            <p:ph type="ctrTitle" hasCustomPrompt="1"/>
          </p:nvPr>
        </p:nvSpPr>
        <p:spPr>
          <a:xfrm>
            <a:off x="1906709" y="1624570"/>
            <a:ext cx="8378582" cy="1518679"/>
          </a:xfrm>
        </p:spPr>
        <p:txBody>
          <a:bodyPr anchor="ctr">
            <a:normAutofit/>
          </a:bodyPr>
          <a:lstStyle>
            <a:lvl1pPr algn="ctr">
              <a:lnSpc>
                <a:spcPct val="100000"/>
              </a:lnSpc>
              <a:defRPr sz="3200" b="0" baseline="0">
                <a:solidFill>
                  <a:schemeClr val="bg1"/>
                </a:solidFill>
                <a:latin typeface="Source Sans Pro" panose="020B0503030403020204" pitchFamily="34" charset="0"/>
              </a:defRPr>
            </a:lvl1pPr>
          </a:lstStyle>
          <a:p>
            <a:r>
              <a:rPr lang="nl-NL" dirty="0"/>
              <a:t>Extra loketten zijn </a:t>
            </a:r>
            <a:br>
              <a:rPr lang="nl-NL" dirty="0"/>
            </a:br>
            <a:r>
              <a:rPr lang="nl-NL" dirty="0"/>
              <a:t>niet dé oplossing</a:t>
            </a:r>
          </a:p>
        </p:txBody>
      </p:sp>
      <p:sp>
        <p:nvSpPr>
          <p:cNvPr id="7" name="Ondertitel 2">
            <a:extLst>
              <a:ext uri="{FF2B5EF4-FFF2-40B4-BE49-F238E27FC236}">
                <a16:creationId xmlns:a16="http://schemas.microsoft.com/office/drawing/2014/main" id="{6A06FEF9-5E68-D2A8-C271-90ED1D2C063D}"/>
              </a:ext>
            </a:extLst>
          </p:cNvPr>
          <p:cNvSpPr>
            <a:spLocks noGrp="1"/>
          </p:cNvSpPr>
          <p:nvPr>
            <p:ph type="subTitle" idx="1" hasCustomPrompt="1"/>
          </p:nvPr>
        </p:nvSpPr>
        <p:spPr>
          <a:xfrm>
            <a:off x="1906709" y="3171826"/>
            <a:ext cx="8378582" cy="1518679"/>
          </a:xfrm>
        </p:spPr>
        <p:txBody>
          <a:bodyPr anchor="ctr">
            <a:noAutofit/>
          </a:bodyPr>
          <a:lstStyle>
            <a:lvl1pPr marL="0" indent="0" algn="ctr">
              <a:lnSpc>
                <a:spcPct val="100000"/>
              </a:lnSpc>
              <a:buNone/>
              <a:defRPr sz="4000" b="1" i="0" baseline="0">
                <a:solidFill>
                  <a:schemeClr val="bg1"/>
                </a:solidFill>
                <a:latin typeface="Fira Sans SemiBold" panose="020B0503050000020004" pitchFamily="34" charset="0"/>
                <a:ea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De ambitie moet zijn dat iedereen het snapt.</a:t>
            </a:r>
          </a:p>
        </p:txBody>
      </p:sp>
    </p:spTree>
    <p:extLst>
      <p:ext uri="{BB962C8B-B14F-4D97-AF65-F5344CB8AC3E}">
        <p14:creationId xmlns:p14="http://schemas.microsoft.com/office/powerpoint/2010/main" val="1649726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achtergrondf">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694A2C-58BB-A0D2-7FB0-6D9055FC70F8}"/>
              </a:ext>
            </a:extLst>
          </p:cNvPr>
          <p:cNvSpPr>
            <a:spLocks noGrp="1"/>
          </p:cNvSpPr>
          <p:nvPr>
            <p:ph type="ctrTitle"/>
          </p:nvPr>
        </p:nvSpPr>
        <p:spPr>
          <a:xfrm>
            <a:off x="1524000" y="1777271"/>
            <a:ext cx="9144000" cy="2387600"/>
          </a:xfrm>
        </p:spPr>
        <p:txBody>
          <a:bodyPr anchor="b">
            <a:normAutofit/>
          </a:bodyPr>
          <a:lstStyle>
            <a:lvl1pPr algn="l">
              <a:defRPr sz="5400" b="1" i="0" baseline="0">
                <a:solidFill>
                  <a:schemeClr val="bg1"/>
                </a:solidFill>
                <a:latin typeface="Fira Sans" panose="020B0503050000020004" pitchFamily="34" charset="0"/>
              </a:defRPr>
            </a:lvl1pPr>
          </a:lstStyle>
          <a:p>
            <a:r>
              <a:rPr lang="nl-NL" dirty="0"/>
              <a:t>Klik om stijl te bewerken</a:t>
            </a:r>
          </a:p>
        </p:txBody>
      </p:sp>
      <p:sp>
        <p:nvSpPr>
          <p:cNvPr id="3" name="Ondertitel 2">
            <a:extLst>
              <a:ext uri="{FF2B5EF4-FFF2-40B4-BE49-F238E27FC236}">
                <a16:creationId xmlns:a16="http://schemas.microsoft.com/office/drawing/2014/main" id="{67C62BAB-F8A4-1745-C2E3-8047DC8132A6}"/>
              </a:ext>
            </a:extLst>
          </p:cNvPr>
          <p:cNvSpPr>
            <a:spLocks noGrp="1"/>
          </p:cNvSpPr>
          <p:nvPr>
            <p:ph type="subTitle" idx="1" hasCustomPrompt="1"/>
          </p:nvPr>
        </p:nvSpPr>
        <p:spPr>
          <a:xfrm>
            <a:off x="1524000" y="4392871"/>
            <a:ext cx="9144000" cy="1655762"/>
          </a:xfrm>
        </p:spPr>
        <p:txBody>
          <a:bodyPr/>
          <a:lstStyle>
            <a:lvl1pPr marL="0" indent="0" algn="l">
              <a:lnSpc>
                <a:spcPct val="100000"/>
              </a:lnSpc>
              <a:buNone/>
              <a:defRPr sz="2400" baseline="0">
                <a:solidFill>
                  <a:schemeClr val="bg1"/>
                </a:solidFill>
                <a:latin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 Naam </a:t>
            </a:r>
          </a:p>
        </p:txBody>
      </p:sp>
      <p:sp>
        <p:nvSpPr>
          <p:cNvPr id="4" name="Titel 1">
            <a:extLst>
              <a:ext uri="{FF2B5EF4-FFF2-40B4-BE49-F238E27FC236}">
                <a16:creationId xmlns:a16="http://schemas.microsoft.com/office/drawing/2014/main" id="{311D7A72-C4FD-701A-1551-47067C995840}"/>
              </a:ext>
            </a:extLst>
          </p:cNvPr>
          <p:cNvSpPr txBox="1">
            <a:spLocks/>
          </p:cNvSpPr>
          <p:nvPr userDrawn="1"/>
        </p:nvSpPr>
        <p:spPr>
          <a:xfrm>
            <a:off x="129988" y="2737109"/>
            <a:ext cx="1698811" cy="16557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lang="nl-NL" sz="5400" kern="1200" dirty="0" smtClean="0">
                <a:solidFill>
                  <a:schemeClr val="bg1"/>
                </a:solidFill>
                <a:latin typeface="Montserrat" pitchFamily="2" charset="77"/>
                <a:ea typeface="+mj-ea"/>
                <a:cs typeface="+mj-cs"/>
              </a:defRPr>
            </a:lvl1pPr>
          </a:lstStyle>
          <a:p>
            <a:r>
              <a:rPr lang="nl-NL" sz="20000" baseline="0" dirty="0">
                <a:solidFill>
                  <a:schemeClr val="accent5"/>
                </a:solidFill>
                <a:latin typeface="League Gothic" pitchFamily="2" charset="77"/>
              </a:rPr>
              <a:t>“</a:t>
            </a:r>
          </a:p>
        </p:txBody>
      </p:sp>
      <p:sp>
        <p:nvSpPr>
          <p:cNvPr id="5" name="Titel 1">
            <a:extLst>
              <a:ext uri="{FF2B5EF4-FFF2-40B4-BE49-F238E27FC236}">
                <a16:creationId xmlns:a16="http://schemas.microsoft.com/office/drawing/2014/main" id="{1D90FB74-31B1-5163-B42E-B21AE5A4A73C}"/>
              </a:ext>
            </a:extLst>
          </p:cNvPr>
          <p:cNvSpPr txBox="1">
            <a:spLocks/>
          </p:cNvSpPr>
          <p:nvPr userDrawn="1"/>
        </p:nvSpPr>
        <p:spPr>
          <a:xfrm rot="10800000">
            <a:off x="10443883" y="1522377"/>
            <a:ext cx="1698811" cy="16557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lang="nl-NL" sz="5400" kern="1200" dirty="0" smtClean="0">
                <a:solidFill>
                  <a:schemeClr val="bg1"/>
                </a:solidFill>
                <a:latin typeface="Montserrat" pitchFamily="2" charset="77"/>
                <a:ea typeface="+mj-ea"/>
                <a:cs typeface="+mj-cs"/>
              </a:defRPr>
            </a:lvl1pPr>
          </a:lstStyle>
          <a:p>
            <a:r>
              <a:rPr lang="nl-NL" sz="20000" baseline="0" dirty="0">
                <a:solidFill>
                  <a:schemeClr val="accent5"/>
                </a:solidFill>
                <a:latin typeface="League Gothic" pitchFamily="2" charset="77"/>
              </a:rPr>
              <a:t>“</a:t>
            </a:r>
          </a:p>
        </p:txBody>
      </p:sp>
    </p:spTree>
    <p:extLst>
      <p:ext uri="{BB962C8B-B14F-4D97-AF65-F5344CB8AC3E}">
        <p14:creationId xmlns:p14="http://schemas.microsoft.com/office/powerpoint/2010/main" val="390392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B92C9ED-ECD1-391A-F2A1-8017851977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68166658-AC4A-9D00-17E8-633DB5FB73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4011523845"/>
      </p:ext>
    </p:extLst>
  </p:cSld>
  <p:clrMap bg1="lt1" tx1="dk1" bg2="lt2" tx2="dk2" accent1="accent1" accent2="accent2" accent3="accent3" accent4="accent4" accent5="accent5" accent6="accent6" hlink="hlink" folHlink="folHlink"/>
  <p:sldLayoutIdLst>
    <p:sldLayoutId id="2147483649" r:id="rId1"/>
    <p:sldLayoutId id="2147483683" r:id="rId2"/>
    <p:sldLayoutId id="2147483650" r:id="rId3"/>
    <p:sldLayoutId id="2147483652" r:id="rId4"/>
    <p:sldLayoutId id="2147483653" r:id="rId5"/>
    <p:sldLayoutId id="2147483684" r:id="rId6"/>
    <p:sldLayoutId id="2147483663" r:id="rId7"/>
    <p:sldLayoutId id="2147483665" r:id="rId8"/>
    <p:sldLayoutId id="2147483677" r:id="rId9"/>
    <p:sldLayoutId id="2147483658" r:id="rId10"/>
    <p:sldLayoutId id="2147483688" r:id="rId11"/>
    <p:sldLayoutId id="2147483659" r:id="rId12"/>
    <p:sldLayoutId id="2147483660" r:id="rId13"/>
    <p:sldLayoutId id="2147483678" r:id="rId14"/>
    <p:sldLayoutId id="2147483662" r:id="rId15"/>
    <p:sldLayoutId id="2147483679" r:id="rId16"/>
    <p:sldLayoutId id="2147483656" r:id="rId17"/>
    <p:sldLayoutId id="2147483686" r:id="rId18"/>
    <p:sldLayoutId id="2147483687" r:id="rId19"/>
    <p:sldLayoutId id="2147483685" r:id="rId20"/>
    <p:sldLayoutId id="2147483689" r:id="rId21"/>
    <p:sldLayoutId id="2147483691" r:id="rId22"/>
    <p:sldLayoutId id="2147483692" r:id="rId23"/>
  </p:sldLayoutIdLst>
  <p:txStyles>
    <p:titleStyle>
      <a:lvl1pPr algn="l" defTabSz="914400" rtl="0" eaLnBrk="1" latinLnBrk="0" hangingPunct="1">
        <a:lnSpc>
          <a:spcPct val="90000"/>
        </a:lnSpc>
        <a:spcBef>
          <a:spcPct val="0"/>
        </a:spcBef>
        <a:buNone/>
        <a:defRPr lang="nl-NL" sz="4400" b="1" i="0" kern="1200" baseline="0" dirty="0" smtClean="0">
          <a:solidFill>
            <a:schemeClr val="bg1"/>
          </a:solidFill>
          <a:latin typeface="Fira Sans SemiBold" panose="020B0503050000020004" pitchFamily="34" charset="0"/>
          <a:ea typeface="Fira Sans SemiBold" panose="020B0503050000020004" pitchFamily="34" charset="0"/>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baseline="0">
          <a:solidFill>
            <a:srgbClr val="FFFFFF"/>
          </a:solidFill>
          <a:latin typeface="Source Sans Pro" panose="020B0503030403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baseline="0">
          <a:solidFill>
            <a:srgbClr val="FFFFFF"/>
          </a:solidFill>
          <a:latin typeface="Source Sans Pro" panose="020B0503030403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baseline="0">
          <a:solidFill>
            <a:srgbClr val="FFFFFF"/>
          </a:solidFill>
          <a:latin typeface="Source Sans Pro" panose="020B0503030403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baseline="0">
          <a:solidFill>
            <a:srgbClr val="FFFFFF"/>
          </a:solidFill>
          <a:latin typeface="Source Sans Pro" panose="020B0503030403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baseline="0">
          <a:solidFill>
            <a:srgbClr val="FFFFFF"/>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7.jpe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emf"/><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7.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253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1E719CC9-B23D-E601-2EF9-BE3A6C648CCE}"/>
              </a:ext>
            </a:extLst>
          </p:cNvPr>
          <p:cNvSpPr>
            <a:spLocks noGrp="1"/>
          </p:cNvSpPr>
          <p:nvPr>
            <p:ph idx="1"/>
          </p:nvPr>
        </p:nvSpPr>
        <p:spPr>
          <a:xfrm>
            <a:off x="5534108" y="1756185"/>
            <a:ext cx="5819692" cy="4351338"/>
          </a:xfrm>
        </p:spPr>
        <p:txBody>
          <a:bodyPr numCol="1">
            <a:normAutofit/>
          </a:bodyPr>
          <a:lstStyle/>
          <a:p>
            <a:pPr marL="0" indent="0">
              <a:buNone/>
            </a:pPr>
            <a:r>
              <a:rPr lang="nl-NL" sz="2000" dirty="0">
                <a:solidFill>
                  <a:schemeClr val="bg1"/>
                </a:solidFill>
                <a:ea typeface="Source Sans Pro" panose="020B0503030403020204" pitchFamily="34" charset="0"/>
                <a:cs typeface="Calibri" panose="020F0502020204030204" pitchFamily="34" charset="0"/>
              </a:rPr>
              <a:t>De overheid heeft veel groepen</a:t>
            </a:r>
            <a:br>
              <a:rPr lang="nl-NL" sz="2000" dirty="0">
                <a:solidFill>
                  <a:schemeClr val="bg1"/>
                </a:solidFill>
                <a:ea typeface="Source Sans Pro" panose="020B0503030403020204" pitchFamily="34" charset="0"/>
                <a:cs typeface="Calibri" panose="020F0502020204030204" pitchFamily="34" charset="0"/>
              </a:rPr>
            </a:br>
            <a:r>
              <a:rPr lang="nl-NL" sz="2000" dirty="0">
                <a:solidFill>
                  <a:schemeClr val="bg1"/>
                </a:solidFill>
                <a:ea typeface="Source Sans Pro" panose="020B0503030403020204" pitchFamily="34" charset="0"/>
                <a:cs typeface="Calibri" panose="020F0502020204030204" pitchFamily="34" charset="0"/>
              </a:rPr>
              <a:t>waaraan ze diensten levert: burgers, ondernemers, weggebruikers, studenten, belastingbetalers, etc. </a:t>
            </a:r>
          </a:p>
          <a:p>
            <a:endParaRPr lang="nl-NL" sz="2000" dirty="0">
              <a:solidFill>
                <a:schemeClr val="bg1"/>
              </a:solidFill>
              <a:ea typeface="Source Sans Pro" panose="020B0503030403020204" pitchFamily="34" charset="0"/>
              <a:cs typeface="Calibri" panose="020F0502020204030204" pitchFamily="34" charset="0"/>
            </a:endParaRPr>
          </a:p>
          <a:p>
            <a:pPr marL="0" indent="0">
              <a:buNone/>
            </a:pPr>
            <a:r>
              <a:rPr lang="nl-NL" sz="2000" dirty="0">
                <a:solidFill>
                  <a:schemeClr val="bg1"/>
                </a:solidFill>
                <a:ea typeface="Source Sans Pro" panose="020B0503030403020204" pitchFamily="34" charset="0"/>
                <a:cs typeface="Calibri" panose="020F0502020204030204" pitchFamily="34" charset="0"/>
              </a:rPr>
              <a:t>Vanwege deze diversiteit en het middel klantreizen spreken wij over “</a:t>
            </a:r>
            <a:r>
              <a:rPr lang="nl-NL" sz="2000" b="1" i="1" dirty="0">
                <a:solidFill>
                  <a:schemeClr val="bg1"/>
                </a:solidFill>
                <a:ea typeface="Source Sans Pro" panose="020B0503030403020204" pitchFamily="34" charset="0"/>
                <a:cs typeface="Calibri" panose="020F0502020204030204" pitchFamily="34" charset="0"/>
              </a:rPr>
              <a:t>klanten</a:t>
            </a:r>
            <a:r>
              <a:rPr lang="nl-NL" sz="2000" dirty="0">
                <a:solidFill>
                  <a:schemeClr val="bg1"/>
                </a:solidFill>
                <a:ea typeface="Source Sans Pro" panose="020B0503030403020204" pitchFamily="34" charset="0"/>
                <a:cs typeface="Calibri" panose="020F0502020204030204" pitchFamily="34" charset="0"/>
              </a:rPr>
              <a:t>”.</a:t>
            </a:r>
          </a:p>
          <a:p>
            <a:endParaRPr lang="nl-NL" sz="2000" dirty="0">
              <a:solidFill>
                <a:schemeClr val="bg1"/>
              </a:solidFill>
              <a:ea typeface="Source Sans Pro" panose="020B0503030403020204" pitchFamily="34" charset="0"/>
              <a:cs typeface="Calibri" panose="020F0502020204030204" pitchFamily="34" charset="0"/>
            </a:endParaRPr>
          </a:p>
          <a:p>
            <a:pPr marL="0" indent="0">
              <a:buNone/>
            </a:pPr>
            <a:r>
              <a:rPr lang="nl-NL" sz="2000" dirty="0">
                <a:solidFill>
                  <a:schemeClr val="bg1"/>
                </a:solidFill>
                <a:ea typeface="Source Sans Pro" panose="020B0503030403020204" pitchFamily="34" charset="0"/>
                <a:cs typeface="Calibri" panose="020F0502020204030204" pitchFamily="34" charset="0"/>
              </a:rPr>
              <a:t>Dit helpt ons om vanuit een dienstverlenende houding te werken. </a:t>
            </a:r>
          </a:p>
          <a:p>
            <a:pPr marL="0" indent="0">
              <a:buNone/>
            </a:pPr>
            <a:endParaRPr lang="nl-NL" sz="2400" dirty="0">
              <a:ea typeface="Source Sans Pro" panose="020B0503030403020204" pitchFamily="34" charset="0"/>
            </a:endParaRPr>
          </a:p>
        </p:txBody>
      </p:sp>
      <p:sp>
        <p:nvSpPr>
          <p:cNvPr id="8" name="Titel 7">
            <a:extLst>
              <a:ext uri="{FF2B5EF4-FFF2-40B4-BE49-F238E27FC236}">
                <a16:creationId xmlns:a16="http://schemas.microsoft.com/office/drawing/2014/main" id="{BCC19AD8-A0FF-4534-B76F-2849D3BC55B8}"/>
              </a:ext>
            </a:extLst>
          </p:cNvPr>
          <p:cNvSpPr>
            <a:spLocks noGrp="1"/>
          </p:cNvSpPr>
          <p:nvPr>
            <p:ph type="title"/>
          </p:nvPr>
        </p:nvSpPr>
        <p:spPr/>
        <p:txBody>
          <a:bodyPr>
            <a:noAutofit/>
          </a:bodyPr>
          <a:lstStyle/>
          <a:p>
            <a:r>
              <a:rPr lang="nl-NL" dirty="0">
                <a:latin typeface="Fira Sans" panose="020B0503050000020004" pitchFamily="34" charset="0"/>
              </a:rPr>
              <a:t>Wij hebben het vandaag over klanten</a:t>
            </a:r>
          </a:p>
        </p:txBody>
      </p:sp>
      <p:pic>
        <p:nvPicPr>
          <p:cNvPr id="4" name="Afbeelding 3" descr="Afbeelding met Menselijk gezicht, kleding, collage, glimlach&#10;&#10;Automatisch gegenereerde beschrijving">
            <a:extLst>
              <a:ext uri="{FF2B5EF4-FFF2-40B4-BE49-F238E27FC236}">
                <a16:creationId xmlns:a16="http://schemas.microsoft.com/office/drawing/2014/main" id="{6EC28F6C-4A93-6748-FCD6-124E597BA123}"/>
              </a:ext>
            </a:extLst>
          </p:cNvPr>
          <p:cNvPicPr>
            <a:picLocks noChangeAspect="1"/>
          </p:cNvPicPr>
          <p:nvPr/>
        </p:nvPicPr>
        <p:blipFill>
          <a:blip r:embed="rId3"/>
          <a:stretch>
            <a:fillRect/>
          </a:stretch>
        </p:blipFill>
        <p:spPr>
          <a:xfrm>
            <a:off x="951272" y="1731988"/>
            <a:ext cx="4388836" cy="4399732"/>
          </a:xfrm>
          <a:prstGeom prst="rect">
            <a:avLst/>
          </a:prstGeom>
        </p:spPr>
      </p:pic>
    </p:spTree>
    <p:extLst>
      <p:ext uri="{BB962C8B-B14F-4D97-AF65-F5344CB8AC3E}">
        <p14:creationId xmlns:p14="http://schemas.microsoft.com/office/powerpoint/2010/main" val="1848415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3">
            <a:extLst>
              <a:ext uri="{FF2B5EF4-FFF2-40B4-BE49-F238E27FC236}">
                <a16:creationId xmlns:a16="http://schemas.microsoft.com/office/drawing/2014/main" id="{6BA16542-6CE2-9907-6947-D61E26C61128}"/>
              </a:ext>
            </a:extLst>
          </p:cNvPr>
          <p:cNvPicPr>
            <a:picLocks noChangeAspect="1"/>
          </p:cNvPicPr>
          <p:nvPr/>
        </p:nvPicPr>
        <p:blipFill rotWithShape="1">
          <a:blip r:embed="rId3"/>
          <a:srcRect l="10233" r="4853" b="17501"/>
          <a:stretch/>
        </p:blipFill>
        <p:spPr>
          <a:xfrm>
            <a:off x="6398800" y="2299717"/>
            <a:ext cx="4904119" cy="3157584"/>
          </a:xfrm>
          <a:prstGeom prst="rect">
            <a:avLst/>
          </a:prstGeom>
          <a:noFill/>
          <a:ln>
            <a:solidFill>
              <a:schemeClr val="bg1"/>
            </a:solidFill>
          </a:ln>
        </p:spPr>
      </p:pic>
      <p:sp>
        <p:nvSpPr>
          <p:cNvPr id="6" name="Rectangle 97">
            <a:extLst>
              <a:ext uri="{FF2B5EF4-FFF2-40B4-BE49-F238E27FC236}">
                <a16:creationId xmlns:a16="http://schemas.microsoft.com/office/drawing/2014/main" id="{EA59C8F5-03FB-27C0-1971-4A4C0011DA48}"/>
              </a:ext>
            </a:extLst>
          </p:cNvPr>
          <p:cNvSpPr/>
          <p:nvPr/>
        </p:nvSpPr>
        <p:spPr>
          <a:xfrm>
            <a:off x="1022262" y="2279779"/>
            <a:ext cx="4968112" cy="7231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marL="342900" lvl="1" defTabSz="685800" fontAlgn="auto">
              <a:lnSpc>
                <a:spcPct val="110000"/>
              </a:lnSpc>
              <a:spcBef>
                <a:spcPts val="0"/>
              </a:spcBef>
              <a:spcAft>
                <a:spcPts val="0"/>
              </a:spcAft>
              <a:defRPr/>
            </a:pPr>
            <a:r>
              <a:rPr lang="en-GB" sz="2000" b="1" dirty="0" err="1">
                <a:solidFill>
                  <a:schemeClr val="bg1"/>
                </a:solidFill>
                <a:latin typeface="Source Sans Pro" panose="020B0503030403020204" pitchFamily="34" charset="0"/>
                <a:ea typeface="Source Sans Pro" panose="020B0503030403020204" pitchFamily="34" charset="0"/>
                <a:cs typeface="+mj-cs"/>
              </a:rPr>
              <a:t>Ambitie</a:t>
            </a:r>
            <a:r>
              <a:rPr lang="en-GB" sz="2000" dirty="0">
                <a:solidFill>
                  <a:schemeClr val="bg1"/>
                </a:solidFill>
                <a:latin typeface="Source Sans Pro" panose="020B0503030403020204" pitchFamily="34" charset="0"/>
                <a:ea typeface="Source Sans Pro" panose="020B0503030403020204" pitchFamily="34" charset="0"/>
                <a:cs typeface="+mj-cs"/>
              </a:rPr>
              <a:t>: </a:t>
            </a:r>
            <a:r>
              <a:rPr lang="en-GB" sz="2000" dirty="0" err="1">
                <a:solidFill>
                  <a:schemeClr val="bg1"/>
                </a:solidFill>
                <a:latin typeface="Source Sans Pro" panose="020B0503030403020204" pitchFamily="34" charset="0"/>
                <a:ea typeface="Source Sans Pro" panose="020B0503030403020204" pitchFamily="34" charset="0"/>
                <a:cs typeface="+mj-cs"/>
              </a:rPr>
              <a:t>Publieke</a:t>
            </a:r>
            <a:r>
              <a:rPr lang="en-GB" sz="2000" dirty="0">
                <a:solidFill>
                  <a:schemeClr val="bg1"/>
                </a:solidFill>
                <a:latin typeface="Source Sans Pro" panose="020B0503030403020204" pitchFamily="34" charset="0"/>
                <a:ea typeface="Source Sans Pro" panose="020B0503030403020204" pitchFamily="34" charset="0"/>
                <a:cs typeface="+mj-cs"/>
              </a:rPr>
              <a:t> </a:t>
            </a:r>
            <a:r>
              <a:rPr lang="en-GB" sz="2000" dirty="0" err="1">
                <a:solidFill>
                  <a:schemeClr val="bg1"/>
                </a:solidFill>
                <a:latin typeface="Source Sans Pro" panose="020B0503030403020204" pitchFamily="34" charset="0"/>
                <a:ea typeface="Source Sans Pro" panose="020B0503030403020204" pitchFamily="34" charset="0"/>
                <a:cs typeface="+mj-cs"/>
              </a:rPr>
              <a:t>dienstverlener</a:t>
            </a:r>
            <a:endParaRPr lang="en-GB" sz="2000" dirty="0">
              <a:solidFill>
                <a:schemeClr val="bg1"/>
              </a:solidFill>
              <a:latin typeface="Source Sans Pro" panose="020B0503030403020204" pitchFamily="34" charset="0"/>
              <a:ea typeface="Source Sans Pro" panose="020B0503030403020204" pitchFamily="34" charset="0"/>
              <a:cs typeface="+mj-cs"/>
            </a:endParaRPr>
          </a:p>
        </p:txBody>
      </p:sp>
      <p:sp>
        <p:nvSpPr>
          <p:cNvPr id="7" name="Oval 98">
            <a:extLst>
              <a:ext uri="{FF2B5EF4-FFF2-40B4-BE49-F238E27FC236}">
                <a16:creationId xmlns:a16="http://schemas.microsoft.com/office/drawing/2014/main" id="{4A6596B4-FA78-0BE5-6968-3C886A5601A6}"/>
              </a:ext>
            </a:extLst>
          </p:cNvPr>
          <p:cNvSpPr/>
          <p:nvPr/>
        </p:nvSpPr>
        <p:spPr>
          <a:xfrm>
            <a:off x="722691" y="2362328"/>
            <a:ext cx="616929" cy="600599"/>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just" defTabSz="685800" fontAlgn="auto">
              <a:lnSpc>
                <a:spcPct val="110000"/>
              </a:lnSpc>
              <a:spcBef>
                <a:spcPts val="0"/>
              </a:spcBef>
              <a:spcAft>
                <a:spcPts val="0"/>
              </a:spcAft>
              <a:defRPr/>
            </a:pPr>
            <a:endParaRPr lang="nl-NL" sz="1400">
              <a:solidFill>
                <a:srgbClr val="FFFFFF"/>
              </a:solidFill>
              <a:latin typeface="Montserrat" panose="00000500000000000000" pitchFamily="2" charset="0"/>
            </a:endParaRPr>
          </a:p>
        </p:txBody>
      </p:sp>
      <p:sp>
        <p:nvSpPr>
          <p:cNvPr id="11" name="Rectangle 101">
            <a:extLst>
              <a:ext uri="{FF2B5EF4-FFF2-40B4-BE49-F238E27FC236}">
                <a16:creationId xmlns:a16="http://schemas.microsoft.com/office/drawing/2014/main" id="{84608296-FE54-5085-627F-39F438D5D829}"/>
              </a:ext>
            </a:extLst>
          </p:cNvPr>
          <p:cNvSpPr/>
          <p:nvPr/>
        </p:nvSpPr>
        <p:spPr>
          <a:xfrm>
            <a:off x="1015713" y="4505994"/>
            <a:ext cx="4990146" cy="9513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marL="342900" lvl="1" defTabSz="685800" fontAlgn="auto">
              <a:lnSpc>
                <a:spcPct val="110000"/>
              </a:lnSpc>
              <a:spcBef>
                <a:spcPts val="0"/>
              </a:spcBef>
              <a:spcAft>
                <a:spcPts val="0"/>
              </a:spcAft>
              <a:defRPr/>
            </a:pPr>
            <a:r>
              <a:rPr lang="nl-NL" sz="2000" b="1" dirty="0">
                <a:solidFill>
                  <a:schemeClr val="bg1"/>
                </a:solidFill>
                <a:latin typeface="Source Sans Pro" panose="020B0503030403020204" pitchFamily="34" charset="0"/>
                <a:ea typeface="Source Sans Pro" panose="020B0503030403020204" pitchFamily="34" charset="0"/>
                <a:cs typeface="+mj-cs"/>
              </a:rPr>
              <a:t>Situatie</a:t>
            </a:r>
            <a:r>
              <a:rPr lang="nl-NL" sz="2000" dirty="0">
                <a:solidFill>
                  <a:schemeClr val="bg1"/>
                </a:solidFill>
                <a:latin typeface="Source Sans Pro" panose="020B0503030403020204" pitchFamily="34" charset="0"/>
                <a:ea typeface="Source Sans Pro" panose="020B0503030403020204" pitchFamily="34" charset="0"/>
                <a:cs typeface="+mj-cs"/>
              </a:rPr>
              <a:t>: Mensen ervaren de overheid nog als onnodig complex en voelen zich onbegrepen. </a:t>
            </a:r>
          </a:p>
        </p:txBody>
      </p:sp>
      <p:sp>
        <p:nvSpPr>
          <p:cNvPr id="14" name="Oval 98">
            <a:extLst>
              <a:ext uri="{FF2B5EF4-FFF2-40B4-BE49-F238E27FC236}">
                <a16:creationId xmlns:a16="http://schemas.microsoft.com/office/drawing/2014/main" id="{434A89B9-D9DF-944C-93F5-1234A45D741F}"/>
              </a:ext>
            </a:extLst>
          </p:cNvPr>
          <p:cNvSpPr/>
          <p:nvPr/>
        </p:nvSpPr>
        <p:spPr>
          <a:xfrm>
            <a:off x="723916" y="4670323"/>
            <a:ext cx="616929" cy="600599"/>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just" defTabSz="685800" fontAlgn="auto">
              <a:lnSpc>
                <a:spcPct val="110000"/>
              </a:lnSpc>
              <a:spcBef>
                <a:spcPts val="0"/>
              </a:spcBef>
              <a:spcAft>
                <a:spcPts val="0"/>
              </a:spcAft>
              <a:defRPr/>
            </a:pPr>
            <a:endParaRPr lang="nl-NL" sz="1400">
              <a:solidFill>
                <a:srgbClr val="FFFFFF"/>
              </a:solidFill>
              <a:latin typeface="Montserrat" panose="00000500000000000000" pitchFamily="2" charset="0"/>
            </a:endParaRPr>
          </a:p>
        </p:txBody>
      </p:sp>
      <p:pic>
        <p:nvPicPr>
          <p:cNvPr id="17" name="Afbeelding 16">
            <a:extLst>
              <a:ext uri="{FF2B5EF4-FFF2-40B4-BE49-F238E27FC236}">
                <a16:creationId xmlns:a16="http://schemas.microsoft.com/office/drawing/2014/main" id="{0D382DC8-AF27-FE8D-D8F1-4DBF9E09325A}"/>
              </a:ext>
            </a:extLst>
          </p:cNvPr>
          <p:cNvPicPr>
            <a:picLocks noChangeAspect="1"/>
          </p:cNvPicPr>
          <p:nvPr/>
        </p:nvPicPr>
        <p:blipFill>
          <a:blip r:embed="rId4"/>
          <a:stretch>
            <a:fillRect/>
          </a:stretch>
        </p:blipFill>
        <p:spPr>
          <a:xfrm>
            <a:off x="757885" y="4695644"/>
            <a:ext cx="532525" cy="532525"/>
          </a:xfrm>
          <a:prstGeom prst="rect">
            <a:avLst/>
          </a:prstGeom>
          <a:ln>
            <a:noFill/>
          </a:ln>
        </p:spPr>
      </p:pic>
      <p:sp>
        <p:nvSpPr>
          <p:cNvPr id="4" name="Rectangle 97">
            <a:extLst>
              <a:ext uri="{FF2B5EF4-FFF2-40B4-BE49-F238E27FC236}">
                <a16:creationId xmlns:a16="http://schemas.microsoft.com/office/drawing/2014/main" id="{BA9E186D-CB0F-6DED-9934-E160479E0465}"/>
              </a:ext>
            </a:extLst>
          </p:cNvPr>
          <p:cNvSpPr/>
          <p:nvPr/>
        </p:nvSpPr>
        <p:spPr>
          <a:xfrm>
            <a:off x="1022260" y="3273827"/>
            <a:ext cx="4968113" cy="10072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marL="342900" lvl="1" defTabSz="685800" fontAlgn="auto">
              <a:lnSpc>
                <a:spcPct val="110000"/>
              </a:lnSpc>
              <a:spcBef>
                <a:spcPts val="0"/>
              </a:spcBef>
              <a:spcAft>
                <a:spcPts val="0"/>
              </a:spcAft>
              <a:defRPr/>
            </a:pPr>
            <a:r>
              <a:rPr lang="en-GB" sz="2000" b="1" dirty="0" err="1">
                <a:solidFill>
                  <a:schemeClr val="bg1"/>
                </a:solidFill>
                <a:latin typeface="Source Sans Pro" panose="020B0503030403020204" pitchFamily="34" charset="0"/>
                <a:ea typeface="Source Sans Pro" panose="020B0503030403020204" pitchFamily="34" charset="0"/>
                <a:cs typeface="+mj-cs"/>
              </a:rPr>
              <a:t>Visie</a:t>
            </a:r>
            <a:r>
              <a:rPr lang="en-GB" sz="2000" dirty="0">
                <a:solidFill>
                  <a:schemeClr val="bg1"/>
                </a:solidFill>
                <a:latin typeface="Source Sans Pro" panose="020B0503030403020204" pitchFamily="34" charset="0"/>
                <a:ea typeface="Source Sans Pro" panose="020B0503030403020204" pitchFamily="34" charset="0"/>
                <a:cs typeface="+mj-cs"/>
              </a:rPr>
              <a:t>: </a:t>
            </a:r>
            <a:r>
              <a:rPr lang="nl-NL" sz="2000" dirty="0">
                <a:solidFill>
                  <a:schemeClr val="bg1"/>
                </a:solidFill>
                <a:latin typeface="Source Sans Pro" panose="020B0503030403020204" pitchFamily="34" charset="0"/>
                <a:ea typeface="Source Sans Pro" panose="020B0503030403020204" pitchFamily="34" charset="0"/>
                <a:cs typeface="+mj-cs"/>
              </a:rPr>
              <a:t>Een dienstverlening waar klanten gemakkelijk gebruik van kunnen maken en waarin hun behoeftes centraal staan. </a:t>
            </a:r>
          </a:p>
        </p:txBody>
      </p:sp>
      <p:sp>
        <p:nvSpPr>
          <p:cNvPr id="9" name="Oval 98">
            <a:extLst>
              <a:ext uri="{FF2B5EF4-FFF2-40B4-BE49-F238E27FC236}">
                <a16:creationId xmlns:a16="http://schemas.microsoft.com/office/drawing/2014/main" id="{4C49416F-0E8A-11AA-03FE-7D19BEAFE951}"/>
              </a:ext>
            </a:extLst>
          </p:cNvPr>
          <p:cNvSpPr/>
          <p:nvPr/>
        </p:nvSpPr>
        <p:spPr>
          <a:xfrm>
            <a:off x="700657" y="3500848"/>
            <a:ext cx="616929" cy="600599"/>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just" defTabSz="685800" fontAlgn="auto">
              <a:lnSpc>
                <a:spcPct val="110000"/>
              </a:lnSpc>
              <a:spcBef>
                <a:spcPts val="0"/>
              </a:spcBef>
              <a:spcAft>
                <a:spcPts val="0"/>
              </a:spcAft>
              <a:defRPr/>
            </a:pPr>
            <a:endParaRPr lang="nl-NL" sz="1400">
              <a:solidFill>
                <a:srgbClr val="FFFFFF"/>
              </a:solidFill>
              <a:latin typeface="Montserrat" panose="00000500000000000000" pitchFamily="2" charset="0"/>
            </a:endParaRPr>
          </a:p>
        </p:txBody>
      </p:sp>
      <p:sp>
        <p:nvSpPr>
          <p:cNvPr id="22" name="TextBox 21">
            <a:extLst>
              <a:ext uri="{FF2B5EF4-FFF2-40B4-BE49-F238E27FC236}">
                <a16:creationId xmlns:a16="http://schemas.microsoft.com/office/drawing/2014/main" id="{21178DB4-AD67-0C9B-637A-788A2A46837C}"/>
              </a:ext>
            </a:extLst>
          </p:cNvPr>
          <p:cNvSpPr txBox="1"/>
          <p:nvPr/>
        </p:nvSpPr>
        <p:spPr>
          <a:xfrm>
            <a:off x="279786" y="6334263"/>
            <a:ext cx="5906057" cy="316818"/>
          </a:xfrm>
          <a:prstGeom prst="rect">
            <a:avLst/>
          </a:prstGeom>
          <a:noFill/>
        </p:spPr>
        <p:txBody>
          <a:bodyPr wrap="square">
            <a:spAutoFit/>
          </a:bodyPr>
          <a:lstStyle/>
          <a:p>
            <a:pPr marL="342900" lvl="1" defTabSz="685800" fontAlgn="auto">
              <a:lnSpc>
                <a:spcPct val="110000"/>
              </a:lnSpc>
              <a:spcBef>
                <a:spcPts val="0"/>
              </a:spcBef>
              <a:spcAft>
                <a:spcPts val="0"/>
              </a:spcAft>
              <a:defRPr/>
            </a:pPr>
            <a:r>
              <a:rPr lang="en-GB" sz="1400" dirty="0">
                <a:solidFill>
                  <a:schemeClr val="bg1"/>
                </a:solidFill>
                <a:latin typeface="Source Sans Pro" panose="020B0503030403020204" pitchFamily="34" charset="0"/>
                <a:ea typeface="Source Sans Pro" panose="020B0503030403020204" pitchFamily="34" charset="0"/>
                <a:cs typeface="+mj-cs"/>
              </a:rPr>
              <a:t>Meer </a:t>
            </a:r>
            <a:r>
              <a:rPr lang="en-GB" sz="1400" dirty="0" err="1">
                <a:solidFill>
                  <a:schemeClr val="bg1"/>
                </a:solidFill>
                <a:latin typeface="Source Sans Pro" panose="020B0503030403020204" pitchFamily="34" charset="0"/>
                <a:ea typeface="Source Sans Pro" panose="020B0503030403020204" pitchFamily="34" charset="0"/>
                <a:cs typeface="+mj-cs"/>
              </a:rPr>
              <a:t>informatie</a:t>
            </a:r>
            <a:r>
              <a:rPr lang="en-GB" sz="1400" dirty="0">
                <a:solidFill>
                  <a:schemeClr val="bg1"/>
                </a:solidFill>
                <a:latin typeface="Source Sans Pro" panose="020B0503030403020204" pitchFamily="34" charset="0"/>
                <a:ea typeface="Source Sans Pro" panose="020B0503030403020204" pitchFamily="34" charset="0"/>
                <a:cs typeface="+mj-cs"/>
              </a:rPr>
              <a:t>: werkaanuitvoering.nl</a:t>
            </a:r>
            <a:endParaRPr lang="nl-NL" sz="1400" dirty="0">
              <a:solidFill>
                <a:schemeClr val="bg1"/>
              </a:solidFill>
              <a:latin typeface="Source Sans Pro" panose="020B0503030403020204" pitchFamily="34" charset="0"/>
              <a:ea typeface="Source Sans Pro" panose="020B0503030403020204" pitchFamily="34" charset="0"/>
              <a:cs typeface="+mj-cs"/>
            </a:endParaRPr>
          </a:p>
        </p:txBody>
      </p:sp>
      <p:sp>
        <p:nvSpPr>
          <p:cNvPr id="2" name="Title 1">
            <a:extLst>
              <a:ext uri="{FF2B5EF4-FFF2-40B4-BE49-F238E27FC236}">
                <a16:creationId xmlns:a16="http://schemas.microsoft.com/office/drawing/2014/main" id="{DA8C234E-56BC-095A-6332-97F43303D839}"/>
              </a:ext>
            </a:extLst>
          </p:cNvPr>
          <p:cNvSpPr>
            <a:spLocks noGrp="1"/>
          </p:cNvSpPr>
          <p:nvPr>
            <p:ph type="title"/>
          </p:nvPr>
        </p:nvSpPr>
        <p:spPr>
          <a:xfrm>
            <a:off x="504364" y="140492"/>
            <a:ext cx="11362958" cy="1260389"/>
          </a:xfrm>
        </p:spPr>
        <p:txBody>
          <a:bodyPr>
            <a:noAutofit/>
          </a:bodyPr>
          <a:lstStyle/>
          <a:p>
            <a:r>
              <a:rPr lang="nl-NL" sz="3600" b="1" dirty="0">
                <a:latin typeface="Fira Sans" panose="020B0503050000020004" pitchFamily="34" charset="0"/>
              </a:rPr>
              <a:t>We werken dagelijks aan betere dienstverlening, maar het kan nog beter!</a:t>
            </a:r>
          </a:p>
        </p:txBody>
      </p:sp>
      <p:pic>
        <p:nvPicPr>
          <p:cNvPr id="13" name="Afbeelding 12">
            <a:extLst>
              <a:ext uri="{FF2B5EF4-FFF2-40B4-BE49-F238E27FC236}">
                <a16:creationId xmlns:a16="http://schemas.microsoft.com/office/drawing/2014/main" id="{5E371A55-979B-DA09-2913-D9E55727557B}"/>
              </a:ext>
            </a:extLst>
          </p:cNvPr>
          <p:cNvPicPr>
            <a:picLocks noChangeAspect="1"/>
          </p:cNvPicPr>
          <p:nvPr/>
        </p:nvPicPr>
        <p:blipFill>
          <a:blip r:embed="rId5"/>
          <a:stretch>
            <a:fillRect/>
          </a:stretch>
        </p:blipFill>
        <p:spPr>
          <a:xfrm>
            <a:off x="774089" y="3544081"/>
            <a:ext cx="514131" cy="514131"/>
          </a:xfrm>
          <a:prstGeom prst="rect">
            <a:avLst/>
          </a:prstGeom>
          <a:ln>
            <a:noFill/>
          </a:ln>
        </p:spPr>
      </p:pic>
      <p:pic>
        <p:nvPicPr>
          <p:cNvPr id="16" name="Graphic 15" descr="Roos met effen opvulling">
            <a:extLst>
              <a:ext uri="{FF2B5EF4-FFF2-40B4-BE49-F238E27FC236}">
                <a16:creationId xmlns:a16="http://schemas.microsoft.com/office/drawing/2014/main" id="{B880A002-F0FF-A1FB-C49F-B2A644BDDA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9596" y="2427565"/>
            <a:ext cx="450223" cy="450223"/>
          </a:xfrm>
          <a:prstGeom prst="rect">
            <a:avLst/>
          </a:prstGeom>
        </p:spPr>
      </p:pic>
    </p:spTree>
    <p:extLst>
      <p:ext uri="{BB962C8B-B14F-4D97-AF65-F5344CB8AC3E}">
        <p14:creationId xmlns:p14="http://schemas.microsoft.com/office/powerpoint/2010/main" val="2578034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9869B5-1456-5B95-096A-25D0F694E76E}"/>
              </a:ext>
            </a:extLst>
          </p:cNvPr>
          <p:cNvPicPr>
            <a:picLocks noChangeAspect="1"/>
          </p:cNvPicPr>
          <p:nvPr/>
        </p:nvPicPr>
        <p:blipFill rotWithShape="1">
          <a:blip r:embed="rId3">
            <a:extLst>
              <a:ext uri="{28A0092B-C50C-407E-A947-70E740481C1C}">
                <a14:useLocalDpi xmlns:a14="http://schemas.microsoft.com/office/drawing/2010/main" val="0"/>
              </a:ext>
            </a:extLst>
          </a:blip>
          <a:srcRect l="54636" r="958"/>
          <a:stretch/>
        </p:blipFill>
        <p:spPr>
          <a:xfrm>
            <a:off x="7466381" y="466726"/>
            <a:ext cx="4499264" cy="5710238"/>
          </a:xfrm>
          <a:prstGeom prst="rect">
            <a:avLst/>
          </a:prstGeom>
        </p:spPr>
      </p:pic>
      <p:pic>
        <p:nvPicPr>
          <p:cNvPr id="7" name="Picture 6">
            <a:extLst>
              <a:ext uri="{FF2B5EF4-FFF2-40B4-BE49-F238E27FC236}">
                <a16:creationId xmlns:a16="http://schemas.microsoft.com/office/drawing/2014/main" id="{B2F9DEAA-BDD0-66F9-A9F9-41A17E286E0E}"/>
              </a:ext>
            </a:extLst>
          </p:cNvPr>
          <p:cNvPicPr>
            <a:picLocks noChangeAspect="1"/>
          </p:cNvPicPr>
          <p:nvPr/>
        </p:nvPicPr>
        <p:blipFill rotWithShape="1">
          <a:blip r:embed="rId3">
            <a:extLst>
              <a:ext uri="{28A0092B-C50C-407E-A947-70E740481C1C}">
                <a14:useLocalDpi xmlns:a14="http://schemas.microsoft.com/office/drawing/2010/main" val="0"/>
              </a:ext>
            </a:extLst>
          </a:blip>
          <a:srcRect l="1714" t="32782" r="52922" b="18995"/>
          <a:stretch/>
        </p:blipFill>
        <p:spPr>
          <a:xfrm>
            <a:off x="828214" y="2615388"/>
            <a:ext cx="5962288" cy="3571972"/>
          </a:xfrm>
          <a:prstGeom prst="rect">
            <a:avLst/>
          </a:prstGeom>
        </p:spPr>
      </p:pic>
      <p:sp>
        <p:nvSpPr>
          <p:cNvPr id="2" name="Title 1">
            <a:extLst>
              <a:ext uri="{FF2B5EF4-FFF2-40B4-BE49-F238E27FC236}">
                <a16:creationId xmlns:a16="http://schemas.microsoft.com/office/drawing/2014/main" id="{423627CA-49E6-17C3-7E96-85D3DC904D32}"/>
              </a:ext>
            </a:extLst>
          </p:cNvPr>
          <p:cNvSpPr>
            <a:spLocks noGrp="1"/>
          </p:cNvSpPr>
          <p:nvPr>
            <p:ph type="title"/>
          </p:nvPr>
        </p:nvSpPr>
        <p:spPr>
          <a:xfrm>
            <a:off x="665018" y="681036"/>
            <a:ext cx="6801363" cy="1325563"/>
          </a:xfrm>
        </p:spPr>
        <p:txBody>
          <a:bodyPr>
            <a:noAutofit/>
          </a:bodyPr>
          <a:lstStyle/>
          <a:p>
            <a:r>
              <a:rPr lang="nl-NL" b="1" dirty="0">
                <a:latin typeface="Fira Sans" panose="020B0503050000020004" pitchFamily="34" charset="0"/>
              </a:rPr>
              <a:t>De lat ligt steeds hoger, ook door wat er buiten de overheid gebeurt</a:t>
            </a:r>
          </a:p>
        </p:txBody>
      </p:sp>
    </p:spTree>
    <p:extLst>
      <p:ext uri="{BB962C8B-B14F-4D97-AF65-F5344CB8AC3E}">
        <p14:creationId xmlns:p14="http://schemas.microsoft.com/office/powerpoint/2010/main" val="2868097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4">
            <a:extLst>
              <a:ext uri="{FF2B5EF4-FFF2-40B4-BE49-F238E27FC236}">
                <a16:creationId xmlns:a16="http://schemas.microsoft.com/office/drawing/2014/main" id="{A09B0B61-B79E-CD6B-4E5D-95D94341E0C8}"/>
              </a:ext>
            </a:extLst>
          </p:cNvPr>
          <p:cNvSpPr/>
          <p:nvPr/>
        </p:nvSpPr>
        <p:spPr>
          <a:xfrm>
            <a:off x="1066309" y="3682720"/>
            <a:ext cx="4980813" cy="21846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marL="342900" lvl="1" defTabSz="685800" fontAlgn="auto">
              <a:lnSpc>
                <a:spcPct val="110000"/>
              </a:lnSpc>
              <a:spcBef>
                <a:spcPts val="0"/>
              </a:spcBef>
              <a:spcAft>
                <a:spcPts val="0"/>
              </a:spcAft>
              <a:defRPr/>
            </a:pPr>
            <a:r>
              <a:rPr lang="nl-NL" sz="2000" b="1" dirty="0">
                <a:solidFill>
                  <a:srgbClr val="FFFFFF"/>
                </a:solidFill>
                <a:latin typeface="Source Sans Pro" panose="020B0503030403020204" pitchFamily="34" charset="0"/>
                <a:ea typeface="Source Sans Pro" panose="020B0503030403020204" pitchFamily="34" charset="0"/>
                <a:cs typeface="+mj-cs"/>
              </a:rPr>
              <a:t>Afspraken</a:t>
            </a:r>
            <a:r>
              <a:rPr lang="nl-NL" sz="2000" dirty="0">
                <a:solidFill>
                  <a:srgbClr val="FFFFFF"/>
                </a:solidFill>
                <a:latin typeface="Source Sans Pro" panose="020B0503030403020204" pitchFamily="34" charset="0"/>
                <a:ea typeface="Source Sans Pro" panose="020B0503030403020204" pitchFamily="34" charset="0"/>
                <a:cs typeface="+mj-cs"/>
              </a:rPr>
              <a:t>: </a:t>
            </a:r>
          </a:p>
          <a:p>
            <a:pPr marL="628650" lvl="1" indent="-285750" defTabSz="685800" fontAlgn="auto">
              <a:lnSpc>
                <a:spcPct val="110000"/>
              </a:lnSpc>
              <a:spcBef>
                <a:spcPts val="0"/>
              </a:spcBef>
              <a:spcAft>
                <a:spcPts val="0"/>
              </a:spcAft>
              <a:buFont typeface="Arial" panose="020B0604020202020204" pitchFamily="34" charset="0"/>
              <a:buChar char="•"/>
              <a:defRPr/>
            </a:pPr>
            <a:r>
              <a:rPr lang="nl-NL" sz="2000" dirty="0">
                <a:solidFill>
                  <a:srgbClr val="FFFFFF"/>
                </a:solidFill>
                <a:latin typeface="Source Sans Pro" panose="020B0503030403020204" pitchFamily="34" charset="0"/>
                <a:ea typeface="Source Sans Pro" panose="020B0503030403020204" pitchFamily="34" charset="0"/>
                <a:cs typeface="+mj-cs"/>
              </a:rPr>
              <a:t>Het klant perspectief echt willen begrijpen</a:t>
            </a:r>
          </a:p>
          <a:p>
            <a:pPr marL="628650" lvl="1" indent="-285750" defTabSz="685800" fontAlgn="auto">
              <a:lnSpc>
                <a:spcPct val="110000"/>
              </a:lnSpc>
              <a:spcBef>
                <a:spcPts val="0"/>
              </a:spcBef>
              <a:spcAft>
                <a:spcPts val="0"/>
              </a:spcAft>
              <a:buFont typeface="Arial" panose="020B0604020202020204" pitchFamily="34" charset="0"/>
              <a:buChar char="•"/>
              <a:defRPr/>
            </a:pPr>
            <a:r>
              <a:rPr lang="nl-NL" sz="2000" dirty="0">
                <a:solidFill>
                  <a:srgbClr val="FFFFFF"/>
                </a:solidFill>
                <a:latin typeface="Source Sans Pro" panose="020B0503030403020204" pitchFamily="34" charset="0"/>
                <a:ea typeface="Source Sans Pro" panose="020B0503030403020204" pitchFamily="34" charset="0"/>
                <a:cs typeface="+mj-cs"/>
              </a:rPr>
              <a:t>Een goede klantbeleving valt te organiseren. </a:t>
            </a:r>
          </a:p>
          <a:p>
            <a:pPr marL="628650" lvl="1" indent="-285750" defTabSz="685800" fontAlgn="auto">
              <a:lnSpc>
                <a:spcPct val="110000"/>
              </a:lnSpc>
              <a:spcBef>
                <a:spcPts val="0"/>
              </a:spcBef>
              <a:spcAft>
                <a:spcPts val="0"/>
              </a:spcAft>
              <a:buFont typeface="Arial" panose="020B0604020202020204" pitchFamily="34" charset="0"/>
              <a:buChar char="•"/>
              <a:defRPr/>
            </a:pPr>
            <a:r>
              <a:rPr lang="nl-NL" sz="2000" dirty="0">
                <a:solidFill>
                  <a:srgbClr val="FFFFFF"/>
                </a:solidFill>
                <a:latin typeface="Source Sans Pro" panose="020B0503030403020204" pitchFamily="34" charset="0"/>
                <a:ea typeface="Source Sans Pro" panose="020B0503030403020204" pitchFamily="34" charset="0"/>
                <a:cs typeface="+mj-cs"/>
              </a:rPr>
              <a:t>Elke medewerker draagt daaraan bij.</a:t>
            </a:r>
          </a:p>
        </p:txBody>
      </p:sp>
      <p:sp>
        <p:nvSpPr>
          <p:cNvPr id="3" name="Rectangle 92">
            <a:extLst>
              <a:ext uri="{FF2B5EF4-FFF2-40B4-BE49-F238E27FC236}">
                <a16:creationId xmlns:a16="http://schemas.microsoft.com/office/drawing/2014/main" id="{47C6F26D-3A80-FC86-377F-41A2CEB4820D}"/>
              </a:ext>
            </a:extLst>
          </p:cNvPr>
          <p:cNvSpPr/>
          <p:nvPr/>
        </p:nvSpPr>
        <p:spPr>
          <a:xfrm>
            <a:off x="1066309" y="2466975"/>
            <a:ext cx="4980813" cy="10512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marL="342900" lvl="1" defTabSz="685800" fontAlgn="auto">
              <a:lnSpc>
                <a:spcPct val="110000"/>
              </a:lnSpc>
              <a:spcBef>
                <a:spcPts val="0"/>
              </a:spcBef>
              <a:spcAft>
                <a:spcPts val="0"/>
              </a:spcAft>
              <a:defRPr/>
            </a:pPr>
            <a:r>
              <a:rPr lang="nl-NL" sz="2000" b="1" dirty="0">
                <a:solidFill>
                  <a:srgbClr val="FFFFFF"/>
                </a:solidFill>
                <a:latin typeface="Source Sans Pro" panose="020B0503030403020204" pitchFamily="34" charset="0"/>
                <a:ea typeface="Source Sans Pro" panose="020B0503030403020204" pitchFamily="34" charset="0"/>
                <a:cs typeface="+mj-cs"/>
              </a:rPr>
              <a:t>Besef</a:t>
            </a:r>
            <a:r>
              <a:rPr lang="nl-NL" sz="2000" dirty="0">
                <a:solidFill>
                  <a:srgbClr val="FFFFFF"/>
                </a:solidFill>
                <a:latin typeface="Source Sans Pro" panose="020B0503030403020204" pitchFamily="34" charset="0"/>
                <a:ea typeface="Source Sans Pro" panose="020B0503030403020204" pitchFamily="34" charset="0"/>
                <a:cs typeface="+mj-cs"/>
              </a:rPr>
              <a:t>: </a:t>
            </a:r>
          </a:p>
          <a:p>
            <a:pPr marL="342900" lvl="1" defTabSz="685800" fontAlgn="auto">
              <a:lnSpc>
                <a:spcPct val="110000"/>
              </a:lnSpc>
              <a:spcBef>
                <a:spcPts val="0"/>
              </a:spcBef>
              <a:spcAft>
                <a:spcPts val="0"/>
              </a:spcAft>
              <a:defRPr/>
            </a:pPr>
            <a:r>
              <a:rPr lang="nl-NL" sz="2000" dirty="0">
                <a:solidFill>
                  <a:srgbClr val="FFFFFF"/>
                </a:solidFill>
                <a:latin typeface="Source Sans Pro" panose="020B0503030403020204" pitchFamily="34" charset="0"/>
                <a:ea typeface="Source Sans Pro" panose="020B0503030403020204" pitchFamily="34" charset="0"/>
                <a:cs typeface="+mj-cs"/>
              </a:rPr>
              <a:t>Het perspectief van een klant is vaak anders dan je denkt.</a:t>
            </a:r>
            <a:endParaRPr lang="nl-NL" sz="2000" dirty="0">
              <a:solidFill>
                <a:srgbClr val="FFFFFF"/>
              </a:solidFill>
              <a:latin typeface="Source Sans Pro" panose="020B0503030403020204" pitchFamily="34" charset="0"/>
              <a:ea typeface="Source Sans Pro" panose="020B0503030403020204" pitchFamily="34" charset="0"/>
              <a:cs typeface="Arial" panose="020B0604020202020204"/>
            </a:endParaRPr>
          </a:p>
        </p:txBody>
      </p:sp>
      <p:sp>
        <p:nvSpPr>
          <p:cNvPr id="15" name="Oval 98">
            <a:extLst>
              <a:ext uri="{FF2B5EF4-FFF2-40B4-BE49-F238E27FC236}">
                <a16:creationId xmlns:a16="http://schemas.microsoft.com/office/drawing/2014/main" id="{CC2D4728-ECF5-69E4-016A-013A29CAE606}"/>
              </a:ext>
            </a:extLst>
          </p:cNvPr>
          <p:cNvSpPr/>
          <p:nvPr/>
        </p:nvSpPr>
        <p:spPr>
          <a:xfrm>
            <a:off x="747690" y="2584374"/>
            <a:ext cx="616929" cy="600599"/>
          </a:xfrm>
          <a:prstGeom prst="ellipse">
            <a:avLst/>
          </a:prstGeom>
          <a:solidFill>
            <a:schemeClr val="bg1"/>
          </a:solidFill>
          <a:ln>
            <a:solidFill>
              <a:srgbClr val="154273"/>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just" defTabSz="685800" fontAlgn="auto">
              <a:lnSpc>
                <a:spcPct val="110000"/>
              </a:lnSpc>
              <a:spcBef>
                <a:spcPts val="0"/>
              </a:spcBef>
              <a:spcAft>
                <a:spcPts val="0"/>
              </a:spcAft>
              <a:defRPr/>
            </a:pPr>
            <a:endParaRPr lang="nl-NL" sz="1400">
              <a:solidFill>
                <a:srgbClr val="FFFFFF"/>
              </a:solidFill>
              <a:latin typeface="+mj-lt"/>
            </a:endParaRPr>
          </a:p>
        </p:txBody>
      </p:sp>
      <p:sp>
        <p:nvSpPr>
          <p:cNvPr id="16" name="Oval 98">
            <a:extLst>
              <a:ext uri="{FF2B5EF4-FFF2-40B4-BE49-F238E27FC236}">
                <a16:creationId xmlns:a16="http://schemas.microsoft.com/office/drawing/2014/main" id="{CC28EF15-BE86-2AF5-45DE-89CEE7AFBD73}"/>
              </a:ext>
            </a:extLst>
          </p:cNvPr>
          <p:cNvSpPr/>
          <p:nvPr/>
        </p:nvSpPr>
        <p:spPr>
          <a:xfrm>
            <a:off x="766740" y="3837551"/>
            <a:ext cx="616929" cy="600599"/>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just" defTabSz="685800" fontAlgn="auto">
              <a:lnSpc>
                <a:spcPct val="110000"/>
              </a:lnSpc>
              <a:spcBef>
                <a:spcPts val="0"/>
              </a:spcBef>
              <a:spcAft>
                <a:spcPts val="0"/>
              </a:spcAft>
              <a:defRPr/>
            </a:pPr>
            <a:endParaRPr lang="nl-NL" sz="1400">
              <a:solidFill>
                <a:srgbClr val="FFFFFF"/>
              </a:solidFill>
              <a:latin typeface="+mj-lt"/>
            </a:endParaRPr>
          </a:p>
        </p:txBody>
      </p:sp>
      <p:pic>
        <p:nvPicPr>
          <p:cNvPr id="18" name="Afbeelding 17">
            <a:extLst>
              <a:ext uri="{FF2B5EF4-FFF2-40B4-BE49-F238E27FC236}">
                <a16:creationId xmlns:a16="http://schemas.microsoft.com/office/drawing/2014/main" id="{FD5D24B4-5974-0017-3401-9F992987E1D3}"/>
              </a:ext>
            </a:extLst>
          </p:cNvPr>
          <p:cNvPicPr>
            <a:picLocks noChangeAspect="1"/>
          </p:cNvPicPr>
          <p:nvPr/>
        </p:nvPicPr>
        <p:blipFill>
          <a:blip r:embed="rId3"/>
          <a:stretch>
            <a:fillRect/>
          </a:stretch>
        </p:blipFill>
        <p:spPr>
          <a:xfrm>
            <a:off x="781660" y="2644125"/>
            <a:ext cx="545662" cy="545662"/>
          </a:xfrm>
          <a:prstGeom prst="rect">
            <a:avLst/>
          </a:prstGeom>
          <a:ln>
            <a:noFill/>
          </a:ln>
        </p:spPr>
      </p:pic>
      <p:pic>
        <p:nvPicPr>
          <p:cNvPr id="19" name="Afbeelding 18">
            <a:extLst>
              <a:ext uri="{FF2B5EF4-FFF2-40B4-BE49-F238E27FC236}">
                <a16:creationId xmlns:a16="http://schemas.microsoft.com/office/drawing/2014/main" id="{EB202800-C811-D6F5-DA8E-B9D3548B49DE}"/>
              </a:ext>
            </a:extLst>
          </p:cNvPr>
          <p:cNvPicPr>
            <a:picLocks noChangeAspect="1"/>
          </p:cNvPicPr>
          <p:nvPr/>
        </p:nvPicPr>
        <p:blipFill>
          <a:blip r:embed="rId4"/>
          <a:stretch>
            <a:fillRect/>
          </a:stretch>
        </p:blipFill>
        <p:spPr>
          <a:xfrm>
            <a:off x="790198" y="3863522"/>
            <a:ext cx="564055" cy="564055"/>
          </a:xfrm>
          <a:prstGeom prst="rect">
            <a:avLst/>
          </a:prstGeom>
          <a:ln>
            <a:noFill/>
          </a:ln>
        </p:spPr>
      </p:pic>
      <p:sp>
        <p:nvSpPr>
          <p:cNvPr id="4" name="Title 3">
            <a:extLst>
              <a:ext uri="{FF2B5EF4-FFF2-40B4-BE49-F238E27FC236}">
                <a16:creationId xmlns:a16="http://schemas.microsoft.com/office/drawing/2014/main" id="{231ED584-F43B-E419-7BF3-83D90C41A01F}"/>
              </a:ext>
            </a:extLst>
          </p:cNvPr>
          <p:cNvSpPr>
            <a:spLocks noGrp="1"/>
          </p:cNvSpPr>
          <p:nvPr>
            <p:ph type="title"/>
          </p:nvPr>
        </p:nvSpPr>
        <p:spPr>
          <a:xfrm>
            <a:off x="592814" y="65726"/>
            <a:ext cx="11555214" cy="1260389"/>
          </a:xfrm>
        </p:spPr>
        <p:txBody>
          <a:bodyPr>
            <a:noAutofit/>
          </a:bodyPr>
          <a:lstStyle/>
          <a:p>
            <a:r>
              <a:rPr lang="nl-NL" sz="3600" b="1" dirty="0">
                <a:latin typeface="Fira Sans" panose="020B0503050000020004" pitchFamily="34" charset="0"/>
              </a:rPr>
              <a:t>Dit vraagt dat wij klanten écht begrijpen en het beter voor ze willen maken</a:t>
            </a:r>
          </a:p>
        </p:txBody>
      </p:sp>
      <p:pic>
        <p:nvPicPr>
          <p:cNvPr id="8" name="Afbeelding 7" descr="Persoon die in een kano aan het paddelen is">
            <a:extLst>
              <a:ext uri="{FF2B5EF4-FFF2-40B4-BE49-F238E27FC236}">
                <a16:creationId xmlns:a16="http://schemas.microsoft.com/office/drawing/2014/main" id="{25935BCA-63B0-B964-E5B5-24E90859DA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5350" y="2466975"/>
            <a:ext cx="5031253" cy="3400425"/>
          </a:xfrm>
          <a:prstGeom prst="rect">
            <a:avLst/>
          </a:prstGeom>
        </p:spPr>
      </p:pic>
    </p:spTree>
    <p:extLst>
      <p:ext uri="{BB962C8B-B14F-4D97-AF65-F5344CB8AC3E}">
        <p14:creationId xmlns:p14="http://schemas.microsoft.com/office/powerpoint/2010/main" val="2226856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92F7B-8B7D-E1AD-C5E1-601E67BB95D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89C88A8-AEA5-0E45-E691-B88C8DC13BFC}"/>
              </a:ext>
            </a:extLst>
          </p:cNvPr>
          <p:cNvSpPr>
            <a:spLocks noGrp="1"/>
          </p:cNvSpPr>
          <p:nvPr>
            <p:ph type="ctrTitle"/>
          </p:nvPr>
        </p:nvSpPr>
        <p:spPr/>
        <p:txBody>
          <a:bodyPr/>
          <a:lstStyle/>
          <a:p>
            <a:r>
              <a:rPr lang="nl-NL" dirty="0"/>
              <a:t>Uitleg over klantreizen</a:t>
            </a:r>
          </a:p>
        </p:txBody>
      </p:sp>
      <p:sp>
        <p:nvSpPr>
          <p:cNvPr id="4" name="Tijdelijke aanduiding voor tekst 3">
            <a:extLst>
              <a:ext uri="{FF2B5EF4-FFF2-40B4-BE49-F238E27FC236}">
                <a16:creationId xmlns:a16="http://schemas.microsoft.com/office/drawing/2014/main" id="{58313BA7-5C1A-F98A-E0A5-3445C380D6B7}"/>
              </a:ext>
            </a:extLst>
          </p:cNvPr>
          <p:cNvSpPr>
            <a:spLocks noGrp="1"/>
          </p:cNvSpPr>
          <p:nvPr>
            <p:ph type="body" sz="quarter" idx="10"/>
          </p:nvPr>
        </p:nvSpPr>
        <p:spPr/>
        <p:txBody>
          <a:bodyPr/>
          <a:lstStyle/>
          <a:p>
            <a:r>
              <a:rPr lang="nl-NL" dirty="0"/>
              <a:t>2</a:t>
            </a:r>
          </a:p>
        </p:txBody>
      </p:sp>
    </p:spTree>
    <p:extLst>
      <p:ext uri="{BB962C8B-B14F-4D97-AF65-F5344CB8AC3E}">
        <p14:creationId xmlns:p14="http://schemas.microsoft.com/office/powerpoint/2010/main" val="2789656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92">
            <a:extLst>
              <a:ext uri="{FF2B5EF4-FFF2-40B4-BE49-F238E27FC236}">
                <a16:creationId xmlns:a16="http://schemas.microsoft.com/office/drawing/2014/main" id="{BB5015D0-EF1B-E2F0-D6E0-EA91B8885CE7}"/>
              </a:ext>
            </a:extLst>
          </p:cNvPr>
          <p:cNvSpPr/>
          <p:nvPr/>
        </p:nvSpPr>
        <p:spPr>
          <a:xfrm>
            <a:off x="834530" y="4402212"/>
            <a:ext cx="5819088" cy="16216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indent="-114300" defTabSz="685800">
              <a:lnSpc>
                <a:spcPct val="110000"/>
              </a:lnSpc>
              <a:defRPr/>
            </a:pPr>
            <a:r>
              <a:rPr lang="nl-NL" sz="2000" dirty="0">
                <a:solidFill>
                  <a:schemeClr val="bg1"/>
                </a:solidFill>
                <a:latin typeface="Source Sans Pro" panose="020B0503030403020204" pitchFamily="34" charset="0"/>
                <a:ea typeface="Source Sans Pro" panose="020B0503030403020204" pitchFamily="34" charset="0"/>
                <a:cs typeface="Verdana" panose="020B0604030504040204" pitchFamily="34" charset="0"/>
              </a:rPr>
              <a:t>Is een uniek hulpmiddel, omdat het…</a:t>
            </a:r>
          </a:p>
          <a:p>
            <a:pPr marL="171450" indent="-285750" defTabSz="685800">
              <a:lnSpc>
                <a:spcPct val="110000"/>
              </a:lnSpc>
              <a:buFont typeface="Arial" panose="020B0604020202020204" pitchFamily="34" charset="0"/>
              <a:buChar char="•"/>
              <a:defRPr/>
            </a:pPr>
            <a:r>
              <a:rPr lang="nl-NL" sz="2000" dirty="0">
                <a:solidFill>
                  <a:schemeClr val="bg1"/>
                </a:solidFill>
                <a:latin typeface="Source Sans Pro" panose="020B0503030403020204" pitchFamily="34" charset="0"/>
                <a:ea typeface="Source Sans Pro" panose="020B0503030403020204" pitchFamily="34" charset="0"/>
                <a:cs typeface="Verdana" panose="020B0604030504040204" pitchFamily="34" charset="0"/>
              </a:rPr>
              <a:t>over kanalen en organisatiegrenzen heen kijkt.</a:t>
            </a:r>
          </a:p>
          <a:p>
            <a:pPr marL="171450" indent="-285750" defTabSz="685800">
              <a:lnSpc>
                <a:spcPct val="110000"/>
              </a:lnSpc>
              <a:buFont typeface="Arial" panose="020B0604020202020204" pitchFamily="34" charset="0"/>
              <a:buChar char="•"/>
              <a:defRPr/>
            </a:pPr>
            <a:r>
              <a:rPr lang="nl-NL" sz="2000" dirty="0">
                <a:solidFill>
                  <a:schemeClr val="bg1"/>
                </a:solidFill>
                <a:latin typeface="Source Sans Pro" panose="020B0503030403020204" pitchFamily="34" charset="0"/>
                <a:ea typeface="Source Sans Pro" panose="020B0503030403020204" pitchFamily="34" charset="0"/>
                <a:cs typeface="Verdana" panose="020B0604030504040204" pitchFamily="34" charset="0"/>
              </a:rPr>
              <a:t>zich richt op actie én beleving</a:t>
            </a:r>
          </a:p>
          <a:p>
            <a:pPr marL="171450" indent="-285750" defTabSz="685800">
              <a:lnSpc>
                <a:spcPct val="110000"/>
              </a:lnSpc>
              <a:buFont typeface="Arial" panose="020B0604020202020204" pitchFamily="34" charset="0"/>
              <a:buChar char="•"/>
              <a:defRPr/>
            </a:pPr>
            <a:r>
              <a:rPr lang="nl-NL" sz="2000" dirty="0">
                <a:solidFill>
                  <a:schemeClr val="bg1"/>
                </a:solidFill>
                <a:latin typeface="Source Sans Pro" panose="020B0503030403020204" pitchFamily="34" charset="0"/>
                <a:ea typeface="Source Sans Pro" panose="020B0503030403020204" pitchFamily="34" charset="0"/>
                <a:cs typeface="Verdana" panose="020B0604030504040204" pitchFamily="34" charset="0"/>
              </a:rPr>
              <a:t>beïnvloed wordt door alle niveaus in de organisatie.</a:t>
            </a:r>
          </a:p>
        </p:txBody>
      </p:sp>
      <p:sp>
        <p:nvSpPr>
          <p:cNvPr id="29" name="Rectangle 97">
            <a:extLst>
              <a:ext uri="{FF2B5EF4-FFF2-40B4-BE49-F238E27FC236}">
                <a16:creationId xmlns:a16="http://schemas.microsoft.com/office/drawing/2014/main" id="{A19F8C3C-BED4-D0C2-2C97-7A94F093784D}"/>
              </a:ext>
            </a:extLst>
          </p:cNvPr>
          <p:cNvSpPr/>
          <p:nvPr/>
        </p:nvSpPr>
        <p:spPr>
          <a:xfrm>
            <a:off x="838200" y="2038350"/>
            <a:ext cx="5804250" cy="10235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indent="-114300" defTabSz="685800">
              <a:lnSpc>
                <a:spcPct val="110000"/>
              </a:lnSpc>
              <a:defRPr/>
            </a:pPr>
            <a:r>
              <a:rPr lang="en-GB" sz="2000" dirty="0">
                <a:solidFill>
                  <a:schemeClr val="bg1"/>
                </a:solidFill>
                <a:latin typeface="Source Sans Pro" panose="020B0503030403020204" pitchFamily="34" charset="0"/>
                <a:ea typeface="Source Sans Pro" panose="020B0503030403020204" pitchFamily="34" charset="0"/>
                <a:cs typeface="Verdana" panose="020B0604030504040204" pitchFamily="34" charset="0"/>
              </a:rPr>
              <a:t>Laat </a:t>
            </a:r>
            <a:r>
              <a:rPr lang="en-GB" sz="2000" dirty="0" err="1">
                <a:solidFill>
                  <a:schemeClr val="bg1"/>
                </a:solidFill>
                <a:latin typeface="Source Sans Pro" panose="020B0503030403020204" pitchFamily="34" charset="0"/>
                <a:ea typeface="Source Sans Pro" panose="020B0503030403020204" pitchFamily="34" charset="0"/>
                <a:cs typeface="Verdana" panose="020B0604030504040204" pitchFamily="34" charset="0"/>
              </a:rPr>
              <a:t>zien</a:t>
            </a:r>
            <a:r>
              <a:rPr lang="en-GB" sz="2000" dirty="0">
                <a:solidFill>
                  <a:schemeClr val="bg1"/>
                </a:solidFill>
                <a:latin typeface="Source Sans Pro" panose="020B0503030403020204" pitchFamily="34" charset="0"/>
                <a:ea typeface="Source Sans Pro" panose="020B0503030403020204" pitchFamily="34" charset="0"/>
                <a:cs typeface="Verdana" panose="020B0604030504040204" pitchFamily="34" charset="0"/>
              </a:rPr>
              <a:t> </a:t>
            </a:r>
            <a:r>
              <a:rPr lang="en-GB" sz="2000" dirty="0" err="1">
                <a:solidFill>
                  <a:schemeClr val="bg1"/>
                </a:solidFill>
                <a:latin typeface="Source Sans Pro" panose="020B0503030403020204" pitchFamily="34" charset="0"/>
                <a:ea typeface="Source Sans Pro" panose="020B0503030403020204" pitchFamily="34" charset="0"/>
                <a:cs typeface="Verdana" panose="020B0604030504040204" pitchFamily="34" charset="0"/>
              </a:rPr>
              <a:t>welke</a:t>
            </a:r>
            <a:r>
              <a:rPr lang="en-GB" sz="2000" dirty="0">
                <a:solidFill>
                  <a:schemeClr val="bg1"/>
                </a:solidFill>
                <a:latin typeface="Source Sans Pro" panose="020B0503030403020204" pitchFamily="34" charset="0"/>
                <a:ea typeface="Source Sans Pro" panose="020B0503030403020204" pitchFamily="34" charset="0"/>
                <a:cs typeface="Verdana" panose="020B0604030504040204" pitchFamily="34" charset="0"/>
              </a:rPr>
              <a:t> </a:t>
            </a:r>
            <a:r>
              <a:rPr lang="en-GB" sz="2000" dirty="0" err="1">
                <a:solidFill>
                  <a:schemeClr val="bg1"/>
                </a:solidFill>
                <a:latin typeface="Source Sans Pro" panose="020B0503030403020204" pitchFamily="34" charset="0"/>
                <a:ea typeface="Source Sans Pro" panose="020B0503030403020204" pitchFamily="34" charset="0"/>
                <a:cs typeface="Verdana" panose="020B0604030504040204" pitchFamily="34" charset="0"/>
              </a:rPr>
              <a:t>stappen</a:t>
            </a:r>
            <a:r>
              <a:rPr lang="en-GB" sz="2000" dirty="0">
                <a:solidFill>
                  <a:schemeClr val="bg1"/>
                </a:solidFill>
                <a:latin typeface="Source Sans Pro" panose="020B0503030403020204" pitchFamily="34" charset="0"/>
                <a:ea typeface="Source Sans Pro" panose="020B0503030403020204" pitchFamily="34" charset="0"/>
                <a:cs typeface="Verdana" panose="020B0604030504040204" pitchFamily="34" charset="0"/>
              </a:rPr>
              <a:t> </a:t>
            </a:r>
            <a:r>
              <a:rPr lang="en-GB" sz="2000" dirty="0" err="1">
                <a:solidFill>
                  <a:schemeClr val="bg1"/>
                </a:solidFill>
                <a:latin typeface="Source Sans Pro" panose="020B0503030403020204" pitchFamily="34" charset="0"/>
                <a:ea typeface="Source Sans Pro" panose="020B0503030403020204" pitchFamily="34" charset="0"/>
                <a:cs typeface="Verdana" panose="020B0604030504040204" pitchFamily="34" charset="0"/>
              </a:rPr>
              <a:t>een</a:t>
            </a:r>
            <a:r>
              <a:rPr lang="en-GB" sz="2000" dirty="0">
                <a:solidFill>
                  <a:schemeClr val="bg1"/>
                </a:solidFill>
                <a:latin typeface="Source Sans Pro" panose="020B0503030403020204" pitchFamily="34" charset="0"/>
                <a:ea typeface="Source Sans Pro" panose="020B0503030403020204" pitchFamily="34" charset="0"/>
                <a:cs typeface="Verdana" panose="020B0604030504040204" pitchFamily="34" charset="0"/>
              </a:rPr>
              <a:t> </a:t>
            </a:r>
            <a:r>
              <a:rPr lang="en-GB" sz="2000" dirty="0" err="1">
                <a:solidFill>
                  <a:schemeClr val="bg1"/>
                </a:solidFill>
                <a:latin typeface="Source Sans Pro" panose="020B0503030403020204" pitchFamily="34" charset="0"/>
                <a:ea typeface="Source Sans Pro" panose="020B0503030403020204" pitchFamily="34" charset="0"/>
                <a:cs typeface="Verdana" panose="020B0604030504040204" pitchFamily="34" charset="0"/>
              </a:rPr>
              <a:t>klant</a:t>
            </a:r>
            <a:r>
              <a:rPr lang="en-GB" sz="2000" dirty="0">
                <a:solidFill>
                  <a:schemeClr val="bg1"/>
                </a:solidFill>
                <a:latin typeface="Source Sans Pro" panose="020B0503030403020204" pitchFamily="34" charset="0"/>
                <a:ea typeface="Source Sans Pro" panose="020B0503030403020204" pitchFamily="34" charset="0"/>
                <a:cs typeface="Verdana" panose="020B0604030504040204" pitchFamily="34" charset="0"/>
              </a:rPr>
              <a:t> </a:t>
            </a:r>
            <a:r>
              <a:rPr lang="en-GB" sz="2000" dirty="0" err="1">
                <a:solidFill>
                  <a:schemeClr val="bg1"/>
                </a:solidFill>
                <a:latin typeface="Source Sans Pro" panose="020B0503030403020204" pitchFamily="34" charset="0"/>
                <a:ea typeface="Source Sans Pro" panose="020B0503030403020204" pitchFamily="34" charset="0"/>
                <a:cs typeface="Verdana" panose="020B0604030504040204" pitchFamily="34" charset="0"/>
              </a:rPr>
              <a:t>neemt</a:t>
            </a:r>
            <a:r>
              <a:rPr lang="en-GB" sz="2000" dirty="0">
                <a:solidFill>
                  <a:schemeClr val="bg1"/>
                </a:solidFill>
                <a:latin typeface="Source Sans Pro" panose="020B0503030403020204" pitchFamily="34" charset="0"/>
                <a:ea typeface="Source Sans Pro" panose="020B0503030403020204" pitchFamily="34" charset="0"/>
                <a:cs typeface="Verdana" panose="020B0604030504040204" pitchFamily="34" charset="0"/>
              </a:rPr>
              <a:t> om </a:t>
            </a:r>
            <a:r>
              <a:rPr lang="en-GB" sz="2000" dirty="0" err="1">
                <a:solidFill>
                  <a:schemeClr val="bg1"/>
                </a:solidFill>
                <a:latin typeface="Source Sans Pro" panose="020B0503030403020204" pitchFamily="34" charset="0"/>
                <a:ea typeface="Source Sans Pro" panose="020B0503030403020204" pitchFamily="34" charset="0"/>
                <a:cs typeface="Verdana" panose="020B0604030504040204" pitchFamily="34" charset="0"/>
              </a:rPr>
              <a:t>een</a:t>
            </a:r>
            <a:r>
              <a:rPr lang="en-GB" sz="2000" dirty="0">
                <a:solidFill>
                  <a:schemeClr val="bg1"/>
                </a:solidFill>
                <a:latin typeface="Source Sans Pro" panose="020B0503030403020204" pitchFamily="34" charset="0"/>
                <a:ea typeface="Source Sans Pro" panose="020B0503030403020204" pitchFamily="34" charset="0"/>
                <a:cs typeface="Verdana" panose="020B0604030504040204" pitchFamily="34" charset="0"/>
              </a:rPr>
              <a:t> </a:t>
            </a:r>
            <a:r>
              <a:rPr lang="en-GB" sz="2000" dirty="0" err="1">
                <a:solidFill>
                  <a:schemeClr val="bg1"/>
                </a:solidFill>
                <a:latin typeface="Source Sans Pro" panose="020B0503030403020204" pitchFamily="34" charset="0"/>
                <a:ea typeface="Source Sans Pro" panose="020B0503030403020204" pitchFamily="34" charset="0"/>
                <a:cs typeface="Verdana" panose="020B0604030504040204" pitchFamily="34" charset="0"/>
              </a:rPr>
              <a:t>doel</a:t>
            </a:r>
            <a:r>
              <a:rPr lang="en-GB" sz="2000" dirty="0">
                <a:solidFill>
                  <a:schemeClr val="bg1"/>
                </a:solidFill>
                <a:latin typeface="Source Sans Pro" panose="020B0503030403020204" pitchFamily="34" charset="0"/>
                <a:ea typeface="Source Sans Pro" panose="020B0503030403020204" pitchFamily="34" charset="0"/>
                <a:cs typeface="Verdana" panose="020B0604030504040204" pitchFamily="34" charset="0"/>
              </a:rPr>
              <a:t> </a:t>
            </a:r>
            <a:r>
              <a:rPr lang="en-GB" sz="2000" dirty="0" err="1">
                <a:solidFill>
                  <a:schemeClr val="bg1"/>
                </a:solidFill>
                <a:latin typeface="Source Sans Pro" panose="020B0503030403020204" pitchFamily="34" charset="0"/>
                <a:ea typeface="Source Sans Pro" panose="020B0503030403020204" pitchFamily="34" charset="0"/>
                <a:cs typeface="Verdana" panose="020B0604030504040204" pitchFamily="34" charset="0"/>
              </a:rPr>
              <a:t>te</a:t>
            </a:r>
            <a:r>
              <a:rPr lang="en-GB" sz="2000" dirty="0">
                <a:solidFill>
                  <a:schemeClr val="bg1"/>
                </a:solidFill>
                <a:latin typeface="Source Sans Pro" panose="020B0503030403020204" pitchFamily="34" charset="0"/>
                <a:ea typeface="Source Sans Pro" panose="020B0503030403020204" pitchFamily="34" charset="0"/>
                <a:cs typeface="Verdana" panose="020B0604030504040204" pitchFamily="34" charset="0"/>
              </a:rPr>
              <a:t> </a:t>
            </a:r>
            <a:r>
              <a:rPr lang="en-GB" sz="2000" dirty="0" err="1">
                <a:solidFill>
                  <a:schemeClr val="bg1"/>
                </a:solidFill>
                <a:latin typeface="Source Sans Pro" panose="020B0503030403020204" pitchFamily="34" charset="0"/>
                <a:ea typeface="Source Sans Pro" panose="020B0503030403020204" pitchFamily="34" charset="0"/>
                <a:cs typeface="Verdana" panose="020B0604030504040204" pitchFamily="34" charset="0"/>
              </a:rPr>
              <a:t>bereiken</a:t>
            </a:r>
            <a:r>
              <a:rPr lang="en-GB" sz="2000" dirty="0">
                <a:solidFill>
                  <a:schemeClr val="bg1"/>
                </a:solidFill>
                <a:latin typeface="Source Sans Pro" panose="020B0503030403020204" pitchFamily="34" charset="0"/>
                <a:ea typeface="Source Sans Pro" panose="020B0503030403020204" pitchFamily="34" charset="0"/>
                <a:cs typeface="Verdana" panose="020B0604030504040204" pitchFamily="34" charset="0"/>
              </a:rPr>
              <a:t> </a:t>
            </a:r>
            <a:r>
              <a:rPr lang="en-GB" sz="2000" dirty="0" err="1">
                <a:solidFill>
                  <a:schemeClr val="bg1"/>
                </a:solidFill>
                <a:latin typeface="Source Sans Pro" panose="020B0503030403020204" pitchFamily="34" charset="0"/>
                <a:ea typeface="Source Sans Pro" panose="020B0503030403020204" pitchFamily="34" charset="0"/>
                <a:cs typeface="Verdana" panose="020B0604030504040204" pitchFamily="34" charset="0"/>
              </a:rPr>
              <a:t>en</a:t>
            </a:r>
            <a:r>
              <a:rPr lang="en-GB" sz="2000" dirty="0">
                <a:solidFill>
                  <a:schemeClr val="bg1"/>
                </a:solidFill>
                <a:latin typeface="Source Sans Pro" panose="020B0503030403020204" pitchFamily="34" charset="0"/>
                <a:ea typeface="Source Sans Pro" panose="020B0503030403020204" pitchFamily="34" charset="0"/>
                <a:cs typeface="Verdana" panose="020B0604030504040204" pitchFamily="34" charset="0"/>
              </a:rPr>
              <a:t> hoe </a:t>
            </a:r>
            <a:r>
              <a:rPr lang="en-GB" sz="2000" dirty="0" err="1">
                <a:solidFill>
                  <a:schemeClr val="bg1"/>
                </a:solidFill>
                <a:latin typeface="Source Sans Pro" panose="020B0503030403020204" pitchFamily="34" charset="0"/>
                <a:ea typeface="Source Sans Pro" panose="020B0503030403020204" pitchFamily="34" charset="0"/>
                <a:cs typeface="Verdana" panose="020B0604030504040204" pitchFamily="34" charset="0"/>
              </a:rPr>
              <a:t>dit</a:t>
            </a:r>
            <a:r>
              <a:rPr lang="en-GB" sz="2000" dirty="0">
                <a:solidFill>
                  <a:schemeClr val="bg1"/>
                </a:solidFill>
                <a:latin typeface="Source Sans Pro" panose="020B0503030403020204" pitchFamily="34" charset="0"/>
                <a:ea typeface="Source Sans Pro" panose="020B0503030403020204" pitchFamily="34" charset="0"/>
                <a:cs typeface="Verdana" panose="020B0604030504040204" pitchFamily="34" charset="0"/>
              </a:rPr>
              <a:t> door de </a:t>
            </a:r>
            <a:r>
              <a:rPr lang="en-GB" sz="2000" dirty="0" err="1">
                <a:solidFill>
                  <a:schemeClr val="bg1"/>
                </a:solidFill>
                <a:latin typeface="Source Sans Pro" panose="020B0503030403020204" pitchFamily="34" charset="0"/>
                <a:ea typeface="Source Sans Pro" panose="020B0503030403020204" pitchFamily="34" charset="0"/>
                <a:cs typeface="Verdana" panose="020B0604030504040204" pitchFamily="34" charset="0"/>
              </a:rPr>
              <a:t>klant</a:t>
            </a:r>
            <a:r>
              <a:rPr lang="en-GB" sz="2000" dirty="0">
                <a:solidFill>
                  <a:schemeClr val="bg1"/>
                </a:solidFill>
                <a:latin typeface="Source Sans Pro" panose="020B0503030403020204" pitchFamily="34" charset="0"/>
                <a:ea typeface="Source Sans Pro" panose="020B0503030403020204" pitchFamily="34" charset="0"/>
                <a:cs typeface="Verdana" panose="020B0604030504040204" pitchFamily="34" charset="0"/>
              </a:rPr>
              <a:t> </a:t>
            </a:r>
            <a:r>
              <a:rPr lang="en-GB" sz="2000" dirty="0" err="1">
                <a:solidFill>
                  <a:schemeClr val="bg1"/>
                </a:solidFill>
                <a:latin typeface="Source Sans Pro" panose="020B0503030403020204" pitchFamily="34" charset="0"/>
                <a:ea typeface="Source Sans Pro" panose="020B0503030403020204" pitchFamily="34" charset="0"/>
                <a:cs typeface="Verdana" panose="020B0604030504040204" pitchFamily="34" charset="0"/>
              </a:rPr>
              <a:t>wordt</a:t>
            </a:r>
            <a:r>
              <a:rPr lang="en-GB" sz="2000" dirty="0">
                <a:solidFill>
                  <a:schemeClr val="bg1"/>
                </a:solidFill>
                <a:latin typeface="Source Sans Pro" panose="020B0503030403020204" pitchFamily="34" charset="0"/>
                <a:ea typeface="Source Sans Pro" panose="020B0503030403020204" pitchFamily="34" charset="0"/>
                <a:cs typeface="Verdana" panose="020B0604030504040204" pitchFamily="34" charset="0"/>
              </a:rPr>
              <a:t> </a:t>
            </a:r>
            <a:r>
              <a:rPr lang="en-GB" sz="2000" dirty="0" err="1">
                <a:solidFill>
                  <a:schemeClr val="bg1"/>
                </a:solidFill>
                <a:latin typeface="Source Sans Pro" panose="020B0503030403020204" pitchFamily="34" charset="0"/>
                <a:ea typeface="Source Sans Pro" panose="020B0503030403020204" pitchFamily="34" charset="0"/>
                <a:cs typeface="Verdana" panose="020B0604030504040204" pitchFamily="34" charset="0"/>
              </a:rPr>
              <a:t>ervaren</a:t>
            </a:r>
            <a:r>
              <a:rPr lang="en-GB" sz="2000" dirty="0">
                <a:solidFill>
                  <a:schemeClr val="bg1"/>
                </a:solidFill>
                <a:latin typeface="Source Sans Pro" panose="020B0503030403020204" pitchFamily="34" charset="0"/>
                <a:ea typeface="Source Sans Pro" panose="020B0503030403020204" pitchFamily="34" charset="0"/>
                <a:cs typeface="Verdana" panose="020B0604030504040204" pitchFamily="34" charset="0"/>
              </a:rPr>
              <a:t>.</a:t>
            </a:r>
            <a:endParaRPr lang="nl-NL" sz="2000" dirty="0">
              <a:solidFill>
                <a:schemeClr val="bg1"/>
              </a:solidFill>
              <a:latin typeface="Source Sans Pro" panose="020B0503030403020204" pitchFamily="34" charset="0"/>
              <a:ea typeface="Source Sans Pro" panose="020B0503030403020204" pitchFamily="34" charset="0"/>
              <a:cs typeface="Verdana" panose="020B0604030504040204" pitchFamily="34" charset="0"/>
            </a:endParaRPr>
          </a:p>
        </p:txBody>
      </p:sp>
      <p:sp>
        <p:nvSpPr>
          <p:cNvPr id="32" name="Rectangle 101">
            <a:extLst>
              <a:ext uri="{FF2B5EF4-FFF2-40B4-BE49-F238E27FC236}">
                <a16:creationId xmlns:a16="http://schemas.microsoft.com/office/drawing/2014/main" id="{6C91420C-5B14-D9BD-2459-1724A1FB0778}"/>
              </a:ext>
            </a:extLst>
          </p:cNvPr>
          <p:cNvSpPr/>
          <p:nvPr/>
        </p:nvSpPr>
        <p:spPr>
          <a:xfrm>
            <a:off x="839775" y="3220281"/>
            <a:ext cx="5813331" cy="10235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indent="-114300" defTabSz="685800">
              <a:lnSpc>
                <a:spcPct val="110000"/>
              </a:lnSpc>
              <a:defRPr/>
            </a:pPr>
            <a:r>
              <a:rPr lang="nl-NL" sz="2000" dirty="0">
                <a:solidFill>
                  <a:schemeClr val="bg1"/>
                </a:solidFill>
                <a:latin typeface="Source Sans Pro" panose="020B0503030403020204" pitchFamily="34" charset="0"/>
                <a:ea typeface="Source Sans Pro" panose="020B0503030403020204" pitchFamily="34" charset="0"/>
                <a:cs typeface="Verdana" panose="020B0604030504040204" pitchFamily="34" charset="0"/>
              </a:rPr>
              <a:t>Laat zien wat de klant echt nodig heeft en hoe wij daar als publieke dienstverlener op in kunnen spelen. </a:t>
            </a:r>
          </a:p>
        </p:txBody>
      </p:sp>
      <p:sp>
        <p:nvSpPr>
          <p:cNvPr id="22" name="Subtitle 1">
            <a:extLst>
              <a:ext uri="{FF2B5EF4-FFF2-40B4-BE49-F238E27FC236}">
                <a16:creationId xmlns:a16="http://schemas.microsoft.com/office/drawing/2014/main" id="{5DC9E8D7-9544-FF55-105E-D87BB8FAFD7A}"/>
              </a:ext>
            </a:extLst>
          </p:cNvPr>
          <p:cNvSpPr txBox="1">
            <a:spLocks/>
          </p:cNvSpPr>
          <p:nvPr/>
        </p:nvSpPr>
        <p:spPr>
          <a:xfrm>
            <a:off x="7386759" y="2180827"/>
            <a:ext cx="4083600" cy="6006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dirty="0" err="1">
                <a:solidFill>
                  <a:srgbClr val="002F3E"/>
                </a:solidFill>
                <a:latin typeface="Source Sans Pro" panose="020B0503030403020204" pitchFamily="34" charset="0"/>
                <a:ea typeface="Source Sans Pro" panose="020B0503030403020204" pitchFamily="34" charset="0"/>
                <a:cs typeface="Verdana" panose="020B0604030504040204" pitchFamily="34" charset="0"/>
              </a:rPr>
              <a:t>Een</a:t>
            </a:r>
            <a:r>
              <a:rPr lang="en-US" sz="2000" b="1" dirty="0">
                <a:solidFill>
                  <a:srgbClr val="002F3E"/>
                </a:solidFill>
                <a:latin typeface="Source Sans Pro" panose="020B0503030403020204" pitchFamily="34" charset="0"/>
                <a:ea typeface="Source Sans Pro" panose="020B0503030403020204" pitchFamily="34" charset="0"/>
                <a:cs typeface="Verdana" panose="020B0604030504040204" pitchFamily="34" charset="0"/>
              </a:rPr>
              <a:t> instrument: </a:t>
            </a:r>
            <a:r>
              <a:rPr lang="en-US" sz="2000" dirty="0" err="1">
                <a:solidFill>
                  <a:srgbClr val="002F3E"/>
                </a:solidFill>
                <a:latin typeface="Source Sans Pro" panose="020B0503030403020204" pitchFamily="34" charset="0"/>
                <a:ea typeface="Source Sans Pro" panose="020B0503030403020204" pitchFamily="34" charset="0"/>
                <a:cs typeface="Verdana" panose="020B0604030504040204" pitchFamily="34" charset="0"/>
              </a:rPr>
              <a:t>Een</a:t>
            </a:r>
            <a:r>
              <a:rPr lang="en-US" sz="2000" dirty="0">
                <a:solidFill>
                  <a:srgbClr val="002F3E"/>
                </a:solidFill>
                <a:latin typeface="Source Sans Pro" panose="020B0503030403020204" pitchFamily="34" charset="0"/>
                <a:ea typeface="Source Sans Pro" panose="020B0503030403020204" pitchFamily="34" charset="0"/>
                <a:cs typeface="Verdana" panose="020B0604030504040204" pitchFamily="34" charset="0"/>
              </a:rPr>
              <a:t> </a:t>
            </a:r>
            <a:r>
              <a:rPr lang="en-US" sz="2000" dirty="0" err="1">
                <a:solidFill>
                  <a:srgbClr val="002F3E"/>
                </a:solidFill>
                <a:latin typeface="Source Sans Pro" panose="020B0503030403020204" pitchFamily="34" charset="0"/>
                <a:ea typeface="Source Sans Pro" panose="020B0503030403020204" pitchFamily="34" charset="0"/>
                <a:cs typeface="Verdana" panose="020B0604030504040204" pitchFamily="34" charset="0"/>
              </a:rPr>
              <a:t>middel</a:t>
            </a:r>
            <a:r>
              <a:rPr lang="en-US" sz="2000" dirty="0">
                <a:solidFill>
                  <a:srgbClr val="002F3E"/>
                </a:solidFill>
                <a:latin typeface="Source Sans Pro" panose="020B0503030403020204" pitchFamily="34" charset="0"/>
                <a:ea typeface="Source Sans Pro" panose="020B0503030403020204" pitchFamily="34" charset="0"/>
                <a:cs typeface="Verdana" panose="020B0604030504040204" pitchFamily="34" charset="0"/>
              </a:rPr>
              <a:t> om </a:t>
            </a:r>
            <a:r>
              <a:rPr lang="en-US" sz="2000" dirty="0" err="1">
                <a:solidFill>
                  <a:srgbClr val="002F3E"/>
                </a:solidFill>
                <a:latin typeface="Source Sans Pro" panose="020B0503030403020204" pitchFamily="34" charset="0"/>
                <a:ea typeface="Source Sans Pro" panose="020B0503030403020204" pitchFamily="34" charset="0"/>
                <a:cs typeface="Verdana" panose="020B0604030504040204" pitchFamily="34" charset="0"/>
              </a:rPr>
              <a:t>een</a:t>
            </a:r>
            <a:r>
              <a:rPr lang="en-US" sz="2000" dirty="0">
                <a:solidFill>
                  <a:srgbClr val="002F3E"/>
                </a:solidFill>
                <a:latin typeface="Source Sans Pro" panose="020B0503030403020204" pitchFamily="34" charset="0"/>
                <a:ea typeface="Source Sans Pro" panose="020B0503030403020204" pitchFamily="34" charset="0"/>
                <a:cs typeface="Verdana" panose="020B0604030504040204" pitchFamily="34" charset="0"/>
              </a:rPr>
              <a:t> </a:t>
            </a:r>
            <a:r>
              <a:rPr lang="en-US" sz="2000" dirty="0" err="1">
                <a:solidFill>
                  <a:srgbClr val="002F3E"/>
                </a:solidFill>
                <a:latin typeface="Source Sans Pro" panose="020B0503030403020204" pitchFamily="34" charset="0"/>
                <a:ea typeface="Source Sans Pro" panose="020B0503030403020204" pitchFamily="34" charset="0"/>
                <a:cs typeface="Verdana" panose="020B0604030504040204" pitchFamily="34" charset="0"/>
              </a:rPr>
              <a:t>beeld</a:t>
            </a:r>
            <a:r>
              <a:rPr lang="en-US" sz="2000" dirty="0">
                <a:solidFill>
                  <a:srgbClr val="002F3E"/>
                </a:solidFill>
                <a:latin typeface="Source Sans Pro" panose="020B0503030403020204" pitchFamily="34" charset="0"/>
                <a:ea typeface="Source Sans Pro" panose="020B0503030403020204" pitchFamily="34" charset="0"/>
                <a:cs typeface="Verdana" panose="020B0604030504040204" pitchFamily="34" charset="0"/>
              </a:rPr>
              <a:t> te </a:t>
            </a:r>
            <a:r>
              <a:rPr lang="en-US" sz="2000" dirty="0" err="1">
                <a:solidFill>
                  <a:srgbClr val="002F3E"/>
                </a:solidFill>
                <a:latin typeface="Source Sans Pro" panose="020B0503030403020204" pitchFamily="34" charset="0"/>
                <a:ea typeface="Source Sans Pro" panose="020B0503030403020204" pitchFamily="34" charset="0"/>
                <a:cs typeface="Verdana" panose="020B0604030504040204" pitchFamily="34" charset="0"/>
              </a:rPr>
              <a:t>krijgen</a:t>
            </a:r>
            <a:r>
              <a:rPr lang="en-US" sz="2000" dirty="0">
                <a:solidFill>
                  <a:srgbClr val="002F3E"/>
                </a:solidFill>
                <a:latin typeface="Source Sans Pro" panose="020B0503030403020204" pitchFamily="34" charset="0"/>
                <a:ea typeface="Source Sans Pro" panose="020B0503030403020204" pitchFamily="34" charset="0"/>
                <a:cs typeface="Verdana" panose="020B0604030504040204" pitchFamily="34" charset="0"/>
              </a:rPr>
              <a:t> van de Klantbeleving.</a:t>
            </a:r>
          </a:p>
        </p:txBody>
      </p:sp>
      <p:sp>
        <p:nvSpPr>
          <p:cNvPr id="36" name="Subtitle 1">
            <a:extLst>
              <a:ext uri="{FF2B5EF4-FFF2-40B4-BE49-F238E27FC236}">
                <a16:creationId xmlns:a16="http://schemas.microsoft.com/office/drawing/2014/main" id="{E4810096-0803-C4D1-919F-7D7B7F4178DF}"/>
              </a:ext>
            </a:extLst>
          </p:cNvPr>
          <p:cNvSpPr txBox="1">
            <a:spLocks/>
          </p:cNvSpPr>
          <p:nvPr/>
        </p:nvSpPr>
        <p:spPr>
          <a:xfrm>
            <a:off x="7386759" y="3287895"/>
            <a:ext cx="4011654" cy="74263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dirty="0" err="1">
                <a:solidFill>
                  <a:srgbClr val="002F3E"/>
                </a:solidFill>
                <a:latin typeface="Source Sans Pro" panose="020B0503030403020204" pitchFamily="34" charset="0"/>
                <a:ea typeface="Source Sans Pro" panose="020B0503030403020204" pitchFamily="34" charset="0"/>
                <a:cs typeface="Verdana" panose="020B0604030504040204" pitchFamily="34" charset="0"/>
              </a:rPr>
              <a:t>Een</a:t>
            </a:r>
            <a:r>
              <a:rPr lang="en-US" sz="2000" b="1" dirty="0">
                <a:solidFill>
                  <a:srgbClr val="002F3E"/>
                </a:solidFill>
                <a:latin typeface="Source Sans Pro" panose="020B0503030403020204" pitchFamily="34" charset="0"/>
                <a:ea typeface="Source Sans Pro" panose="020B0503030403020204" pitchFamily="34" charset="0"/>
                <a:cs typeface="Verdana" panose="020B0604030504040204" pitchFamily="34" charset="0"/>
              </a:rPr>
              <a:t> </a:t>
            </a:r>
            <a:r>
              <a:rPr lang="en-US" sz="2000" b="1" dirty="0" err="1">
                <a:solidFill>
                  <a:srgbClr val="002F3E"/>
                </a:solidFill>
                <a:latin typeface="Source Sans Pro" panose="020B0503030403020204" pitchFamily="34" charset="0"/>
                <a:ea typeface="Source Sans Pro" panose="020B0503030403020204" pitchFamily="34" charset="0"/>
                <a:cs typeface="Verdana" panose="020B0604030504040204" pitchFamily="34" charset="0"/>
              </a:rPr>
              <a:t>proces</a:t>
            </a:r>
            <a:r>
              <a:rPr lang="en-US" sz="2000" b="1" dirty="0">
                <a:solidFill>
                  <a:srgbClr val="002F3E"/>
                </a:solidFill>
                <a:latin typeface="Source Sans Pro" panose="020B0503030403020204" pitchFamily="34" charset="0"/>
                <a:ea typeface="Source Sans Pro" panose="020B0503030403020204" pitchFamily="34" charset="0"/>
                <a:cs typeface="Verdana" panose="020B0604030504040204" pitchFamily="34" charset="0"/>
              </a:rPr>
              <a:t>: </a:t>
            </a:r>
            <a:r>
              <a:rPr lang="en-US" sz="2000" dirty="0" err="1">
                <a:solidFill>
                  <a:srgbClr val="002F3E"/>
                </a:solidFill>
                <a:latin typeface="Source Sans Pro" panose="020B0503030403020204" pitchFamily="34" charset="0"/>
                <a:ea typeface="Source Sans Pro" panose="020B0503030403020204" pitchFamily="34" charset="0"/>
                <a:cs typeface="Verdana" panose="020B0604030504040204" pitchFamily="34" charset="0"/>
              </a:rPr>
              <a:t>Een</a:t>
            </a:r>
            <a:r>
              <a:rPr lang="en-US" sz="2000" dirty="0">
                <a:solidFill>
                  <a:srgbClr val="002F3E"/>
                </a:solidFill>
                <a:latin typeface="Source Sans Pro" panose="020B0503030403020204" pitchFamily="34" charset="0"/>
                <a:ea typeface="Source Sans Pro" panose="020B0503030403020204" pitchFamily="34" charset="0"/>
                <a:cs typeface="Verdana" panose="020B0604030504040204" pitchFamily="34" charset="0"/>
              </a:rPr>
              <a:t> </a:t>
            </a:r>
            <a:r>
              <a:rPr lang="en-US" sz="2000" dirty="0" err="1">
                <a:solidFill>
                  <a:srgbClr val="002F3E"/>
                </a:solidFill>
                <a:latin typeface="Source Sans Pro" panose="020B0503030403020204" pitchFamily="34" charset="0"/>
                <a:ea typeface="Source Sans Pro" panose="020B0503030403020204" pitchFamily="34" charset="0"/>
                <a:cs typeface="Verdana" panose="020B0604030504040204" pitchFamily="34" charset="0"/>
              </a:rPr>
              <a:t>gestructureerd</a:t>
            </a:r>
            <a:r>
              <a:rPr lang="en-US" sz="2000" dirty="0">
                <a:solidFill>
                  <a:srgbClr val="002F3E"/>
                </a:solidFill>
                <a:latin typeface="Source Sans Pro" panose="020B0503030403020204" pitchFamily="34" charset="0"/>
                <a:ea typeface="Source Sans Pro" panose="020B0503030403020204" pitchFamily="34" charset="0"/>
                <a:cs typeface="Verdana" panose="020B0604030504040204" pitchFamily="34" charset="0"/>
              </a:rPr>
              <a:t> </a:t>
            </a:r>
            <a:r>
              <a:rPr lang="en-US" sz="2000" dirty="0" err="1">
                <a:solidFill>
                  <a:srgbClr val="002F3E"/>
                </a:solidFill>
                <a:latin typeface="Source Sans Pro" panose="020B0503030403020204" pitchFamily="34" charset="0"/>
                <a:ea typeface="Source Sans Pro" panose="020B0503030403020204" pitchFamily="34" charset="0"/>
                <a:cs typeface="Verdana" panose="020B0604030504040204" pitchFamily="34" charset="0"/>
              </a:rPr>
              <a:t>proces</a:t>
            </a:r>
            <a:r>
              <a:rPr lang="en-US" sz="2000" dirty="0">
                <a:solidFill>
                  <a:srgbClr val="002F3E"/>
                </a:solidFill>
                <a:latin typeface="Source Sans Pro" panose="020B0503030403020204" pitchFamily="34" charset="0"/>
                <a:ea typeface="Source Sans Pro" panose="020B0503030403020204" pitchFamily="34" charset="0"/>
                <a:cs typeface="Verdana" panose="020B0604030504040204" pitchFamily="34" charset="0"/>
              </a:rPr>
              <a:t> om de </a:t>
            </a:r>
            <a:r>
              <a:rPr lang="en-US" sz="2000" dirty="0" err="1">
                <a:solidFill>
                  <a:srgbClr val="002F3E"/>
                </a:solidFill>
                <a:latin typeface="Source Sans Pro" panose="020B0503030403020204" pitchFamily="34" charset="0"/>
                <a:ea typeface="Source Sans Pro" panose="020B0503030403020204" pitchFamily="34" charset="0"/>
                <a:cs typeface="Verdana" panose="020B0604030504040204" pitchFamily="34" charset="0"/>
              </a:rPr>
              <a:t>klantreis</a:t>
            </a:r>
            <a:r>
              <a:rPr lang="en-US" sz="2000" dirty="0">
                <a:solidFill>
                  <a:srgbClr val="002F3E"/>
                </a:solidFill>
                <a:latin typeface="Source Sans Pro" panose="020B0503030403020204" pitchFamily="34" charset="0"/>
                <a:ea typeface="Source Sans Pro" panose="020B0503030403020204" pitchFamily="34" charset="0"/>
                <a:cs typeface="Verdana" panose="020B0604030504040204" pitchFamily="34" charset="0"/>
              </a:rPr>
              <a:t> in </a:t>
            </a:r>
            <a:r>
              <a:rPr lang="en-US" sz="2000" dirty="0" err="1">
                <a:solidFill>
                  <a:srgbClr val="002F3E"/>
                </a:solidFill>
                <a:latin typeface="Source Sans Pro" panose="020B0503030403020204" pitchFamily="34" charset="0"/>
                <a:ea typeface="Source Sans Pro" panose="020B0503030403020204" pitchFamily="34" charset="0"/>
                <a:cs typeface="Verdana" panose="020B0604030504040204" pitchFamily="34" charset="0"/>
              </a:rPr>
              <a:t>kaart</a:t>
            </a:r>
            <a:r>
              <a:rPr lang="en-US" sz="2000" dirty="0">
                <a:solidFill>
                  <a:srgbClr val="002F3E"/>
                </a:solidFill>
                <a:latin typeface="Source Sans Pro" panose="020B0503030403020204" pitchFamily="34" charset="0"/>
                <a:ea typeface="Source Sans Pro" panose="020B0503030403020204" pitchFamily="34" charset="0"/>
                <a:cs typeface="Verdana" panose="020B0604030504040204" pitchFamily="34" charset="0"/>
              </a:rPr>
              <a:t> te </a:t>
            </a:r>
            <a:r>
              <a:rPr lang="en-US" sz="2000" dirty="0" err="1">
                <a:solidFill>
                  <a:srgbClr val="002F3E"/>
                </a:solidFill>
                <a:latin typeface="Source Sans Pro" panose="020B0503030403020204" pitchFamily="34" charset="0"/>
                <a:ea typeface="Source Sans Pro" panose="020B0503030403020204" pitchFamily="34" charset="0"/>
                <a:cs typeface="Verdana" panose="020B0604030504040204" pitchFamily="34" charset="0"/>
              </a:rPr>
              <a:t>brengen</a:t>
            </a:r>
            <a:r>
              <a:rPr lang="en-US" sz="2000" dirty="0">
                <a:solidFill>
                  <a:srgbClr val="002F3E"/>
                </a:solidFill>
                <a:latin typeface="Source Sans Pro" panose="020B0503030403020204" pitchFamily="34" charset="0"/>
                <a:ea typeface="Source Sans Pro" panose="020B0503030403020204" pitchFamily="34" charset="0"/>
                <a:cs typeface="Verdana" panose="020B0604030504040204" pitchFamily="34" charset="0"/>
              </a:rPr>
              <a:t> </a:t>
            </a:r>
            <a:r>
              <a:rPr lang="en-US" sz="2000" dirty="0" err="1">
                <a:solidFill>
                  <a:srgbClr val="002F3E"/>
                </a:solidFill>
                <a:latin typeface="Source Sans Pro" panose="020B0503030403020204" pitchFamily="34" charset="0"/>
                <a:ea typeface="Source Sans Pro" panose="020B0503030403020204" pitchFamily="34" charset="0"/>
                <a:cs typeface="Verdana" panose="020B0604030504040204" pitchFamily="34" charset="0"/>
              </a:rPr>
              <a:t>en</a:t>
            </a:r>
            <a:r>
              <a:rPr lang="en-US" sz="2000" dirty="0">
                <a:solidFill>
                  <a:srgbClr val="002F3E"/>
                </a:solidFill>
                <a:latin typeface="Source Sans Pro" panose="020B0503030403020204" pitchFamily="34" charset="0"/>
                <a:ea typeface="Source Sans Pro" panose="020B0503030403020204" pitchFamily="34" charset="0"/>
                <a:cs typeface="Verdana" panose="020B0604030504040204" pitchFamily="34" charset="0"/>
              </a:rPr>
              <a:t> te </a:t>
            </a:r>
            <a:r>
              <a:rPr lang="en-US" sz="2000" dirty="0" err="1">
                <a:solidFill>
                  <a:srgbClr val="002F3E"/>
                </a:solidFill>
                <a:latin typeface="Source Sans Pro" panose="020B0503030403020204" pitchFamily="34" charset="0"/>
                <a:ea typeface="Source Sans Pro" panose="020B0503030403020204" pitchFamily="34" charset="0"/>
                <a:cs typeface="Verdana" panose="020B0604030504040204" pitchFamily="34" charset="0"/>
              </a:rPr>
              <a:t>verbeteren</a:t>
            </a:r>
            <a:r>
              <a:rPr lang="en-US" sz="2000" dirty="0">
                <a:solidFill>
                  <a:srgbClr val="002F3E"/>
                </a:solidFill>
                <a:latin typeface="Source Sans Pro" panose="020B0503030403020204" pitchFamily="34" charset="0"/>
                <a:ea typeface="Source Sans Pro" panose="020B0503030403020204" pitchFamily="34" charset="0"/>
                <a:cs typeface="Verdana" panose="020B0604030504040204" pitchFamily="34" charset="0"/>
              </a:rPr>
              <a:t>.</a:t>
            </a:r>
          </a:p>
        </p:txBody>
      </p:sp>
      <p:sp>
        <p:nvSpPr>
          <p:cNvPr id="38" name="Subtitle 1">
            <a:extLst>
              <a:ext uri="{FF2B5EF4-FFF2-40B4-BE49-F238E27FC236}">
                <a16:creationId xmlns:a16="http://schemas.microsoft.com/office/drawing/2014/main" id="{FCB0F32B-4D9E-47B9-FDE3-A7FB6B0EFA29}"/>
              </a:ext>
            </a:extLst>
          </p:cNvPr>
          <p:cNvSpPr txBox="1">
            <a:spLocks/>
          </p:cNvSpPr>
          <p:nvPr/>
        </p:nvSpPr>
        <p:spPr>
          <a:xfrm>
            <a:off x="7428865" y="4753191"/>
            <a:ext cx="4009297" cy="74263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dirty="0" err="1">
                <a:solidFill>
                  <a:srgbClr val="002F3E"/>
                </a:solidFill>
                <a:latin typeface="Source Sans Pro" panose="020B0503030403020204" pitchFamily="34" charset="0"/>
                <a:ea typeface="Source Sans Pro" panose="020B0503030403020204" pitchFamily="34" charset="0"/>
                <a:cs typeface="Verdana" panose="020B0604030504040204" pitchFamily="34" charset="0"/>
              </a:rPr>
              <a:t>Een</a:t>
            </a:r>
            <a:r>
              <a:rPr lang="en-US" sz="2000" b="1" dirty="0">
                <a:solidFill>
                  <a:srgbClr val="002F3E"/>
                </a:solidFill>
                <a:latin typeface="Source Sans Pro" panose="020B0503030403020204" pitchFamily="34" charset="0"/>
                <a:ea typeface="Source Sans Pro" panose="020B0503030403020204" pitchFamily="34" charset="0"/>
                <a:cs typeface="Verdana" panose="020B0604030504040204" pitchFamily="34" charset="0"/>
              </a:rPr>
              <a:t> </a:t>
            </a:r>
            <a:r>
              <a:rPr lang="en-US" sz="2000" b="1" dirty="0" err="1">
                <a:solidFill>
                  <a:srgbClr val="002F3E"/>
                </a:solidFill>
                <a:latin typeface="Source Sans Pro" panose="020B0503030403020204" pitchFamily="34" charset="0"/>
                <a:ea typeface="Source Sans Pro" panose="020B0503030403020204" pitchFamily="34" charset="0"/>
                <a:cs typeface="Verdana" panose="020B0604030504040204" pitchFamily="34" charset="0"/>
              </a:rPr>
              <a:t>denkwijze</a:t>
            </a:r>
            <a:r>
              <a:rPr lang="en-US" sz="2000" dirty="0">
                <a:solidFill>
                  <a:srgbClr val="002F3E"/>
                </a:solidFill>
                <a:latin typeface="Source Sans Pro" panose="020B0503030403020204" pitchFamily="34" charset="0"/>
                <a:ea typeface="Source Sans Pro" panose="020B0503030403020204" pitchFamily="34" charset="0"/>
                <a:cs typeface="Verdana" panose="020B0604030504040204" pitchFamily="34" charset="0"/>
              </a:rPr>
              <a:t>: </a:t>
            </a:r>
            <a:r>
              <a:rPr lang="en-US" sz="2000" dirty="0" err="1">
                <a:solidFill>
                  <a:srgbClr val="002F3E"/>
                </a:solidFill>
                <a:latin typeface="Source Sans Pro" panose="020B0503030403020204" pitchFamily="34" charset="0"/>
                <a:ea typeface="Source Sans Pro" panose="020B0503030403020204" pitchFamily="34" charset="0"/>
                <a:cs typeface="Verdana" panose="020B0604030504040204" pitchFamily="34" charset="0"/>
              </a:rPr>
              <a:t>Een</a:t>
            </a:r>
            <a:r>
              <a:rPr lang="en-US" sz="2000" dirty="0">
                <a:solidFill>
                  <a:srgbClr val="002F3E"/>
                </a:solidFill>
                <a:latin typeface="Source Sans Pro" panose="020B0503030403020204" pitchFamily="34" charset="0"/>
                <a:ea typeface="Source Sans Pro" panose="020B0503030403020204" pitchFamily="34" charset="0"/>
                <a:cs typeface="Verdana" panose="020B0604030504040204" pitchFamily="34" charset="0"/>
              </a:rPr>
              <a:t> </a:t>
            </a:r>
            <a:r>
              <a:rPr lang="en-US" sz="2000" dirty="0" err="1">
                <a:solidFill>
                  <a:srgbClr val="002F3E"/>
                </a:solidFill>
                <a:latin typeface="Source Sans Pro" panose="020B0503030403020204" pitchFamily="34" charset="0"/>
                <a:ea typeface="Source Sans Pro" panose="020B0503030403020204" pitchFamily="34" charset="0"/>
                <a:cs typeface="Verdana" panose="020B0604030504040204" pitchFamily="34" charset="0"/>
              </a:rPr>
              <a:t>denkwijze</a:t>
            </a:r>
            <a:r>
              <a:rPr lang="en-US" sz="2000" dirty="0">
                <a:solidFill>
                  <a:srgbClr val="002F3E"/>
                </a:solidFill>
                <a:latin typeface="Source Sans Pro" panose="020B0503030403020204" pitchFamily="34" charset="0"/>
                <a:ea typeface="Source Sans Pro" panose="020B0503030403020204" pitchFamily="34" charset="0"/>
                <a:cs typeface="Verdana" panose="020B0604030504040204" pitchFamily="34" charset="0"/>
              </a:rPr>
              <a:t> </a:t>
            </a:r>
            <a:r>
              <a:rPr lang="en-US" sz="2000" dirty="0" err="1">
                <a:solidFill>
                  <a:srgbClr val="002F3E"/>
                </a:solidFill>
                <a:latin typeface="Source Sans Pro" panose="020B0503030403020204" pitchFamily="34" charset="0"/>
                <a:ea typeface="Source Sans Pro" panose="020B0503030403020204" pitchFamily="34" charset="0"/>
                <a:cs typeface="Verdana" panose="020B0604030504040204" pitchFamily="34" charset="0"/>
              </a:rPr>
              <a:t>waarin</a:t>
            </a:r>
            <a:r>
              <a:rPr lang="en-US" sz="2000" dirty="0">
                <a:solidFill>
                  <a:srgbClr val="002F3E"/>
                </a:solidFill>
                <a:latin typeface="Source Sans Pro" panose="020B0503030403020204" pitchFamily="34" charset="0"/>
                <a:ea typeface="Source Sans Pro" panose="020B0503030403020204" pitchFamily="34" charset="0"/>
                <a:cs typeface="Verdana" panose="020B0604030504040204" pitchFamily="34" charset="0"/>
              </a:rPr>
              <a:t> de </a:t>
            </a:r>
            <a:r>
              <a:rPr lang="en-US" sz="2000" dirty="0" err="1">
                <a:solidFill>
                  <a:srgbClr val="002F3E"/>
                </a:solidFill>
                <a:latin typeface="Source Sans Pro" panose="020B0503030403020204" pitchFamily="34" charset="0"/>
                <a:ea typeface="Source Sans Pro" panose="020B0503030403020204" pitchFamily="34" charset="0"/>
                <a:cs typeface="Verdana" panose="020B0604030504040204" pitchFamily="34" charset="0"/>
              </a:rPr>
              <a:t>mens</a:t>
            </a:r>
            <a:r>
              <a:rPr lang="en-US" sz="2000" dirty="0">
                <a:solidFill>
                  <a:srgbClr val="002F3E"/>
                </a:solidFill>
                <a:latin typeface="Source Sans Pro" panose="020B0503030403020204" pitchFamily="34" charset="0"/>
                <a:ea typeface="Source Sans Pro" panose="020B0503030403020204" pitchFamily="34" charset="0"/>
                <a:cs typeface="Verdana" panose="020B0604030504040204" pitchFamily="34" charset="0"/>
              </a:rPr>
              <a:t> </a:t>
            </a:r>
            <a:r>
              <a:rPr lang="en-US" sz="2000" dirty="0" err="1">
                <a:solidFill>
                  <a:srgbClr val="002F3E"/>
                </a:solidFill>
                <a:latin typeface="Source Sans Pro" panose="020B0503030403020204" pitchFamily="34" charset="0"/>
                <a:ea typeface="Source Sans Pro" panose="020B0503030403020204" pitchFamily="34" charset="0"/>
                <a:cs typeface="Verdana" panose="020B0604030504040204" pitchFamily="34" charset="0"/>
              </a:rPr>
              <a:t>en</a:t>
            </a:r>
            <a:r>
              <a:rPr lang="en-US" sz="2000" dirty="0">
                <a:solidFill>
                  <a:srgbClr val="002F3E"/>
                </a:solidFill>
                <a:latin typeface="Source Sans Pro" panose="020B0503030403020204" pitchFamily="34" charset="0"/>
                <a:ea typeface="Source Sans Pro" panose="020B0503030403020204" pitchFamily="34" charset="0"/>
                <a:cs typeface="Verdana" panose="020B0604030504040204" pitchFamily="34" charset="0"/>
              </a:rPr>
              <a:t> </a:t>
            </a:r>
            <a:r>
              <a:rPr lang="en-US" sz="2000" dirty="0" err="1">
                <a:solidFill>
                  <a:srgbClr val="002F3E"/>
                </a:solidFill>
                <a:latin typeface="Source Sans Pro" panose="020B0503030403020204" pitchFamily="34" charset="0"/>
                <a:ea typeface="Source Sans Pro" panose="020B0503030403020204" pitchFamily="34" charset="0"/>
                <a:cs typeface="Verdana" panose="020B0604030504040204" pitchFamily="34" charset="0"/>
              </a:rPr>
              <a:t>haar</a:t>
            </a:r>
            <a:r>
              <a:rPr lang="en-US" sz="2000" dirty="0">
                <a:solidFill>
                  <a:srgbClr val="002F3E"/>
                </a:solidFill>
                <a:latin typeface="Source Sans Pro" panose="020B0503030403020204" pitchFamily="34" charset="0"/>
                <a:ea typeface="Source Sans Pro" panose="020B0503030403020204" pitchFamily="34" charset="0"/>
                <a:cs typeface="Verdana" panose="020B0604030504040204" pitchFamily="34" charset="0"/>
              </a:rPr>
              <a:t> </a:t>
            </a:r>
            <a:r>
              <a:rPr lang="en-US" sz="2000" dirty="0" err="1">
                <a:solidFill>
                  <a:srgbClr val="002F3E"/>
                </a:solidFill>
                <a:latin typeface="Source Sans Pro" panose="020B0503030403020204" pitchFamily="34" charset="0"/>
                <a:ea typeface="Source Sans Pro" panose="020B0503030403020204" pitchFamily="34" charset="0"/>
                <a:cs typeface="Verdana" panose="020B0604030504040204" pitchFamily="34" charset="0"/>
              </a:rPr>
              <a:t>beleving</a:t>
            </a:r>
            <a:r>
              <a:rPr lang="en-US" sz="2000" dirty="0">
                <a:solidFill>
                  <a:srgbClr val="002F3E"/>
                </a:solidFill>
                <a:latin typeface="Source Sans Pro" panose="020B0503030403020204" pitchFamily="34" charset="0"/>
                <a:ea typeface="Source Sans Pro" panose="020B0503030403020204" pitchFamily="34" charset="0"/>
                <a:cs typeface="Verdana" panose="020B0604030504040204" pitchFamily="34" charset="0"/>
              </a:rPr>
              <a:t>  </a:t>
            </a:r>
            <a:r>
              <a:rPr lang="en-US" sz="2000" dirty="0" err="1">
                <a:solidFill>
                  <a:srgbClr val="002F3E"/>
                </a:solidFill>
                <a:latin typeface="Source Sans Pro" panose="020B0503030403020204" pitchFamily="34" charset="0"/>
                <a:ea typeface="Source Sans Pro" panose="020B0503030403020204" pitchFamily="34" charset="0"/>
                <a:cs typeface="Verdana" panose="020B0604030504040204" pitchFamily="34" charset="0"/>
              </a:rPr>
              <a:t>centraal</a:t>
            </a:r>
            <a:r>
              <a:rPr lang="en-US" sz="2000" dirty="0">
                <a:solidFill>
                  <a:srgbClr val="002F3E"/>
                </a:solidFill>
                <a:latin typeface="Source Sans Pro" panose="020B0503030403020204" pitchFamily="34" charset="0"/>
                <a:ea typeface="Source Sans Pro" panose="020B0503030403020204" pitchFamily="34" charset="0"/>
                <a:cs typeface="Verdana" panose="020B0604030504040204" pitchFamily="34" charset="0"/>
              </a:rPr>
              <a:t> </a:t>
            </a:r>
            <a:r>
              <a:rPr lang="en-US" sz="2000" dirty="0" err="1">
                <a:solidFill>
                  <a:srgbClr val="002F3E"/>
                </a:solidFill>
                <a:latin typeface="Source Sans Pro" panose="020B0503030403020204" pitchFamily="34" charset="0"/>
                <a:ea typeface="Source Sans Pro" panose="020B0503030403020204" pitchFamily="34" charset="0"/>
                <a:cs typeface="Verdana" panose="020B0604030504040204" pitchFamily="34" charset="0"/>
              </a:rPr>
              <a:t>staan</a:t>
            </a:r>
            <a:endParaRPr lang="en-US" sz="2000" dirty="0">
              <a:solidFill>
                <a:srgbClr val="002F3E"/>
              </a:solidFill>
              <a:latin typeface="Source Sans Pro" panose="020B0503030403020204" pitchFamily="34" charset="0"/>
              <a:ea typeface="Source Sans Pro" panose="020B0503030403020204" pitchFamily="34" charset="0"/>
              <a:cs typeface="Verdana" panose="020B0604030504040204" pitchFamily="34" charset="0"/>
            </a:endParaRPr>
          </a:p>
        </p:txBody>
      </p:sp>
      <p:sp>
        <p:nvSpPr>
          <p:cNvPr id="26" name="Oval 98">
            <a:extLst>
              <a:ext uri="{FF2B5EF4-FFF2-40B4-BE49-F238E27FC236}">
                <a16:creationId xmlns:a16="http://schemas.microsoft.com/office/drawing/2014/main" id="{0B432FA5-0591-8C21-0DFB-728CD1A54B54}"/>
              </a:ext>
            </a:extLst>
          </p:cNvPr>
          <p:cNvSpPr/>
          <p:nvPr/>
        </p:nvSpPr>
        <p:spPr>
          <a:xfrm>
            <a:off x="6772632" y="2149461"/>
            <a:ext cx="616929" cy="600599"/>
          </a:xfrm>
          <a:prstGeom prst="ellipse">
            <a:avLst/>
          </a:prstGeom>
          <a:solidFill>
            <a:schemeClr val="bg1"/>
          </a:solidFill>
          <a:ln>
            <a:solidFill>
              <a:srgbClr val="154273"/>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just" defTabSz="685800" fontAlgn="auto">
              <a:lnSpc>
                <a:spcPct val="110000"/>
              </a:lnSpc>
              <a:spcBef>
                <a:spcPts val="0"/>
              </a:spcBef>
              <a:spcAft>
                <a:spcPts val="0"/>
              </a:spcAft>
              <a:defRPr/>
            </a:pPr>
            <a:endParaRPr lang="nl-NL" sz="1400">
              <a:solidFill>
                <a:srgbClr val="FFFFFF"/>
              </a:solidFill>
              <a:latin typeface="+mj-lt"/>
            </a:endParaRPr>
          </a:p>
        </p:txBody>
      </p:sp>
      <p:sp>
        <p:nvSpPr>
          <p:cNvPr id="28" name="Oval 98">
            <a:extLst>
              <a:ext uri="{FF2B5EF4-FFF2-40B4-BE49-F238E27FC236}">
                <a16:creationId xmlns:a16="http://schemas.microsoft.com/office/drawing/2014/main" id="{279A73F9-D9DB-0115-E1DD-EC0ED78EC6BA}"/>
              </a:ext>
            </a:extLst>
          </p:cNvPr>
          <p:cNvSpPr/>
          <p:nvPr/>
        </p:nvSpPr>
        <p:spPr>
          <a:xfrm>
            <a:off x="6789532" y="3352488"/>
            <a:ext cx="616929" cy="600599"/>
          </a:xfrm>
          <a:prstGeom prst="ellipse">
            <a:avLst/>
          </a:prstGeom>
          <a:solidFill>
            <a:schemeClr val="bg1"/>
          </a:solidFill>
          <a:ln>
            <a:solidFill>
              <a:srgbClr val="154273"/>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just" defTabSz="685800" fontAlgn="auto">
              <a:lnSpc>
                <a:spcPct val="110000"/>
              </a:lnSpc>
              <a:spcBef>
                <a:spcPts val="0"/>
              </a:spcBef>
              <a:spcAft>
                <a:spcPts val="0"/>
              </a:spcAft>
              <a:defRPr/>
            </a:pPr>
            <a:endParaRPr lang="nl-NL" sz="1400">
              <a:solidFill>
                <a:srgbClr val="FFFFFF"/>
              </a:solidFill>
              <a:latin typeface="+mj-lt"/>
            </a:endParaRPr>
          </a:p>
        </p:txBody>
      </p:sp>
      <p:sp>
        <p:nvSpPr>
          <p:cNvPr id="31" name="Oval 98">
            <a:extLst>
              <a:ext uri="{FF2B5EF4-FFF2-40B4-BE49-F238E27FC236}">
                <a16:creationId xmlns:a16="http://schemas.microsoft.com/office/drawing/2014/main" id="{0473E1AD-0512-2076-07A9-B78D0C5F4E2F}"/>
              </a:ext>
            </a:extLst>
          </p:cNvPr>
          <p:cNvSpPr/>
          <p:nvPr/>
        </p:nvSpPr>
        <p:spPr>
          <a:xfrm>
            <a:off x="6789532" y="4792001"/>
            <a:ext cx="616929" cy="600599"/>
          </a:xfrm>
          <a:prstGeom prst="ellipse">
            <a:avLst/>
          </a:prstGeom>
          <a:solidFill>
            <a:schemeClr val="bg1"/>
          </a:solidFill>
          <a:ln>
            <a:solidFill>
              <a:srgbClr val="154273"/>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just" defTabSz="685800" fontAlgn="auto">
              <a:lnSpc>
                <a:spcPct val="110000"/>
              </a:lnSpc>
              <a:spcBef>
                <a:spcPts val="0"/>
              </a:spcBef>
              <a:spcAft>
                <a:spcPts val="0"/>
              </a:spcAft>
              <a:defRPr/>
            </a:pPr>
            <a:endParaRPr lang="nl-NL" sz="1400">
              <a:solidFill>
                <a:srgbClr val="FFFFFF"/>
              </a:solidFill>
              <a:latin typeface="+mj-lt"/>
            </a:endParaRPr>
          </a:p>
        </p:txBody>
      </p:sp>
      <p:pic>
        <p:nvPicPr>
          <p:cNvPr id="34" name="Afbeelding 33">
            <a:extLst>
              <a:ext uri="{FF2B5EF4-FFF2-40B4-BE49-F238E27FC236}">
                <a16:creationId xmlns:a16="http://schemas.microsoft.com/office/drawing/2014/main" id="{4C2EF7A4-BBF6-0201-641F-A68828170C28}"/>
              </a:ext>
            </a:extLst>
          </p:cNvPr>
          <p:cNvPicPr>
            <a:picLocks noChangeAspect="1"/>
          </p:cNvPicPr>
          <p:nvPr/>
        </p:nvPicPr>
        <p:blipFill>
          <a:blip r:embed="rId3"/>
          <a:stretch>
            <a:fillRect/>
          </a:stretch>
        </p:blipFill>
        <p:spPr>
          <a:xfrm>
            <a:off x="6847708" y="2232784"/>
            <a:ext cx="458818" cy="458818"/>
          </a:xfrm>
          <a:prstGeom prst="rect">
            <a:avLst/>
          </a:prstGeom>
        </p:spPr>
      </p:pic>
      <p:pic>
        <p:nvPicPr>
          <p:cNvPr id="35" name="Afbeelding 34">
            <a:extLst>
              <a:ext uri="{FF2B5EF4-FFF2-40B4-BE49-F238E27FC236}">
                <a16:creationId xmlns:a16="http://schemas.microsoft.com/office/drawing/2014/main" id="{70CCC41A-57EE-6F55-18B7-243E6D82CBB5}"/>
              </a:ext>
            </a:extLst>
          </p:cNvPr>
          <p:cNvPicPr>
            <a:picLocks noChangeAspect="1"/>
          </p:cNvPicPr>
          <p:nvPr/>
        </p:nvPicPr>
        <p:blipFill>
          <a:blip r:embed="rId4"/>
          <a:stretch>
            <a:fillRect/>
          </a:stretch>
        </p:blipFill>
        <p:spPr>
          <a:xfrm>
            <a:off x="6874194" y="3422625"/>
            <a:ext cx="445577" cy="445577"/>
          </a:xfrm>
          <a:prstGeom prst="rect">
            <a:avLst/>
          </a:prstGeom>
        </p:spPr>
      </p:pic>
      <p:pic>
        <p:nvPicPr>
          <p:cNvPr id="37" name="Afbeelding 36">
            <a:extLst>
              <a:ext uri="{FF2B5EF4-FFF2-40B4-BE49-F238E27FC236}">
                <a16:creationId xmlns:a16="http://schemas.microsoft.com/office/drawing/2014/main" id="{830FAEDC-0D16-9255-A686-CB0B77A5E2BA}"/>
              </a:ext>
            </a:extLst>
          </p:cNvPr>
          <p:cNvPicPr>
            <a:picLocks noChangeAspect="1"/>
          </p:cNvPicPr>
          <p:nvPr/>
        </p:nvPicPr>
        <p:blipFill>
          <a:blip r:embed="rId5"/>
          <a:stretch>
            <a:fillRect/>
          </a:stretch>
        </p:blipFill>
        <p:spPr>
          <a:xfrm>
            <a:off x="6852260" y="4864321"/>
            <a:ext cx="507268" cy="507268"/>
          </a:xfrm>
          <a:prstGeom prst="rect">
            <a:avLst/>
          </a:prstGeom>
        </p:spPr>
      </p:pic>
      <p:sp>
        <p:nvSpPr>
          <p:cNvPr id="2" name="Title 1">
            <a:extLst>
              <a:ext uri="{FF2B5EF4-FFF2-40B4-BE49-F238E27FC236}">
                <a16:creationId xmlns:a16="http://schemas.microsoft.com/office/drawing/2014/main" id="{EB9C92A1-D64C-E3F0-F134-6977EF7391EA}"/>
              </a:ext>
            </a:extLst>
          </p:cNvPr>
          <p:cNvSpPr>
            <a:spLocks noGrp="1"/>
          </p:cNvSpPr>
          <p:nvPr>
            <p:ph type="title"/>
          </p:nvPr>
        </p:nvSpPr>
        <p:spPr/>
        <p:txBody>
          <a:bodyPr>
            <a:noAutofit/>
          </a:bodyPr>
          <a:lstStyle/>
          <a:p>
            <a:r>
              <a:rPr lang="nl-NL" sz="4400" b="1" dirty="0">
                <a:latin typeface="Fira Sans" panose="020B0503050000020004" pitchFamily="34" charset="0"/>
              </a:rPr>
              <a:t>Een klantreis…</a:t>
            </a:r>
          </a:p>
        </p:txBody>
      </p:sp>
    </p:spTree>
    <p:extLst>
      <p:ext uri="{BB962C8B-B14F-4D97-AF65-F5344CB8AC3E}">
        <p14:creationId xmlns:p14="http://schemas.microsoft.com/office/powerpoint/2010/main" val="956128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8729E-74C4-DEED-FF5B-0E79B48D5B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C2DB1B-BC85-5226-1397-C61440DBBEBC}"/>
              </a:ext>
            </a:extLst>
          </p:cNvPr>
          <p:cNvSpPr>
            <a:spLocks noGrp="1"/>
          </p:cNvSpPr>
          <p:nvPr>
            <p:ph type="title"/>
          </p:nvPr>
        </p:nvSpPr>
        <p:spPr/>
        <p:txBody>
          <a:bodyPr>
            <a:noAutofit/>
          </a:bodyPr>
          <a:lstStyle/>
          <a:p>
            <a:r>
              <a:rPr lang="nl-NL" sz="4400" dirty="0">
                <a:latin typeface="Fira Sans" panose="020B0503050000020004" pitchFamily="34" charset="0"/>
              </a:rPr>
              <a:t>Wanneer een</a:t>
            </a:r>
            <a:r>
              <a:rPr lang="nl-NL" sz="4400" b="1" dirty="0">
                <a:latin typeface="Fira Sans" panose="020B0503050000020004" pitchFamily="34" charset="0"/>
              </a:rPr>
              <a:t> klantreis</a:t>
            </a:r>
          </a:p>
        </p:txBody>
      </p:sp>
      <p:sp>
        <p:nvSpPr>
          <p:cNvPr id="3" name="Content Placeholder 6">
            <a:extLst>
              <a:ext uri="{FF2B5EF4-FFF2-40B4-BE49-F238E27FC236}">
                <a16:creationId xmlns:a16="http://schemas.microsoft.com/office/drawing/2014/main" id="{047373FE-F7E4-CF01-F78F-8A36FAF7E17B}"/>
              </a:ext>
            </a:extLst>
          </p:cNvPr>
          <p:cNvSpPr>
            <a:spLocks noGrp="1"/>
          </p:cNvSpPr>
          <p:nvPr>
            <p:ph idx="1"/>
          </p:nvPr>
        </p:nvSpPr>
        <p:spPr>
          <a:xfrm>
            <a:off x="838200" y="1825625"/>
            <a:ext cx="7285532" cy="4351338"/>
          </a:xfrm>
        </p:spPr>
        <p:txBody>
          <a:bodyPr numCol="1"/>
          <a:lstStyle/>
          <a:p>
            <a:pPr>
              <a:buClr>
                <a:schemeClr val="bg1"/>
              </a:buClr>
              <a:buFont typeface="Arial" panose="020B0604020202020204" pitchFamily="34" charset="0"/>
              <a:buChar char="•"/>
            </a:pPr>
            <a:r>
              <a:rPr lang="nl-NL" sz="2000" dirty="0">
                <a:solidFill>
                  <a:schemeClr val="tx1"/>
                </a:solidFill>
                <a:ea typeface="Source Sans Pro" panose="020B0503030403020204" pitchFamily="34" charset="0"/>
                <a:cs typeface="Verdana" panose="020B0604030504040204" pitchFamily="34" charset="0"/>
              </a:rPr>
              <a:t>Signalen van klanten of medewerkers</a:t>
            </a:r>
          </a:p>
          <a:p>
            <a:pPr>
              <a:buClr>
                <a:schemeClr val="bg1"/>
              </a:buClr>
              <a:buFont typeface="Arial" panose="020B0604020202020204" pitchFamily="34" charset="0"/>
              <a:buChar char="•"/>
            </a:pPr>
            <a:r>
              <a:rPr lang="nl-NL" sz="2000" dirty="0">
                <a:solidFill>
                  <a:schemeClr val="tx1"/>
                </a:solidFill>
                <a:ea typeface="Source Sans Pro" panose="020B0503030403020204" pitchFamily="34" charset="0"/>
                <a:cs typeface="Verdana" panose="020B0604030504040204" pitchFamily="34" charset="0"/>
              </a:rPr>
              <a:t>Het werken vanuit klantreizen kan gestart worden bij…</a:t>
            </a:r>
          </a:p>
          <a:p>
            <a:pPr>
              <a:buClr>
                <a:schemeClr val="bg1"/>
              </a:buClr>
              <a:buFont typeface="Arial" panose="020B0604020202020204" pitchFamily="34" charset="0"/>
              <a:buChar char="•"/>
            </a:pPr>
            <a:r>
              <a:rPr lang="nl-NL" sz="2000" dirty="0">
                <a:solidFill>
                  <a:schemeClr val="tx1"/>
                </a:solidFill>
                <a:ea typeface="Source Sans Pro" panose="020B0503030403020204" pitchFamily="34" charset="0"/>
                <a:cs typeface="Verdana" panose="020B0604030504040204" pitchFamily="34" charset="0"/>
              </a:rPr>
              <a:t>Een nieuwe opdracht/dienstverlening</a:t>
            </a:r>
          </a:p>
          <a:p>
            <a:pPr>
              <a:buClr>
                <a:schemeClr val="bg1"/>
              </a:buClr>
              <a:buFont typeface="Arial" panose="020B0604020202020204" pitchFamily="34" charset="0"/>
              <a:buChar char="•"/>
            </a:pPr>
            <a:r>
              <a:rPr lang="nl-NL" sz="2000" dirty="0">
                <a:solidFill>
                  <a:schemeClr val="tx1"/>
                </a:solidFill>
                <a:ea typeface="Source Sans Pro" panose="020B0503030403020204" pitchFamily="34" charset="0"/>
                <a:cs typeface="Verdana" panose="020B0604030504040204" pitchFamily="34" charset="0"/>
              </a:rPr>
              <a:t>Grote wijziging van een opdracht/ dienstverlening</a:t>
            </a:r>
          </a:p>
          <a:p>
            <a:pPr>
              <a:buClr>
                <a:schemeClr val="bg1"/>
              </a:buClr>
              <a:buFont typeface="Arial" panose="020B0604020202020204" pitchFamily="34" charset="0"/>
              <a:buChar char="•"/>
            </a:pPr>
            <a:r>
              <a:rPr lang="nl-NL" sz="2000" dirty="0">
                <a:solidFill>
                  <a:schemeClr val="tx1"/>
                </a:solidFill>
                <a:ea typeface="Source Sans Pro" panose="020B0503030403020204" pitchFamily="34" charset="0"/>
                <a:cs typeface="Verdana" panose="020B0604030504040204" pitchFamily="34" charset="0"/>
              </a:rPr>
              <a:t>Evaluatie van dienstverlening</a:t>
            </a:r>
          </a:p>
          <a:p>
            <a:pPr>
              <a:buClr>
                <a:schemeClr val="bg1"/>
              </a:buClr>
              <a:buFont typeface="Arial" panose="020B0604020202020204" pitchFamily="34" charset="0"/>
              <a:buChar char="•"/>
            </a:pPr>
            <a:r>
              <a:rPr lang="nl-NL" sz="2000" dirty="0">
                <a:solidFill>
                  <a:schemeClr val="tx1"/>
                </a:solidFill>
                <a:ea typeface="Source Sans Pro" panose="020B0503030403020204" pitchFamily="34" charset="0"/>
                <a:cs typeface="Verdana" panose="020B0604030504040204" pitchFamily="34" charset="0"/>
              </a:rPr>
              <a:t>Wens om overzicht te krijgen en te verbeteren vanuit klantperspectief</a:t>
            </a:r>
          </a:p>
          <a:p>
            <a:endParaRPr lang="nl-NL" dirty="0"/>
          </a:p>
        </p:txBody>
      </p:sp>
      <p:pic>
        <p:nvPicPr>
          <p:cNvPr id="4" name="Afbeelding 6">
            <a:extLst>
              <a:ext uri="{FF2B5EF4-FFF2-40B4-BE49-F238E27FC236}">
                <a16:creationId xmlns:a16="http://schemas.microsoft.com/office/drawing/2014/main" id="{C9103A8B-72C8-3113-1B98-18925CE33042}"/>
              </a:ext>
            </a:extLst>
          </p:cNvPr>
          <p:cNvPicPr>
            <a:picLocks noChangeAspect="1"/>
          </p:cNvPicPr>
          <p:nvPr/>
        </p:nvPicPr>
        <p:blipFill rotWithShape="1">
          <a:blip r:embed="rId3"/>
          <a:srcRect l="27724" r="23991"/>
          <a:stretch/>
        </p:blipFill>
        <p:spPr>
          <a:xfrm>
            <a:off x="8375074" y="1825625"/>
            <a:ext cx="2978726" cy="4112707"/>
          </a:xfrm>
          <a:prstGeom prst="rect">
            <a:avLst/>
          </a:prstGeom>
        </p:spPr>
      </p:pic>
    </p:spTree>
    <p:extLst>
      <p:ext uri="{BB962C8B-B14F-4D97-AF65-F5344CB8AC3E}">
        <p14:creationId xmlns:p14="http://schemas.microsoft.com/office/powerpoint/2010/main" val="3312965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1D250-C574-DD0C-ABB4-8364CA7AD92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43E1E18-F806-F9B2-18A5-40AAD7E832A0}"/>
              </a:ext>
            </a:extLst>
          </p:cNvPr>
          <p:cNvSpPr>
            <a:spLocks noGrp="1"/>
          </p:cNvSpPr>
          <p:nvPr>
            <p:ph type="ctrTitle"/>
          </p:nvPr>
        </p:nvSpPr>
        <p:spPr/>
        <p:txBody>
          <a:bodyPr/>
          <a:lstStyle/>
          <a:p>
            <a:r>
              <a:rPr lang="nl-NL" dirty="0"/>
              <a:t>Het leeraanbod</a:t>
            </a:r>
          </a:p>
        </p:txBody>
      </p:sp>
      <p:sp>
        <p:nvSpPr>
          <p:cNvPr id="4" name="Tijdelijke aanduiding voor tekst 3">
            <a:extLst>
              <a:ext uri="{FF2B5EF4-FFF2-40B4-BE49-F238E27FC236}">
                <a16:creationId xmlns:a16="http://schemas.microsoft.com/office/drawing/2014/main" id="{B7F78F87-E39D-6AC4-E429-600058C60855}"/>
              </a:ext>
            </a:extLst>
          </p:cNvPr>
          <p:cNvSpPr>
            <a:spLocks noGrp="1"/>
          </p:cNvSpPr>
          <p:nvPr>
            <p:ph type="body" sz="quarter" idx="10"/>
          </p:nvPr>
        </p:nvSpPr>
        <p:spPr/>
        <p:txBody>
          <a:bodyPr/>
          <a:lstStyle/>
          <a:p>
            <a:r>
              <a:rPr lang="nl-NL" dirty="0"/>
              <a:t>3</a:t>
            </a:r>
          </a:p>
        </p:txBody>
      </p:sp>
    </p:spTree>
    <p:extLst>
      <p:ext uri="{BB962C8B-B14F-4D97-AF65-F5344CB8AC3E}">
        <p14:creationId xmlns:p14="http://schemas.microsoft.com/office/powerpoint/2010/main" val="1807700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1C871F-48A9-0187-5ABB-3FD801C0D173}"/>
              </a:ext>
            </a:extLst>
          </p:cNvPr>
          <p:cNvSpPr>
            <a:spLocks noGrp="1"/>
          </p:cNvSpPr>
          <p:nvPr>
            <p:ph type="title"/>
          </p:nvPr>
        </p:nvSpPr>
        <p:spPr>
          <a:xfrm>
            <a:off x="554417" y="370039"/>
            <a:ext cx="11359004" cy="1325563"/>
          </a:xfrm>
        </p:spPr>
        <p:txBody>
          <a:bodyPr>
            <a:noAutofit/>
          </a:bodyPr>
          <a:lstStyle/>
          <a:p>
            <a:r>
              <a:rPr lang="nl-NL" b="1" dirty="0">
                <a:latin typeface="Fira Sans" panose="020B0503050000020004" pitchFamily="34" charset="0"/>
                <a:cs typeface="Calibri" panose="020F0502020204030204" pitchFamily="34" charset="0"/>
              </a:rPr>
              <a:t>Hulpmiddelen om te werken met </a:t>
            </a:r>
            <a:br>
              <a:rPr lang="nl-NL" b="1" dirty="0">
                <a:latin typeface="Fira Sans" panose="020B0503050000020004" pitchFamily="34" charset="0"/>
                <a:cs typeface="Calibri" panose="020F0502020204030204" pitchFamily="34" charset="0"/>
              </a:rPr>
            </a:br>
            <a:r>
              <a:rPr lang="nl-NL" b="1" dirty="0">
                <a:latin typeface="Fira Sans" panose="020B0503050000020004" pitchFamily="34" charset="0"/>
                <a:cs typeface="Calibri" panose="020F0502020204030204" pitchFamily="34" charset="0"/>
              </a:rPr>
              <a:t>klantreizen</a:t>
            </a:r>
            <a:endParaRPr lang="nl-NL" b="1" dirty="0">
              <a:latin typeface="Fira Sans" panose="020B0503050000020004" pitchFamily="34" charset="0"/>
              <a:ea typeface="Verdana"/>
              <a:cs typeface="Calibri" panose="020F0502020204030204" pitchFamily="34" charset="0"/>
            </a:endParaRPr>
          </a:p>
        </p:txBody>
      </p:sp>
      <p:grpSp>
        <p:nvGrpSpPr>
          <p:cNvPr id="3" name="Group 2">
            <a:extLst>
              <a:ext uri="{FF2B5EF4-FFF2-40B4-BE49-F238E27FC236}">
                <a16:creationId xmlns:a16="http://schemas.microsoft.com/office/drawing/2014/main" id="{7D3C88BA-4639-27B9-7D78-E2DA78F83E37}"/>
              </a:ext>
            </a:extLst>
          </p:cNvPr>
          <p:cNvGrpSpPr/>
          <p:nvPr/>
        </p:nvGrpSpPr>
        <p:grpSpPr>
          <a:xfrm>
            <a:off x="504364" y="1977777"/>
            <a:ext cx="2756105" cy="3242621"/>
            <a:chOff x="637335" y="2806548"/>
            <a:chExt cx="2756105" cy="3242621"/>
          </a:xfrm>
          <a:solidFill>
            <a:schemeClr val="bg2"/>
          </a:solidFill>
          <a:effectLst>
            <a:outerShdw blurRad="50800" dist="38100" dir="2700000" algn="tl" rotWithShape="0">
              <a:prstClr val="black">
                <a:alpha val="40000"/>
              </a:prstClr>
            </a:outerShdw>
          </a:effectLst>
        </p:grpSpPr>
        <p:sp>
          <p:nvSpPr>
            <p:cNvPr id="2" name="Tijdelijke aanduiding voor inhoud 4">
              <a:extLst>
                <a:ext uri="{FF2B5EF4-FFF2-40B4-BE49-F238E27FC236}">
                  <a16:creationId xmlns:a16="http://schemas.microsoft.com/office/drawing/2014/main" id="{C463A184-EB79-D285-8CB6-827BD9486D20}"/>
                </a:ext>
              </a:extLst>
            </p:cNvPr>
            <p:cNvSpPr txBox="1">
              <a:spLocks/>
            </p:cNvSpPr>
            <p:nvPr/>
          </p:nvSpPr>
          <p:spPr>
            <a:xfrm>
              <a:off x="637335" y="2806548"/>
              <a:ext cx="2753566" cy="3242621"/>
            </a:xfrm>
            <a:prstGeom prst="rect">
              <a:avLst/>
            </a:prstGeom>
            <a:grpFill/>
            <a:effectLst>
              <a:outerShdw dist="50800" sx="1000" sy="1000" algn="ctr" rotWithShape="0">
                <a:srgbClr val="000000"/>
              </a:outerShdw>
            </a:effectLst>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000" u="none" strike="noStrike" kern="1200" cap="none" spc="0" normalizeH="0" baseline="0" noProof="0" dirty="0">
                <a:ln>
                  <a:noFill/>
                </a:ln>
                <a:effectLst/>
                <a:uLnTx/>
                <a:uFillTx/>
                <a:latin typeface="Calibri" panose="020F0502020204030204" pitchFamily="34" charset="0"/>
                <a:ea typeface="Verdana" panose="020B060403050404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89F9D238-4A3E-7088-FCE1-9BEE90319F13}"/>
                </a:ext>
              </a:extLst>
            </p:cNvPr>
            <p:cNvSpPr txBox="1"/>
            <p:nvPr/>
          </p:nvSpPr>
          <p:spPr>
            <a:xfrm>
              <a:off x="658813" y="2930049"/>
              <a:ext cx="2646249" cy="98488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Calibri" panose="020F0502020204030204" pitchFamily="34" charset="0"/>
                </a:rPr>
                <a:t>Voor regisseurs: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Calibri" panose="020F0502020204030204" pitchFamily="34" charset="0"/>
                </a:rPr>
                <a:t>Training en coaching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u="none" strike="noStrike" kern="1200" cap="none" spc="0" normalizeH="0" baseline="0" noProof="0" dirty="0">
                <a:ln>
                  <a:noFill/>
                </a:ln>
                <a:effectLst/>
                <a:uLnTx/>
                <a:uFillTx/>
                <a:latin typeface="Calibri" panose="020F0502020204030204" pitchFamily="34" charset="0"/>
                <a:ea typeface="Verdana" panose="020B0604030504040204" pitchFamily="34" charset="0"/>
                <a:cs typeface="Calibri" panose="020F0502020204030204" pitchFamily="34" charset="0"/>
              </a:endParaRPr>
            </a:p>
          </p:txBody>
        </p:sp>
        <p:sp>
          <p:nvSpPr>
            <p:cNvPr id="43" name="Tekstvak 42">
              <a:extLst>
                <a:ext uri="{FF2B5EF4-FFF2-40B4-BE49-F238E27FC236}">
                  <a16:creationId xmlns:a16="http://schemas.microsoft.com/office/drawing/2014/main" id="{86CF1AC6-25B2-C086-B821-BAAC0F6C9CE3}"/>
                </a:ext>
              </a:extLst>
            </p:cNvPr>
            <p:cNvSpPr txBox="1"/>
            <p:nvPr/>
          </p:nvSpPr>
          <p:spPr>
            <a:xfrm>
              <a:off x="658814" y="4675153"/>
              <a:ext cx="2734626" cy="1323439"/>
            </a:xfrm>
            <a:prstGeom prst="rect">
              <a:avLst/>
            </a:prstGeom>
            <a:grp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200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Calibri" panose="020F0502020204030204" pitchFamily="34" charset="0"/>
                </a:rPr>
                <a:t>Leren om een klantreis in kaart te brengen en hierover met de keten in gesprek te gaan. </a:t>
              </a:r>
              <a:endParaRPr kumimoji="0" lang="nl-NL" sz="1800" u="none" strike="noStrike" kern="1200" cap="none" spc="0" normalizeH="0" baseline="0" noProof="0" dirty="0">
                <a:ln>
                  <a:noFill/>
                </a:ln>
                <a:effectLst/>
                <a:uLnTx/>
                <a:uFillTx/>
                <a:latin typeface="Calibri" panose="020F0502020204030204" pitchFamily="34" charset="0"/>
                <a:ea typeface="Verdana" panose="020B0604030504040204" pitchFamily="34" charset="0"/>
                <a:cs typeface="Calibri" panose="020F0502020204030204" pitchFamily="34" charset="0"/>
              </a:endParaRPr>
            </a:p>
          </p:txBody>
        </p:sp>
        <p:pic>
          <p:nvPicPr>
            <p:cNvPr id="24" name="Picture 12">
              <a:extLst>
                <a:ext uri="{FF2B5EF4-FFF2-40B4-BE49-F238E27FC236}">
                  <a16:creationId xmlns:a16="http://schemas.microsoft.com/office/drawing/2014/main" id="{A11DE94D-848D-991E-CB5B-461A4648EA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488" t="20113" b="47659"/>
            <a:stretch/>
          </p:blipFill>
          <p:spPr>
            <a:xfrm>
              <a:off x="637335" y="3888833"/>
              <a:ext cx="2756105" cy="724679"/>
            </a:xfrm>
            <a:prstGeom prst="rect">
              <a:avLst/>
            </a:prstGeom>
            <a:grpFill/>
            <a:ln>
              <a:noFill/>
            </a:ln>
          </p:spPr>
        </p:pic>
      </p:grpSp>
      <p:grpSp>
        <p:nvGrpSpPr>
          <p:cNvPr id="52" name="Groep 51">
            <a:extLst>
              <a:ext uri="{FF2B5EF4-FFF2-40B4-BE49-F238E27FC236}">
                <a16:creationId xmlns:a16="http://schemas.microsoft.com/office/drawing/2014/main" id="{4B7EE818-BC45-016A-16FD-EB6011958DC3}"/>
              </a:ext>
            </a:extLst>
          </p:cNvPr>
          <p:cNvGrpSpPr/>
          <p:nvPr/>
        </p:nvGrpSpPr>
        <p:grpSpPr>
          <a:xfrm>
            <a:off x="3432499" y="1977777"/>
            <a:ext cx="2720282" cy="3232461"/>
            <a:chOff x="3575720" y="1613859"/>
            <a:chExt cx="2720282" cy="3232461"/>
          </a:xfrm>
          <a:solidFill>
            <a:schemeClr val="bg2"/>
          </a:solidFill>
        </p:grpSpPr>
        <p:sp>
          <p:nvSpPr>
            <p:cNvPr id="8" name="Tijdelijke aanduiding voor inhoud 4">
              <a:extLst>
                <a:ext uri="{FF2B5EF4-FFF2-40B4-BE49-F238E27FC236}">
                  <a16:creationId xmlns:a16="http://schemas.microsoft.com/office/drawing/2014/main" id="{CCF7FECA-AC7A-98EB-E556-658AAC63E8AA}"/>
                </a:ext>
              </a:extLst>
            </p:cNvPr>
            <p:cNvSpPr txBox="1">
              <a:spLocks/>
            </p:cNvSpPr>
            <p:nvPr/>
          </p:nvSpPr>
          <p:spPr>
            <a:xfrm>
              <a:off x="3575720" y="1613859"/>
              <a:ext cx="2720282" cy="3232461"/>
            </a:xfrm>
            <a:prstGeom prst="rect">
              <a:avLst/>
            </a:prstGeom>
            <a:grpFill/>
            <a:effectLst>
              <a:outerShdw blurRad="50800" dist="38100" dir="2700000" algn="tl" rotWithShape="0">
                <a:prstClr val="black">
                  <a:alpha val="40000"/>
                </a:prstClr>
              </a:outerShdw>
            </a:effectLst>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000" u="none" strike="noStrike" kern="1200" cap="none" spc="0" normalizeH="0" baseline="0" noProof="0" dirty="0">
                <a:ln>
                  <a:noFill/>
                </a:ln>
                <a:effectLst/>
                <a:uLnTx/>
                <a:uFillTx/>
                <a:latin typeface="Calibri" panose="020F0502020204030204" pitchFamily="34" charset="0"/>
                <a:ea typeface="Verdana" panose="020B0604030504040204" pitchFamily="34" charset="0"/>
                <a:cs typeface="Calibri" panose="020F0502020204030204" pitchFamily="34" charset="0"/>
              </a:endParaRPr>
            </a:p>
          </p:txBody>
        </p:sp>
        <p:sp>
          <p:nvSpPr>
            <p:cNvPr id="44" name="Tekstvak 43">
              <a:extLst>
                <a:ext uri="{FF2B5EF4-FFF2-40B4-BE49-F238E27FC236}">
                  <a16:creationId xmlns:a16="http://schemas.microsoft.com/office/drawing/2014/main" id="{3F512150-BAC2-65A9-0B09-0C17A50A232D}"/>
                </a:ext>
              </a:extLst>
            </p:cNvPr>
            <p:cNvSpPr txBox="1"/>
            <p:nvPr/>
          </p:nvSpPr>
          <p:spPr>
            <a:xfrm>
              <a:off x="3575720" y="1737360"/>
              <a:ext cx="2713320" cy="98488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Calibri" panose="020F0502020204030204" pitchFamily="34" charset="0"/>
                </a:rPr>
                <a:t>Voor alle medewerkers: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Calibri" panose="020F0502020204030204" pitchFamily="34" charset="0"/>
                </a:rPr>
                <a:t>E-</a:t>
              </a:r>
              <a:r>
                <a:rPr kumimoji="0" lang="nl-NL" sz="2000" u="none" strike="noStrike" kern="1200" cap="none" spc="0" normalizeH="0" baseline="0" noProof="0" dirty="0" err="1">
                  <a:ln>
                    <a:noFill/>
                  </a:ln>
                  <a:effectLst/>
                  <a:uLnTx/>
                  <a:uFillTx/>
                  <a:latin typeface="Source Sans Pro" panose="020B0503030403020204" pitchFamily="34" charset="0"/>
                  <a:ea typeface="Source Sans Pro" panose="020B0503030403020204" pitchFamily="34" charset="0"/>
                  <a:cs typeface="Calibri" panose="020F0502020204030204" pitchFamily="34" charset="0"/>
                </a:rPr>
                <a:t>learning</a:t>
              </a:r>
              <a:endParaRPr kumimoji="0" lang="nl-NL" sz="200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u="none" strike="noStrike" kern="1200" cap="none" spc="0" normalizeH="0" baseline="0" noProof="0" dirty="0">
                <a:ln>
                  <a:noFill/>
                </a:ln>
                <a:effectLst/>
                <a:uLnTx/>
                <a:uFillTx/>
                <a:latin typeface="Calibri" panose="020F0502020204030204" pitchFamily="34" charset="0"/>
                <a:ea typeface="Verdana" panose="020B0604030504040204" pitchFamily="34" charset="0"/>
                <a:cs typeface="Calibri" panose="020F0502020204030204" pitchFamily="34" charset="0"/>
              </a:endParaRPr>
            </a:p>
          </p:txBody>
        </p:sp>
        <p:sp>
          <p:nvSpPr>
            <p:cNvPr id="45" name="Tekstvak 44">
              <a:extLst>
                <a:ext uri="{FF2B5EF4-FFF2-40B4-BE49-F238E27FC236}">
                  <a16:creationId xmlns:a16="http://schemas.microsoft.com/office/drawing/2014/main" id="{C24676C3-9D89-B614-348B-3B4A21701ABE}"/>
                </a:ext>
              </a:extLst>
            </p:cNvPr>
            <p:cNvSpPr txBox="1"/>
            <p:nvPr/>
          </p:nvSpPr>
          <p:spPr>
            <a:xfrm>
              <a:off x="3575720" y="3482464"/>
              <a:ext cx="2711998" cy="1323439"/>
            </a:xfrm>
            <a:prstGeom prst="rect">
              <a:avLst/>
            </a:prstGeom>
            <a:grp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200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Calibri" panose="020F0502020204030204" pitchFamily="34" charset="0"/>
                </a:rPr>
                <a:t>Basis begrip van klantreizen, hoe je </a:t>
              </a:r>
              <a:br>
                <a:rPr kumimoji="0" lang="nl-NL" sz="200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Calibri" panose="020F0502020204030204" pitchFamily="34" charset="0"/>
                </a:rPr>
              </a:br>
              <a:r>
                <a:rPr kumimoji="0" lang="nl-NL" sz="200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Calibri" panose="020F0502020204030204" pitchFamily="34" charset="0"/>
                </a:rPr>
                <a:t>het leest en wat </a:t>
              </a:r>
              <a:br>
                <a:rPr kumimoji="0" lang="nl-NL" sz="200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Calibri" panose="020F0502020204030204" pitchFamily="34" charset="0"/>
                </a:rPr>
              </a:br>
              <a:r>
                <a:rPr kumimoji="0" lang="nl-NL" sz="200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Calibri" panose="020F0502020204030204" pitchFamily="34" charset="0"/>
                </a:rPr>
                <a:t>jouw rol is.</a:t>
              </a:r>
            </a:p>
          </p:txBody>
        </p:sp>
        <p:pic>
          <p:nvPicPr>
            <p:cNvPr id="26" name="Picture 3">
              <a:extLst>
                <a:ext uri="{FF2B5EF4-FFF2-40B4-BE49-F238E27FC236}">
                  <a16:creationId xmlns:a16="http://schemas.microsoft.com/office/drawing/2014/main" id="{5E7CFA55-5600-260B-9CB4-8238530EDADE}"/>
                </a:ext>
              </a:extLst>
            </p:cNvPr>
            <p:cNvPicPr>
              <a:picLocks noChangeAspect="1"/>
            </p:cNvPicPr>
            <p:nvPr/>
          </p:nvPicPr>
          <p:blipFill rotWithShape="1">
            <a:blip r:embed="rId4"/>
            <a:srcRect b="32938"/>
            <a:stretch/>
          </p:blipFill>
          <p:spPr>
            <a:xfrm>
              <a:off x="3575720" y="2704703"/>
              <a:ext cx="2719042" cy="729377"/>
            </a:xfrm>
            <a:prstGeom prst="rect">
              <a:avLst/>
            </a:prstGeom>
            <a:grpFill/>
            <a:ln>
              <a:noFill/>
            </a:ln>
          </p:spPr>
        </p:pic>
      </p:grpSp>
      <p:grpSp>
        <p:nvGrpSpPr>
          <p:cNvPr id="53" name="Groep 52">
            <a:extLst>
              <a:ext uri="{FF2B5EF4-FFF2-40B4-BE49-F238E27FC236}">
                <a16:creationId xmlns:a16="http://schemas.microsoft.com/office/drawing/2014/main" id="{5C2A0152-8DC1-62C3-F66B-02C684D18E65}"/>
              </a:ext>
            </a:extLst>
          </p:cNvPr>
          <p:cNvGrpSpPr/>
          <p:nvPr/>
        </p:nvGrpSpPr>
        <p:grpSpPr>
          <a:xfrm>
            <a:off x="6308378" y="1977777"/>
            <a:ext cx="2724723" cy="3232461"/>
            <a:chOff x="6451599" y="1613859"/>
            <a:chExt cx="2724723" cy="3232461"/>
          </a:xfrm>
          <a:solidFill>
            <a:schemeClr val="bg2"/>
          </a:solidFill>
          <a:effectLst>
            <a:outerShdw blurRad="50800" dist="38100" dir="2700000" algn="tl" rotWithShape="0">
              <a:prstClr val="black">
                <a:alpha val="40000"/>
              </a:prstClr>
            </a:outerShdw>
          </a:effectLst>
        </p:grpSpPr>
        <p:sp>
          <p:nvSpPr>
            <p:cNvPr id="13" name="Tijdelijke aanduiding voor inhoud 4">
              <a:extLst>
                <a:ext uri="{FF2B5EF4-FFF2-40B4-BE49-F238E27FC236}">
                  <a16:creationId xmlns:a16="http://schemas.microsoft.com/office/drawing/2014/main" id="{EB98DB4C-690A-A25D-1F1E-BE21E2167BE6}"/>
                </a:ext>
              </a:extLst>
            </p:cNvPr>
            <p:cNvSpPr txBox="1">
              <a:spLocks/>
            </p:cNvSpPr>
            <p:nvPr/>
          </p:nvSpPr>
          <p:spPr>
            <a:xfrm>
              <a:off x="6456040" y="1613859"/>
              <a:ext cx="2720282" cy="3232461"/>
            </a:xfrm>
            <a:prstGeom prst="rect">
              <a:avLst/>
            </a:prstGeom>
            <a:grpFill/>
            <a:effectLst>
              <a:outerShdw dist="50800" sx="1000" sy="1000" algn="ctr" rotWithShape="0">
                <a:srgbClr val="000000"/>
              </a:outerShdw>
            </a:effectLst>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000" u="none" strike="noStrike" kern="1200" cap="none" spc="0" normalizeH="0" baseline="0" noProof="0" dirty="0">
                <a:ln>
                  <a:noFill/>
                </a:ln>
                <a:effectLst/>
                <a:uLnTx/>
                <a:uFillTx/>
                <a:latin typeface="Calibri" panose="020F0502020204030204" pitchFamily="34" charset="0"/>
                <a:ea typeface="Verdana" panose="020B0604030504040204" pitchFamily="34" charset="0"/>
                <a:cs typeface="Calibri" panose="020F0502020204030204" pitchFamily="34" charset="0"/>
              </a:endParaRPr>
            </a:p>
          </p:txBody>
        </p:sp>
        <p:sp>
          <p:nvSpPr>
            <p:cNvPr id="46" name="Tekstvak 45">
              <a:extLst>
                <a:ext uri="{FF2B5EF4-FFF2-40B4-BE49-F238E27FC236}">
                  <a16:creationId xmlns:a16="http://schemas.microsoft.com/office/drawing/2014/main" id="{AA8E27A0-634D-09A4-6B92-83946ED5C019}"/>
                </a:ext>
              </a:extLst>
            </p:cNvPr>
            <p:cNvSpPr txBox="1"/>
            <p:nvPr/>
          </p:nvSpPr>
          <p:spPr>
            <a:xfrm>
              <a:off x="6456040" y="1737360"/>
              <a:ext cx="2713320" cy="98488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Calibri" panose="020F0502020204030204" pitchFamily="34" charset="0"/>
                </a:rPr>
                <a:t>Voor bestuurders: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Calibri" panose="020F0502020204030204" pitchFamily="34" charset="0"/>
                </a:rPr>
                <a:t>Presentatie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u="none" strike="noStrike" kern="1200" cap="none" spc="0" normalizeH="0" baseline="0" noProof="0" dirty="0">
                <a:ln>
                  <a:noFill/>
                </a:ln>
                <a:effectLst/>
                <a:uLnTx/>
                <a:uFillTx/>
                <a:latin typeface="Calibri" panose="020F0502020204030204" pitchFamily="34" charset="0"/>
                <a:ea typeface="Verdana" panose="020B0604030504040204" pitchFamily="34" charset="0"/>
                <a:cs typeface="Calibri" panose="020F0502020204030204" pitchFamily="34" charset="0"/>
              </a:endParaRPr>
            </a:p>
          </p:txBody>
        </p:sp>
        <p:sp>
          <p:nvSpPr>
            <p:cNvPr id="47" name="Tekstvak 46">
              <a:extLst>
                <a:ext uri="{FF2B5EF4-FFF2-40B4-BE49-F238E27FC236}">
                  <a16:creationId xmlns:a16="http://schemas.microsoft.com/office/drawing/2014/main" id="{865B30BC-866A-EB48-CF28-A64B846D66BE}"/>
                </a:ext>
              </a:extLst>
            </p:cNvPr>
            <p:cNvSpPr txBox="1"/>
            <p:nvPr/>
          </p:nvSpPr>
          <p:spPr>
            <a:xfrm>
              <a:off x="6456040" y="3482464"/>
              <a:ext cx="2713320" cy="1323439"/>
            </a:xfrm>
            <a:prstGeom prst="rect">
              <a:avLst/>
            </a:prstGeom>
            <a:grp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200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Calibri" panose="020F0502020204030204" pitchFamily="34" charset="0"/>
                </a:rPr>
                <a:t>Een gespreksleidraad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200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Calibri" panose="020F0502020204030204" pitchFamily="34" charset="0"/>
                </a:rPr>
                <a:t>en inspiratie voor bestuurders en managers.</a:t>
              </a:r>
            </a:p>
          </p:txBody>
        </p:sp>
        <p:pic>
          <p:nvPicPr>
            <p:cNvPr id="41" name="Afbeelding 40">
              <a:extLst>
                <a:ext uri="{FF2B5EF4-FFF2-40B4-BE49-F238E27FC236}">
                  <a16:creationId xmlns:a16="http://schemas.microsoft.com/office/drawing/2014/main" id="{9402D20D-1262-443A-7271-47FCD72D2CF9}"/>
                </a:ext>
              </a:extLst>
            </p:cNvPr>
            <p:cNvPicPr>
              <a:picLocks noChangeAspect="1"/>
            </p:cNvPicPr>
            <p:nvPr/>
          </p:nvPicPr>
          <p:blipFill rotWithShape="1">
            <a:blip r:embed="rId5"/>
            <a:srcRect t="4717" b="7866"/>
            <a:stretch/>
          </p:blipFill>
          <p:spPr>
            <a:xfrm>
              <a:off x="6451599" y="2712720"/>
              <a:ext cx="2720282" cy="711200"/>
            </a:xfrm>
            <a:prstGeom prst="rect">
              <a:avLst/>
            </a:prstGeom>
            <a:grpFill/>
          </p:spPr>
        </p:pic>
      </p:grpSp>
      <p:grpSp>
        <p:nvGrpSpPr>
          <p:cNvPr id="54" name="Groep 53">
            <a:extLst>
              <a:ext uri="{FF2B5EF4-FFF2-40B4-BE49-F238E27FC236}">
                <a16:creationId xmlns:a16="http://schemas.microsoft.com/office/drawing/2014/main" id="{65AF2130-9627-0618-E5C9-E3FEFE227389}"/>
              </a:ext>
            </a:extLst>
          </p:cNvPr>
          <p:cNvGrpSpPr/>
          <p:nvPr/>
        </p:nvGrpSpPr>
        <p:grpSpPr>
          <a:xfrm>
            <a:off x="9189938" y="1977777"/>
            <a:ext cx="2723483" cy="3252781"/>
            <a:chOff x="9333159" y="1613859"/>
            <a:chExt cx="2723483" cy="3252781"/>
          </a:xfrm>
          <a:solidFill>
            <a:schemeClr val="bg2"/>
          </a:solidFill>
          <a:effectLst>
            <a:outerShdw blurRad="50800" dist="38100" dir="2700000" algn="tl" rotWithShape="0">
              <a:prstClr val="black">
                <a:alpha val="40000"/>
              </a:prstClr>
            </a:outerShdw>
          </a:effectLst>
        </p:grpSpPr>
        <p:sp>
          <p:nvSpPr>
            <p:cNvPr id="23" name="Tijdelijke aanduiding voor inhoud 4">
              <a:extLst>
                <a:ext uri="{FF2B5EF4-FFF2-40B4-BE49-F238E27FC236}">
                  <a16:creationId xmlns:a16="http://schemas.microsoft.com/office/drawing/2014/main" id="{543E14AC-B477-0313-BD74-68BE341B9669}"/>
                </a:ext>
              </a:extLst>
            </p:cNvPr>
            <p:cNvSpPr txBox="1">
              <a:spLocks/>
            </p:cNvSpPr>
            <p:nvPr/>
          </p:nvSpPr>
          <p:spPr>
            <a:xfrm>
              <a:off x="9336360" y="1613859"/>
              <a:ext cx="2720282" cy="3252781"/>
            </a:xfrm>
            <a:prstGeom prst="rect">
              <a:avLst/>
            </a:prstGeom>
            <a:grpFill/>
            <a:effectLst>
              <a:outerShdw dist="50800" sx="1000" sy="1000" algn="ctr" rotWithShape="0">
                <a:srgbClr val="000000"/>
              </a:outerShdw>
            </a:effectLst>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000" u="none" strike="noStrike" kern="1200" cap="none" spc="0" normalizeH="0" baseline="0" noProof="0" dirty="0">
                <a:ln>
                  <a:noFill/>
                </a:ln>
                <a:effectLst/>
                <a:uLnTx/>
                <a:uFillTx/>
                <a:latin typeface="Calibri" panose="020F0502020204030204" pitchFamily="34" charset="0"/>
                <a:ea typeface="Verdana" panose="020B0604030504040204" pitchFamily="34" charset="0"/>
                <a:cs typeface="Calibri" panose="020F0502020204030204" pitchFamily="34" charset="0"/>
              </a:endParaRPr>
            </a:p>
          </p:txBody>
        </p:sp>
        <p:pic>
          <p:nvPicPr>
            <p:cNvPr id="28" name="Picture 15">
              <a:extLst>
                <a:ext uri="{FF2B5EF4-FFF2-40B4-BE49-F238E27FC236}">
                  <a16:creationId xmlns:a16="http://schemas.microsoft.com/office/drawing/2014/main" id="{E5FC6283-031E-F5CD-06CC-41CAD65F8E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933" t="11449" r="-2" b="63744"/>
            <a:stretch/>
          </p:blipFill>
          <p:spPr>
            <a:xfrm>
              <a:off x="9333159" y="2702560"/>
              <a:ext cx="2720282" cy="721360"/>
            </a:xfrm>
            <a:prstGeom prst="rect">
              <a:avLst/>
            </a:prstGeom>
            <a:grpFill/>
            <a:ln>
              <a:noFill/>
            </a:ln>
          </p:spPr>
        </p:pic>
        <p:sp>
          <p:nvSpPr>
            <p:cNvPr id="48" name="Tekstvak 47">
              <a:extLst>
                <a:ext uri="{FF2B5EF4-FFF2-40B4-BE49-F238E27FC236}">
                  <a16:creationId xmlns:a16="http://schemas.microsoft.com/office/drawing/2014/main" id="{42BC4EE7-FE98-B865-2F17-64E3C43FB0B3}"/>
                </a:ext>
              </a:extLst>
            </p:cNvPr>
            <p:cNvSpPr txBox="1"/>
            <p:nvPr/>
          </p:nvSpPr>
          <p:spPr>
            <a:xfrm>
              <a:off x="9336360" y="1737360"/>
              <a:ext cx="2713320" cy="98488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Calibri" panose="020F0502020204030204" pitchFamily="34" charset="0"/>
                </a:rPr>
                <a:t>Voor experts: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Calibri" panose="020F0502020204030204" pitchFamily="34" charset="0"/>
                </a:rPr>
                <a:t>Intervisie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u="none" strike="noStrike" kern="1200" cap="none" spc="0" normalizeH="0" baseline="0" noProof="0" dirty="0">
                <a:ln>
                  <a:noFill/>
                </a:ln>
                <a:effectLst/>
                <a:uLnTx/>
                <a:uFillTx/>
                <a:latin typeface="Calibri" panose="020F0502020204030204" pitchFamily="34" charset="0"/>
                <a:ea typeface="Verdana" panose="020B0604030504040204" pitchFamily="34" charset="0"/>
                <a:cs typeface="Calibri" panose="020F0502020204030204" pitchFamily="34" charset="0"/>
              </a:endParaRPr>
            </a:p>
          </p:txBody>
        </p:sp>
        <p:sp>
          <p:nvSpPr>
            <p:cNvPr id="49" name="Tekstvak 48">
              <a:extLst>
                <a:ext uri="{FF2B5EF4-FFF2-40B4-BE49-F238E27FC236}">
                  <a16:creationId xmlns:a16="http://schemas.microsoft.com/office/drawing/2014/main" id="{F0AE1ADD-F1AD-CAAE-0869-7F215F52D96D}"/>
                </a:ext>
              </a:extLst>
            </p:cNvPr>
            <p:cNvSpPr txBox="1"/>
            <p:nvPr/>
          </p:nvSpPr>
          <p:spPr>
            <a:xfrm>
              <a:off x="9336360" y="3482464"/>
              <a:ext cx="2713320" cy="1323439"/>
            </a:xfrm>
            <a:prstGeom prst="rect">
              <a:avLst/>
            </a:prstGeom>
            <a:grp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200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Calibri" panose="020F0502020204030204" pitchFamily="34" charset="0"/>
                </a:rPr>
                <a:t>Doorontwikkeling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200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Calibri" panose="020F0502020204030204" pitchFamily="34" charset="0"/>
                </a:rPr>
                <a:t>van expertise, kennis uitwisseling en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200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Calibri" panose="020F0502020204030204" pitchFamily="34" charset="0"/>
                </a:rPr>
                <a:t>impact.</a:t>
              </a:r>
            </a:p>
          </p:txBody>
        </p:sp>
      </p:grpSp>
      <p:sp>
        <p:nvSpPr>
          <p:cNvPr id="50" name="Tekstvak 49">
            <a:extLst>
              <a:ext uri="{FF2B5EF4-FFF2-40B4-BE49-F238E27FC236}">
                <a16:creationId xmlns:a16="http://schemas.microsoft.com/office/drawing/2014/main" id="{AB214819-A959-6461-16D2-616630B5DCDE}"/>
              </a:ext>
            </a:extLst>
          </p:cNvPr>
          <p:cNvSpPr txBox="1"/>
          <p:nvPr/>
        </p:nvSpPr>
        <p:spPr>
          <a:xfrm>
            <a:off x="504364" y="6134018"/>
            <a:ext cx="11340758" cy="70788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200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Calibri" panose="020F0502020204030204" pitchFamily="34" charset="0"/>
              </a:rPr>
              <a:t>Alle tools en hulp toegankelijk via een overheidsbrede </a:t>
            </a:r>
            <a:r>
              <a:rPr kumimoji="0" lang="nl-NL" sz="2000" u="none" strike="noStrike" kern="1200" cap="none" spc="0" normalizeH="0" baseline="0" noProof="0" dirty="0" err="1">
                <a:ln>
                  <a:noFill/>
                </a:ln>
                <a:solidFill>
                  <a:schemeClr val="bg1"/>
                </a:solidFill>
                <a:effectLst/>
                <a:uLnTx/>
                <a:uFillTx/>
                <a:latin typeface="Source Sans Pro" panose="020B0503030403020204" pitchFamily="34" charset="0"/>
                <a:ea typeface="Source Sans Pro" panose="020B0503030403020204" pitchFamily="34" charset="0"/>
                <a:cs typeface="Calibri" panose="020F0502020204030204" pitchFamily="34" charset="0"/>
              </a:rPr>
              <a:t>toolbox</a:t>
            </a:r>
            <a:r>
              <a:rPr kumimoji="0" lang="nl-NL" sz="200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Calibri" panose="020F0502020204030204" pitchFamily="34" charset="0"/>
              </a:rPr>
              <a:t> en community op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200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Calibri" panose="020F0502020204030204" pitchFamily="34" charset="0"/>
              </a:rPr>
              <a:t>het Gebruiker Centraal platform: www.gebruikercentraal.nl/hulpmiddelen/klantreizen-bij-de-overheid/</a:t>
            </a:r>
          </a:p>
        </p:txBody>
      </p:sp>
    </p:spTree>
    <p:extLst>
      <p:ext uri="{BB962C8B-B14F-4D97-AF65-F5344CB8AC3E}">
        <p14:creationId xmlns:p14="http://schemas.microsoft.com/office/powerpoint/2010/main" val="413870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CD4D4-738D-E464-24A8-F77F3035DB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07F572-0C42-A3CD-263F-6C6C6E8239A6}"/>
              </a:ext>
            </a:extLst>
          </p:cNvPr>
          <p:cNvSpPr>
            <a:spLocks noGrp="1"/>
          </p:cNvSpPr>
          <p:nvPr>
            <p:ph type="title"/>
          </p:nvPr>
        </p:nvSpPr>
        <p:spPr>
          <a:xfrm>
            <a:off x="838200" y="445592"/>
            <a:ext cx="10515600" cy="1260389"/>
          </a:xfrm>
        </p:spPr>
        <p:txBody>
          <a:bodyPr>
            <a:noAutofit/>
          </a:bodyPr>
          <a:lstStyle/>
          <a:p>
            <a:r>
              <a:rPr lang="en-US" sz="3600" dirty="0" err="1">
                <a:latin typeface="Fira Sans" panose="020B0503050000020004" pitchFamily="34" charset="0"/>
                <a:ea typeface="Verdana" panose="020B0604030504040204" pitchFamily="34" charset="0"/>
                <a:cs typeface="Verdana" panose="020B0604030504040204" pitchFamily="34" charset="0"/>
              </a:rPr>
              <a:t>Medewerkers</a:t>
            </a:r>
            <a:r>
              <a:rPr lang="en-US" sz="3600" dirty="0">
                <a:latin typeface="Fira Sans" panose="020B0503050000020004" pitchFamily="34" charset="0"/>
                <a:ea typeface="Verdana" panose="020B0604030504040204" pitchFamily="34" charset="0"/>
                <a:cs typeface="Verdana" panose="020B0604030504040204" pitchFamily="34" charset="0"/>
              </a:rPr>
              <a:t> </a:t>
            </a:r>
            <a:r>
              <a:rPr lang="en-US" sz="3600" dirty="0" err="1">
                <a:latin typeface="Fira Sans" panose="020B0503050000020004" pitchFamily="34" charset="0"/>
                <a:ea typeface="Verdana" panose="020B0604030504040204" pitchFamily="34" charset="0"/>
                <a:cs typeface="Verdana" panose="020B0604030504040204" pitchFamily="34" charset="0"/>
              </a:rPr>
              <a:t>leren</a:t>
            </a:r>
            <a:r>
              <a:rPr lang="en-US" sz="3600" dirty="0">
                <a:latin typeface="Fira Sans" panose="020B0503050000020004" pitchFamily="34" charset="0"/>
                <a:ea typeface="Verdana" panose="020B0604030504040204" pitchFamily="34" charset="0"/>
                <a:cs typeface="Verdana" panose="020B0604030504040204" pitchFamily="34" charset="0"/>
              </a:rPr>
              <a:t> met </a:t>
            </a:r>
            <a:r>
              <a:rPr lang="en-US" sz="3600" dirty="0" err="1">
                <a:latin typeface="Fira Sans" panose="020B0503050000020004" pitchFamily="34" charset="0"/>
                <a:ea typeface="Verdana" panose="020B0604030504040204" pitchFamily="34" charset="0"/>
                <a:cs typeface="Verdana" panose="020B0604030504040204" pitchFamily="34" charset="0"/>
              </a:rPr>
              <a:t>klantreizen</a:t>
            </a:r>
            <a:r>
              <a:rPr lang="en-US" sz="3600" dirty="0">
                <a:latin typeface="Fira Sans" panose="020B0503050000020004" pitchFamily="34" charset="0"/>
                <a:ea typeface="Verdana" panose="020B0604030504040204" pitchFamily="34" charset="0"/>
                <a:cs typeface="Verdana" panose="020B0604030504040204" pitchFamily="34" charset="0"/>
              </a:rPr>
              <a:t>, </a:t>
            </a:r>
            <a:r>
              <a:rPr lang="en-US" sz="3600" dirty="0" err="1">
                <a:latin typeface="Fira Sans" panose="020B0503050000020004" pitchFamily="34" charset="0"/>
                <a:ea typeface="Verdana" panose="020B0604030504040204" pitchFamily="34" charset="0"/>
                <a:cs typeface="Verdana" panose="020B0604030504040204" pitchFamily="34" charset="0"/>
              </a:rPr>
              <a:t>vanuit</a:t>
            </a:r>
            <a:r>
              <a:rPr lang="en-US" sz="3600" dirty="0">
                <a:latin typeface="Fira Sans" panose="020B0503050000020004" pitchFamily="34" charset="0"/>
                <a:ea typeface="Verdana" panose="020B0604030504040204" pitchFamily="34" charset="0"/>
                <a:cs typeface="Verdana" panose="020B0604030504040204" pitchFamily="34" charset="0"/>
              </a:rPr>
              <a:t> het </a:t>
            </a:r>
            <a:r>
              <a:rPr lang="en-US" sz="3600" dirty="0" err="1">
                <a:latin typeface="Fira Sans" panose="020B0503050000020004" pitchFamily="34" charset="0"/>
                <a:ea typeface="Verdana" panose="020B0604030504040204" pitchFamily="34" charset="0"/>
                <a:cs typeface="Verdana" panose="020B0604030504040204" pitchFamily="34" charset="0"/>
              </a:rPr>
              <a:t>perspectief</a:t>
            </a:r>
            <a:r>
              <a:rPr lang="en-US" sz="3600" dirty="0">
                <a:latin typeface="Fira Sans" panose="020B0503050000020004" pitchFamily="34" charset="0"/>
                <a:ea typeface="Verdana" panose="020B0604030504040204" pitchFamily="34" charset="0"/>
                <a:cs typeface="Verdana" panose="020B0604030504040204" pitchFamily="34" charset="0"/>
              </a:rPr>
              <a:t> van de </a:t>
            </a:r>
            <a:r>
              <a:rPr lang="en-US" sz="3600" dirty="0" err="1">
                <a:latin typeface="Fira Sans" panose="020B0503050000020004" pitchFamily="34" charset="0"/>
                <a:ea typeface="Verdana" panose="020B0604030504040204" pitchFamily="34" charset="0"/>
                <a:cs typeface="Verdana" panose="020B0604030504040204" pitchFamily="34" charset="0"/>
              </a:rPr>
              <a:t>klant</a:t>
            </a:r>
            <a:r>
              <a:rPr lang="en-US" sz="3600" dirty="0">
                <a:latin typeface="Fira Sans" panose="020B0503050000020004" pitchFamily="34" charset="0"/>
                <a:ea typeface="Verdana" panose="020B0604030504040204" pitchFamily="34" charset="0"/>
                <a:cs typeface="Verdana" panose="020B0604030504040204" pitchFamily="34" charset="0"/>
              </a:rPr>
              <a:t> </a:t>
            </a:r>
            <a:r>
              <a:rPr lang="en-US" sz="3600" dirty="0" err="1">
                <a:latin typeface="Fira Sans" panose="020B0503050000020004" pitchFamily="34" charset="0"/>
                <a:ea typeface="Verdana" panose="020B0604030504040204" pitchFamily="34" charset="0"/>
                <a:cs typeface="Verdana" panose="020B0604030504040204" pitchFamily="34" charset="0"/>
              </a:rPr>
              <a:t>te</a:t>
            </a:r>
            <a:r>
              <a:rPr lang="en-US" sz="3600" dirty="0">
                <a:latin typeface="Fira Sans" panose="020B0503050000020004" pitchFamily="34" charset="0"/>
                <a:ea typeface="Verdana" panose="020B0604030504040204" pitchFamily="34" charset="0"/>
                <a:cs typeface="Verdana" panose="020B0604030504040204" pitchFamily="34" charset="0"/>
              </a:rPr>
              <a:t> </a:t>
            </a:r>
            <a:r>
              <a:rPr lang="en-US" sz="3600" dirty="0" err="1">
                <a:latin typeface="Fira Sans" panose="020B0503050000020004" pitchFamily="34" charset="0"/>
                <a:ea typeface="Verdana" panose="020B0604030504040204" pitchFamily="34" charset="0"/>
                <a:cs typeface="Verdana" panose="020B0604030504040204" pitchFamily="34" charset="0"/>
              </a:rPr>
              <a:t>kijken</a:t>
            </a:r>
            <a:br>
              <a:rPr lang="en-US" sz="3600" dirty="0">
                <a:latin typeface="Fira Sans" panose="020B0503050000020004" pitchFamily="34" charset="0"/>
                <a:ea typeface="Verdana" panose="020B0604030504040204" pitchFamily="34" charset="0"/>
                <a:cs typeface="Verdana" panose="020B0604030504040204" pitchFamily="34" charset="0"/>
              </a:rPr>
            </a:br>
            <a:endParaRPr lang="nl-NL" sz="3600" b="1" dirty="0">
              <a:latin typeface="Fira Sans" panose="020B0503050000020004" pitchFamily="34" charset="0"/>
            </a:endParaRPr>
          </a:p>
        </p:txBody>
      </p:sp>
      <p:sp>
        <p:nvSpPr>
          <p:cNvPr id="3" name="Content Placeholder 6">
            <a:extLst>
              <a:ext uri="{FF2B5EF4-FFF2-40B4-BE49-F238E27FC236}">
                <a16:creationId xmlns:a16="http://schemas.microsoft.com/office/drawing/2014/main" id="{2EE62AFF-D38D-1F38-463F-90F6ED7B99B3}"/>
              </a:ext>
            </a:extLst>
          </p:cNvPr>
          <p:cNvSpPr>
            <a:spLocks noGrp="1"/>
          </p:cNvSpPr>
          <p:nvPr>
            <p:ph idx="1"/>
          </p:nvPr>
        </p:nvSpPr>
        <p:spPr>
          <a:xfrm>
            <a:off x="838200" y="1699722"/>
            <a:ext cx="7285532" cy="4351338"/>
          </a:xfrm>
        </p:spPr>
        <p:txBody>
          <a:bodyPr numCol="1"/>
          <a:lstStyle/>
          <a:p>
            <a:pPr marL="0" indent="0">
              <a:buClr>
                <a:schemeClr val="bg1"/>
              </a:buClr>
              <a:buNone/>
            </a:pPr>
            <a:r>
              <a:rPr lang="nl-NL" sz="2000" dirty="0">
                <a:solidFill>
                  <a:schemeClr val="tx1"/>
                </a:solidFill>
                <a:ea typeface="Source Sans Pro" panose="020B0503030403020204" pitchFamily="34" charset="0"/>
                <a:cs typeface="Verdana" panose="020B0604030504040204" pitchFamily="34" charset="0"/>
              </a:rPr>
              <a:t>Tijdens een training leren jouw medewerkers een werksessie methodiek om met ketenpartners en klantvertegenwoordigers een overzicht te krijgen van het klantperspectief, de context, behoeften en verbeterpotentieel</a:t>
            </a:r>
            <a:br>
              <a:rPr lang="en-US" sz="2000" dirty="0">
                <a:latin typeface="Fira Sans" panose="020B0503050000020004" pitchFamily="34" charset="0"/>
                <a:ea typeface="Verdana" panose="020B0604030504040204" pitchFamily="34" charset="0"/>
                <a:cs typeface="Verdana" panose="020B0604030504040204" pitchFamily="34" charset="0"/>
              </a:rPr>
            </a:br>
            <a:endParaRPr lang="nl-NL" dirty="0"/>
          </a:p>
        </p:txBody>
      </p:sp>
      <p:pic>
        <p:nvPicPr>
          <p:cNvPr id="5" name="Tijdelijke aanduiding voor inhoud 6" descr="Afbeelding met persoon, overdekt, kleding, muur&#10;&#10;Automatisch gegenereerde beschrijving">
            <a:extLst>
              <a:ext uri="{FF2B5EF4-FFF2-40B4-BE49-F238E27FC236}">
                <a16:creationId xmlns:a16="http://schemas.microsoft.com/office/drawing/2014/main" id="{2502F354-D905-DF8F-C539-B427DDFF79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0088" y="3091200"/>
            <a:ext cx="3975912" cy="2981934"/>
          </a:xfrm>
          <a:prstGeom prst="rect">
            <a:avLst/>
          </a:prstGeom>
          <a:ln>
            <a:noFill/>
          </a:ln>
          <a:effectLst>
            <a:outerShdw blurRad="50800" dist="38100" dir="2700000" algn="tl" rotWithShape="0">
              <a:prstClr val="black">
                <a:alpha val="40000"/>
              </a:prstClr>
            </a:outerShdw>
          </a:effectLst>
        </p:spPr>
      </p:pic>
      <p:pic>
        <p:nvPicPr>
          <p:cNvPr id="6" name="Afbeelding 5" descr="Afbeelding met kleding, persoon, overdekt, muur&#10;&#10;Automatisch gegenereerde beschrijving">
            <a:extLst>
              <a:ext uri="{FF2B5EF4-FFF2-40B4-BE49-F238E27FC236}">
                <a16:creationId xmlns:a16="http://schemas.microsoft.com/office/drawing/2014/main" id="{4EAB5954-60FB-B5B6-8E48-8B2C1D617B57}"/>
              </a:ext>
            </a:extLst>
          </p:cNvPr>
          <p:cNvPicPr>
            <a:picLocks noChangeAspect="1"/>
          </p:cNvPicPr>
          <p:nvPr/>
        </p:nvPicPr>
        <p:blipFill rotWithShape="1">
          <a:blip r:embed="rId4"/>
          <a:srcRect l="4498" t="6550" b="523"/>
          <a:stretch/>
        </p:blipFill>
        <p:spPr>
          <a:xfrm>
            <a:off x="6807550" y="3091200"/>
            <a:ext cx="4036570" cy="295986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61879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75008D91-AFF1-6CAC-7797-BB9D5C667050}"/>
              </a:ext>
            </a:extLst>
          </p:cNvPr>
          <p:cNvSpPr>
            <a:spLocks noGrp="1"/>
          </p:cNvSpPr>
          <p:nvPr>
            <p:ph type="subTitle" idx="1"/>
          </p:nvPr>
        </p:nvSpPr>
        <p:spPr>
          <a:xfrm>
            <a:off x="5258399" y="3778319"/>
            <a:ext cx="6676448" cy="1655762"/>
          </a:xfrm>
        </p:spPr>
        <p:txBody>
          <a:bodyPr/>
          <a:lstStyle/>
          <a:p>
            <a:r>
              <a:rPr lang="nl-NL" dirty="0"/>
              <a:t>Instructies </a:t>
            </a:r>
            <a:r>
              <a:rPr lang="nl-NL" dirty="0">
                <a:latin typeface="Source Sans Pro"/>
                <a:ea typeface="Source Sans Pro"/>
              </a:rPr>
              <a:t>en slides voor bestuurders en afdelingsmanagers van dienstverlenende teams. </a:t>
            </a:r>
          </a:p>
        </p:txBody>
      </p:sp>
      <p:sp>
        <p:nvSpPr>
          <p:cNvPr id="3" name="Titel 2">
            <a:extLst>
              <a:ext uri="{FF2B5EF4-FFF2-40B4-BE49-F238E27FC236}">
                <a16:creationId xmlns:a16="http://schemas.microsoft.com/office/drawing/2014/main" id="{CD08E4E2-0F3F-1540-12AE-5B28CAE51627}"/>
              </a:ext>
            </a:extLst>
          </p:cNvPr>
          <p:cNvSpPr>
            <a:spLocks noGrp="1"/>
          </p:cNvSpPr>
          <p:nvPr>
            <p:ph type="ctrTitle"/>
          </p:nvPr>
        </p:nvSpPr>
        <p:spPr>
          <a:xfrm>
            <a:off x="5258399" y="795283"/>
            <a:ext cx="6676448" cy="2717799"/>
          </a:xfrm>
        </p:spPr>
        <p:txBody>
          <a:bodyPr>
            <a:normAutofit/>
          </a:bodyPr>
          <a:lstStyle/>
          <a:p>
            <a:r>
              <a:rPr lang="nl-NL" dirty="0"/>
              <a:t>Het management verhaal</a:t>
            </a:r>
          </a:p>
        </p:txBody>
      </p:sp>
    </p:spTree>
    <p:extLst>
      <p:ext uri="{BB962C8B-B14F-4D97-AF65-F5344CB8AC3E}">
        <p14:creationId xmlns:p14="http://schemas.microsoft.com/office/powerpoint/2010/main" val="1142534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1F0B88-0B15-EB36-447B-0F617445DBCE}"/>
              </a:ext>
            </a:extLst>
          </p:cNvPr>
          <p:cNvSpPr>
            <a:spLocks noGrp="1"/>
          </p:cNvSpPr>
          <p:nvPr>
            <p:ph type="title"/>
          </p:nvPr>
        </p:nvSpPr>
        <p:spPr>
          <a:xfrm>
            <a:off x="566640" y="530969"/>
            <a:ext cx="10515600" cy="1260389"/>
          </a:xfrm>
        </p:spPr>
        <p:txBody>
          <a:bodyPr>
            <a:noAutofit/>
          </a:bodyPr>
          <a:lstStyle/>
          <a:p>
            <a:r>
              <a:rPr lang="en-US" sz="4400" b="1" dirty="0">
                <a:solidFill>
                  <a:schemeClr val="bg1">
                    <a:lumMod val="95000"/>
                  </a:schemeClr>
                </a:solidFill>
                <a:latin typeface="Source Sans Pro" panose="020B0503030403020204" pitchFamily="34" charset="0"/>
                <a:ea typeface="Source Sans Pro" panose="020B0503030403020204" pitchFamily="34" charset="0"/>
                <a:cs typeface="Verdana" panose="020B0604030504040204" pitchFamily="34" charset="0"/>
              </a:rPr>
              <a:t>We </a:t>
            </a:r>
            <a:r>
              <a:rPr lang="en-US" sz="4400" b="1" dirty="0" err="1">
                <a:solidFill>
                  <a:schemeClr val="bg1">
                    <a:lumMod val="95000"/>
                  </a:schemeClr>
                </a:solidFill>
                <a:latin typeface="Source Sans Pro" panose="020B0503030403020204" pitchFamily="34" charset="0"/>
                <a:ea typeface="Source Sans Pro" panose="020B0503030403020204" pitchFamily="34" charset="0"/>
                <a:cs typeface="Verdana" panose="020B0604030504040204" pitchFamily="34" charset="0"/>
              </a:rPr>
              <a:t>gaan</a:t>
            </a:r>
            <a:r>
              <a:rPr lang="en-US" sz="4400" b="1" dirty="0">
                <a:solidFill>
                  <a:schemeClr val="bg1">
                    <a:lumMod val="95000"/>
                  </a:schemeClr>
                </a:solidFill>
                <a:latin typeface="Source Sans Pro" panose="020B0503030403020204" pitchFamily="34" charset="0"/>
                <a:ea typeface="Source Sans Pro" panose="020B0503030403020204" pitchFamily="34" charset="0"/>
                <a:cs typeface="Verdana" panose="020B0604030504040204" pitchFamily="34" charset="0"/>
              </a:rPr>
              <a:t> </a:t>
            </a:r>
            <a:r>
              <a:rPr lang="en-US" sz="4400" b="1" dirty="0" err="1">
                <a:solidFill>
                  <a:schemeClr val="bg1">
                    <a:lumMod val="95000"/>
                  </a:schemeClr>
                </a:solidFill>
                <a:latin typeface="Source Sans Pro" panose="020B0503030403020204" pitchFamily="34" charset="0"/>
                <a:ea typeface="Source Sans Pro" panose="020B0503030403020204" pitchFamily="34" charset="0"/>
                <a:cs typeface="Verdana" panose="020B0604030504040204" pitchFamily="34" charset="0"/>
              </a:rPr>
              <a:t>voor</a:t>
            </a:r>
            <a:r>
              <a:rPr lang="en-US" sz="4400" b="1" dirty="0">
                <a:solidFill>
                  <a:schemeClr val="bg1">
                    <a:lumMod val="95000"/>
                  </a:schemeClr>
                </a:solidFill>
                <a:latin typeface="Source Sans Pro" panose="020B0503030403020204" pitchFamily="34" charset="0"/>
                <a:ea typeface="Source Sans Pro" panose="020B0503030403020204" pitchFamily="34" charset="0"/>
                <a:cs typeface="Verdana" panose="020B0604030504040204" pitchFamily="34" charset="0"/>
              </a:rPr>
              <a:t> </a:t>
            </a:r>
            <a:r>
              <a:rPr lang="en-US" sz="4400" b="1" dirty="0" err="1">
                <a:solidFill>
                  <a:schemeClr val="bg1">
                    <a:lumMod val="95000"/>
                  </a:schemeClr>
                </a:solidFill>
                <a:latin typeface="Source Sans Pro" panose="020B0503030403020204" pitchFamily="34" charset="0"/>
                <a:ea typeface="Source Sans Pro" panose="020B0503030403020204" pitchFamily="34" charset="0"/>
                <a:cs typeface="Verdana" panose="020B0604030504040204" pitchFamily="34" charset="0"/>
              </a:rPr>
              <a:t>kwaliteit</a:t>
            </a:r>
            <a:r>
              <a:rPr lang="en-US" sz="4400" b="1" dirty="0">
                <a:solidFill>
                  <a:schemeClr val="bg1">
                    <a:lumMod val="95000"/>
                  </a:schemeClr>
                </a:solidFill>
                <a:latin typeface="Source Sans Pro" panose="020B0503030403020204" pitchFamily="34" charset="0"/>
                <a:ea typeface="Source Sans Pro" panose="020B0503030403020204" pitchFamily="34" charset="0"/>
                <a:cs typeface="Verdana" panose="020B0604030504040204" pitchFamily="34" charset="0"/>
              </a:rPr>
              <a:t> </a:t>
            </a:r>
            <a:r>
              <a:rPr lang="en-US" sz="4400" b="1" dirty="0" err="1">
                <a:solidFill>
                  <a:schemeClr val="bg1">
                    <a:lumMod val="95000"/>
                  </a:schemeClr>
                </a:solidFill>
                <a:latin typeface="Source Sans Pro" panose="020B0503030403020204" pitchFamily="34" charset="0"/>
                <a:ea typeface="Source Sans Pro" panose="020B0503030403020204" pitchFamily="34" charset="0"/>
                <a:cs typeface="Verdana" panose="020B0604030504040204" pitchFamily="34" charset="0"/>
              </a:rPr>
              <a:t>en</a:t>
            </a:r>
            <a:r>
              <a:rPr lang="en-US" sz="4400" b="1" dirty="0">
                <a:solidFill>
                  <a:schemeClr val="bg1">
                    <a:lumMod val="95000"/>
                  </a:schemeClr>
                </a:solidFill>
                <a:latin typeface="Source Sans Pro" panose="020B0503030403020204" pitchFamily="34" charset="0"/>
                <a:ea typeface="Source Sans Pro" panose="020B0503030403020204" pitchFamily="34" charset="0"/>
                <a:cs typeface="Verdana" panose="020B0604030504040204" pitchFamily="34" charset="0"/>
              </a:rPr>
              <a:t> </a:t>
            </a:r>
            <a:r>
              <a:rPr lang="en-US" sz="4400" b="1" dirty="0" err="1">
                <a:solidFill>
                  <a:schemeClr val="bg1">
                    <a:lumMod val="95000"/>
                  </a:schemeClr>
                </a:solidFill>
                <a:latin typeface="Source Sans Pro" panose="020B0503030403020204" pitchFamily="34" charset="0"/>
                <a:ea typeface="Source Sans Pro" panose="020B0503030403020204" pitchFamily="34" charset="0"/>
                <a:cs typeface="Verdana" panose="020B0604030504040204" pitchFamily="34" charset="0"/>
              </a:rPr>
              <a:t>borging</a:t>
            </a:r>
            <a:br>
              <a:rPr lang="en-US" sz="4400" b="1" dirty="0">
                <a:solidFill>
                  <a:schemeClr val="bg1">
                    <a:lumMod val="95000"/>
                  </a:schemeClr>
                </a:solidFill>
                <a:latin typeface="Source Sans Pro" panose="020B0503030403020204" pitchFamily="34" charset="0"/>
                <a:ea typeface="Source Sans Pro" panose="020B0503030403020204" pitchFamily="34" charset="0"/>
                <a:cs typeface="Verdana" panose="020B0604030504040204" pitchFamily="34" charset="0"/>
              </a:rPr>
            </a:br>
            <a:endParaRPr lang="nl-NL" sz="4400" b="1" dirty="0">
              <a:latin typeface="Source Sans Pro" panose="020B0503030403020204" pitchFamily="34" charset="0"/>
              <a:ea typeface="Source Sans Pro" panose="020B0503030403020204" pitchFamily="34" charset="0"/>
            </a:endParaRPr>
          </a:p>
        </p:txBody>
      </p:sp>
      <p:sp>
        <p:nvSpPr>
          <p:cNvPr id="5" name="Content Placeholder 4">
            <a:extLst>
              <a:ext uri="{FF2B5EF4-FFF2-40B4-BE49-F238E27FC236}">
                <a16:creationId xmlns:a16="http://schemas.microsoft.com/office/drawing/2014/main" id="{EE83A330-D669-18CE-6336-87EB18411C51}"/>
              </a:ext>
            </a:extLst>
          </p:cNvPr>
          <p:cNvSpPr>
            <a:spLocks noGrp="1"/>
          </p:cNvSpPr>
          <p:nvPr>
            <p:ph idx="1"/>
          </p:nvPr>
        </p:nvSpPr>
        <p:spPr>
          <a:xfrm>
            <a:off x="856386" y="1596855"/>
            <a:ext cx="7276762" cy="4351338"/>
          </a:xfrm>
        </p:spPr>
        <p:txBody>
          <a:bodyPr numCol="1">
            <a:normAutofit/>
          </a:bodyPr>
          <a:lstStyle/>
          <a:p>
            <a:pPr marL="0" indent="0">
              <a:buNone/>
            </a:pPr>
            <a:r>
              <a:rPr lang="nl-NL" sz="2000" dirty="0">
                <a:solidFill>
                  <a:srgbClr val="002F3E"/>
                </a:solidFill>
                <a:ea typeface="Source Sans Pro" panose="020B0503030403020204" pitchFamily="34" charset="0"/>
                <a:cs typeface="Verdana" panose="020B0604030504040204" pitchFamily="34" charset="0"/>
              </a:rPr>
              <a:t>Het leeraanbod wordt verzorgd voor collega’s en door collega’s bij de overheid.</a:t>
            </a:r>
          </a:p>
          <a:p>
            <a:pPr marL="0" indent="0">
              <a:buNone/>
            </a:pPr>
            <a:endParaRPr lang="nl-NL" sz="2000" dirty="0">
              <a:solidFill>
                <a:srgbClr val="002F3E"/>
              </a:solidFill>
              <a:ea typeface="Source Sans Pro" panose="020B0503030403020204" pitchFamily="34" charset="0"/>
              <a:cs typeface="Verdana" panose="020B0604030504040204" pitchFamily="34" charset="0"/>
            </a:endParaRPr>
          </a:p>
          <a:p>
            <a:pPr marL="0" indent="0">
              <a:buNone/>
            </a:pPr>
            <a:r>
              <a:rPr lang="nl-NL" sz="2000" dirty="0">
                <a:solidFill>
                  <a:srgbClr val="002F3E"/>
                </a:solidFill>
                <a:ea typeface="Source Sans Pro" panose="020B0503030403020204" pitchFamily="34" charset="0"/>
                <a:cs typeface="Verdana" panose="020B0604030504040204" pitchFamily="34" charset="0"/>
              </a:rPr>
              <a:t>Hierin faciliteert Gebruiker Centraal in de volgende fasen: </a:t>
            </a:r>
          </a:p>
          <a:p>
            <a:pPr marL="342900" indent="-342900">
              <a:buClr>
                <a:srgbClr val="002F3E"/>
              </a:buClr>
              <a:buFont typeface="+mj-lt"/>
              <a:buAutoNum type="arabicPeriod"/>
            </a:pPr>
            <a:r>
              <a:rPr lang="nl-NL" sz="2000" b="1" dirty="0">
                <a:solidFill>
                  <a:srgbClr val="002F3E"/>
                </a:solidFill>
                <a:ea typeface="Source Sans Pro" panose="020B0503030403020204" pitchFamily="34" charset="0"/>
                <a:cs typeface="Verdana" panose="020B0604030504040204" pitchFamily="34" charset="0"/>
              </a:rPr>
              <a:t>Voor doen </a:t>
            </a:r>
            <a:r>
              <a:rPr lang="nl-NL" sz="2000" dirty="0">
                <a:solidFill>
                  <a:srgbClr val="002F3E"/>
                </a:solidFill>
                <a:ea typeface="Source Sans Pro" panose="020B0503030403020204" pitchFamily="34" charset="0"/>
                <a:cs typeface="Verdana" panose="020B0604030504040204" pitchFamily="34" charset="0"/>
              </a:rPr>
              <a:t>tijdens de training</a:t>
            </a:r>
          </a:p>
          <a:p>
            <a:pPr marL="342900" indent="-342900">
              <a:buClr>
                <a:srgbClr val="002F3E"/>
              </a:buClr>
              <a:buFont typeface="+mj-lt"/>
              <a:buAutoNum type="arabicPeriod"/>
            </a:pPr>
            <a:r>
              <a:rPr lang="nl-NL" sz="2000" b="1" dirty="0">
                <a:solidFill>
                  <a:srgbClr val="002F3E"/>
                </a:solidFill>
                <a:ea typeface="Source Sans Pro" panose="020B0503030403020204" pitchFamily="34" charset="0"/>
                <a:cs typeface="Verdana" panose="020B0604030504040204" pitchFamily="34" charset="0"/>
              </a:rPr>
              <a:t>Samen doen </a:t>
            </a:r>
            <a:r>
              <a:rPr lang="nl-NL" sz="2000" dirty="0">
                <a:solidFill>
                  <a:srgbClr val="002F3E"/>
                </a:solidFill>
                <a:ea typeface="Source Sans Pro" panose="020B0503030403020204" pitchFamily="34" charset="0"/>
                <a:cs typeface="Verdana" panose="020B0604030504040204" pitchFamily="34" charset="0"/>
              </a:rPr>
              <a:t>met een coach</a:t>
            </a:r>
          </a:p>
          <a:p>
            <a:pPr marL="342900" indent="-342900">
              <a:buClr>
                <a:srgbClr val="002F3E"/>
              </a:buClr>
              <a:buFont typeface="+mj-lt"/>
              <a:buAutoNum type="arabicPeriod"/>
            </a:pPr>
            <a:r>
              <a:rPr lang="nl-NL" sz="2000" b="1" dirty="0">
                <a:solidFill>
                  <a:srgbClr val="002F3E"/>
                </a:solidFill>
                <a:ea typeface="Source Sans Pro" panose="020B0503030403020204" pitchFamily="34" charset="0"/>
                <a:cs typeface="Verdana" panose="020B0604030504040204" pitchFamily="34" charset="0"/>
              </a:rPr>
              <a:t>Zelf doen</a:t>
            </a:r>
            <a:r>
              <a:rPr lang="nl-NL" sz="2000" dirty="0">
                <a:solidFill>
                  <a:srgbClr val="002F3E"/>
                </a:solidFill>
                <a:ea typeface="Source Sans Pro" panose="020B0503030403020204" pitchFamily="34" charset="0"/>
                <a:cs typeface="Verdana" panose="020B0604030504040204" pitchFamily="34" charset="0"/>
              </a:rPr>
              <a:t> met hulp van de community</a:t>
            </a:r>
          </a:p>
          <a:p>
            <a:pPr marL="0" indent="0">
              <a:buNone/>
            </a:pPr>
            <a:endParaRPr lang="nl-NL" sz="2000" dirty="0">
              <a:solidFill>
                <a:srgbClr val="002F3E"/>
              </a:solidFill>
              <a:ea typeface="Source Sans Pro" panose="020B0503030403020204" pitchFamily="34" charset="0"/>
              <a:cs typeface="Verdana" panose="020B0604030504040204" pitchFamily="34" charset="0"/>
            </a:endParaRPr>
          </a:p>
          <a:p>
            <a:pPr marL="0" indent="0">
              <a:buNone/>
            </a:pPr>
            <a:r>
              <a:rPr lang="nl-NL" sz="2000" dirty="0">
                <a:solidFill>
                  <a:srgbClr val="002F3E"/>
                </a:solidFill>
                <a:ea typeface="Source Sans Pro" panose="020B0503030403020204" pitchFamily="34" charset="0"/>
                <a:cs typeface="Verdana" panose="020B0604030504040204" pitchFamily="34" charset="0"/>
              </a:rPr>
              <a:t>Daarna is de klantreis structureel onderdeel van je werk en zienswijze. En zal de keten continue verbeteren vanuit het perspectief van de klant.</a:t>
            </a:r>
          </a:p>
          <a:p>
            <a:endParaRPr lang="nl-NL" dirty="0">
              <a:solidFill>
                <a:srgbClr val="002F3E"/>
              </a:solidFill>
            </a:endParaRPr>
          </a:p>
        </p:txBody>
      </p:sp>
      <p:sp>
        <p:nvSpPr>
          <p:cNvPr id="10" name="Subtitle 1">
            <a:extLst>
              <a:ext uri="{FF2B5EF4-FFF2-40B4-BE49-F238E27FC236}">
                <a16:creationId xmlns:a16="http://schemas.microsoft.com/office/drawing/2014/main" id="{3A1D2956-0803-6298-1809-D284A9B2937A}"/>
              </a:ext>
            </a:extLst>
          </p:cNvPr>
          <p:cNvSpPr txBox="1">
            <a:spLocks/>
          </p:cNvSpPr>
          <p:nvPr/>
        </p:nvSpPr>
        <p:spPr>
          <a:xfrm>
            <a:off x="566640" y="2270832"/>
            <a:ext cx="10023128" cy="9612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Afbeelding 18">
            <a:extLst>
              <a:ext uri="{FF2B5EF4-FFF2-40B4-BE49-F238E27FC236}">
                <a16:creationId xmlns:a16="http://schemas.microsoft.com/office/drawing/2014/main" id="{021B704E-3F5F-7A9C-A03E-7AD87D20CE16}"/>
              </a:ext>
            </a:extLst>
          </p:cNvPr>
          <p:cNvPicPr>
            <a:picLocks noChangeAspect="1"/>
          </p:cNvPicPr>
          <p:nvPr/>
        </p:nvPicPr>
        <p:blipFill>
          <a:blip r:embed="rId3"/>
          <a:stretch>
            <a:fillRect/>
          </a:stretch>
        </p:blipFill>
        <p:spPr>
          <a:xfrm>
            <a:off x="8066473" y="1596855"/>
            <a:ext cx="3318352" cy="4510741"/>
          </a:xfrm>
          <a:prstGeom prst="rect">
            <a:avLst/>
          </a:prstGeom>
        </p:spPr>
      </p:pic>
      <p:sp>
        <p:nvSpPr>
          <p:cNvPr id="20" name="Tekstvak 19">
            <a:extLst>
              <a:ext uri="{FF2B5EF4-FFF2-40B4-BE49-F238E27FC236}">
                <a16:creationId xmlns:a16="http://schemas.microsoft.com/office/drawing/2014/main" id="{593A700F-A7A9-21AC-F72F-4192481D73D4}"/>
              </a:ext>
            </a:extLst>
          </p:cNvPr>
          <p:cNvSpPr txBox="1"/>
          <p:nvPr/>
        </p:nvSpPr>
        <p:spPr>
          <a:xfrm>
            <a:off x="9454206" y="2414042"/>
            <a:ext cx="1282723" cy="338554"/>
          </a:xfrm>
          <a:prstGeom prst="rect">
            <a:avLst/>
          </a:prstGeom>
          <a:noFill/>
        </p:spPr>
        <p:txBody>
          <a:bodyPr wrap="none" rtlCol="0">
            <a:spAutoFit/>
          </a:bodyPr>
          <a:lstStyle/>
          <a:p>
            <a:r>
              <a:rPr lang="nl-NL" sz="1600" b="1" i="1" dirty="0">
                <a:solidFill>
                  <a:srgbClr val="002F3E"/>
                </a:solidFill>
                <a:latin typeface="Source Sans Pro" panose="020B0503030403020204" pitchFamily="34" charset="0"/>
                <a:ea typeface="Source Sans Pro" panose="020B0503030403020204" pitchFamily="34" charset="0"/>
              </a:rPr>
              <a:t>1) Voor doen</a:t>
            </a:r>
          </a:p>
        </p:txBody>
      </p:sp>
      <p:sp>
        <p:nvSpPr>
          <p:cNvPr id="21" name="Tekstvak 20">
            <a:extLst>
              <a:ext uri="{FF2B5EF4-FFF2-40B4-BE49-F238E27FC236}">
                <a16:creationId xmlns:a16="http://schemas.microsoft.com/office/drawing/2014/main" id="{6E7DCD52-6C4F-0DB5-BA82-1F1CE3EC8DF5}"/>
              </a:ext>
            </a:extLst>
          </p:cNvPr>
          <p:cNvSpPr txBox="1"/>
          <p:nvPr/>
        </p:nvSpPr>
        <p:spPr>
          <a:xfrm>
            <a:off x="8195887" y="3650941"/>
            <a:ext cx="1479892" cy="338554"/>
          </a:xfrm>
          <a:prstGeom prst="rect">
            <a:avLst/>
          </a:prstGeom>
          <a:noFill/>
        </p:spPr>
        <p:txBody>
          <a:bodyPr wrap="none" rtlCol="0">
            <a:spAutoFit/>
          </a:bodyPr>
          <a:lstStyle/>
          <a:p>
            <a:r>
              <a:rPr lang="nl-NL" sz="1600" b="1" i="1" dirty="0">
                <a:solidFill>
                  <a:srgbClr val="002F3E"/>
                </a:solidFill>
                <a:latin typeface="Source Sans Pro" panose="020B0503030403020204" pitchFamily="34" charset="0"/>
                <a:ea typeface="Source Sans Pro" panose="020B0503030403020204" pitchFamily="34" charset="0"/>
              </a:rPr>
              <a:t>2) Samen doen</a:t>
            </a:r>
          </a:p>
        </p:txBody>
      </p:sp>
      <p:sp>
        <p:nvSpPr>
          <p:cNvPr id="22" name="Tekstvak 21">
            <a:extLst>
              <a:ext uri="{FF2B5EF4-FFF2-40B4-BE49-F238E27FC236}">
                <a16:creationId xmlns:a16="http://schemas.microsoft.com/office/drawing/2014/main" id="{05C52DBF-8F8A-7826-D924-0DC59A1A3A28}"/>
              </a:ext>
            </a:extLst>
          </p:cNvPr>
          <p:cNvSpPr txBox="1"/>
          <p:nvPr/>
        </p:nvSpPr>
        <p:spPr>
          <a:xfrm>
            <a:off x="9507105" y="4909826"/>
            <a:ext cx="1204176" cy="338554"/>
          </a:xfrm>
          <a:prstGeom prst="rect">
            <a:avLst/>
          </a:prstGeom>
          <a:noFill/>
        </p:spPr>
        <p:txBody>
          <a:bodyPr wrap="none" rtlCol="0">
            <a:spAutoFit/>
          </a:bodyPr>
          <a:lstStyle/>
          <a:p>
            <a:r>
              <a:rPr lang="nl-NL" sz="1600" b="1" i="1" dirty="0">
                <a:solidFill>
                  <a:srgbClr val="002F3E"/>
                </a:solidFill>
                <a:latin typeface="Source Sans Pro" panose="020B0503030403020204" pitchFamily="34" charset="0"/>
                <a:ea typeface="Source Sans Pro" panose="020B0503030403020204" pitchFamily="34" charset="0"/>
              </a:rPr>
              <a:t>3) Zelf doen</a:t>
            </a:r>
          </a:p>
        </p:txBody>
      </p:sp>
    </p:spTree>
    <p:extLst>
      <p:ext uri="{BB962C8B-B14F-4D97-AF65-F5344CB8AC3E}">
        <p14:creationId xmlns:p14="http://schemas.microsoft.com/office/powerpoint/2010/main" val="1550932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C9F2-B20D-82CA-F962-DDEEBFCF19B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5338D15-CD37-4C03-F098-072DDAF7C1D4}"/>
              </a:ext>
            </a:extLst>
          </p:cNvPr>
          <p:cNvSpPr>
            <a:spLocks noGrp="1"/>
          </p:cNvSpPr>
          <p:nvPr>
            <p:ph type="ctrTitle"/>
          </p:nvPr>
        </p:nvSpPr>
        <p:spPr/>
        <p:txBody>
          <a:bodyPr/>
          <a:lstStyle/>
          <a:p>
            <a:r>
              <a:rPr lang="nl-NL" dirty="0"/>
              <a:t>Kansen en uitdagingen</a:t>
            </a:r>
          </a:p>
        </p:txBody>
      </p:sp>
      <p:sp>
        <p:nvSpPr>
          <p:cNvPr id="4" name="Tijdelijke aanduiding voor tekst 3">
            <a:extLst>
              <a:ext uri="{FF2B5EF4-FFF2-40B4-BE49-F238E27FC236}">
                <a16:creationId xmlns:a16="http://schemas.microsoft.com/office/drawing/2014/main" id="{26298E56-44F8-0201-AF81-C62F39D4CFFC}"/>
              </a:ext>
            </a:extLst>
          </p:cNvPr>
          <p:cNvSpPr>
            <a:spLocks noGrp="1"/>
          </p:cNvSpPr>
          <p:nvPr>
            <p:ph type="body" sz="quarter" idx="10"/>
          </p:nvPr>
        </p:nvSpPr>
        <p:spPr/>
        <p:txBody>
          <a:bodyPr/>
          <a:lstStyle/>
          <a:p>
            <a:r>
              <a:rPr lang="nl-NL" dirty="0"/>
              <a:t>4</a:t>
            </a:r>
          </a:p>
        </p:txBody>
      </p:sp>
    </p:spTree>
    <p:extLst>
      <p:ext uri="{BB962C8B-B14F-4D97-AF65-F5344CB8AC3E}">
        <p14:creationId xmlns:p14="http://schemas.microsoft.com/office/powerpoint/2010/main" val="2694206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5A0FE236-FF94-F119-5C25-B3DE6A89FF7F}"/>
              </a:ext>
            </a:extLst>
          </p:cNvPr>
          <p:cNvSpPr>
            <a:spLocks noGrp="1"/>
          </p:cNvSpPr>
          <p:nvPr>
            <p:ph type="body" idx="1"/>
          </p:nvPr>
        </p:nvSpPr>
        <p:spPr/>
        <p:txBody>
          <a:bodyPr/>
          <a:lstStyle/>
          <a:p>
            <a:r>
              <a:rPr lang="nl-NL" dirty="0"/>
              <a:t>Kansen</a:t>
            </a:r>
          </a:p>
        </p:txBody>
      </p:sp>
      <p:sp>
        <p:nvSpPr>
          <p:cNvPr id="10" name="Tijdelijke aanduiding voor inhoud 9">
            <a:extLst>
              <a:ext uri="{FF2B5EF4-FFF2-40B4-BE49-F238E27FC236}">
                <a16:creationId xmlns:a16="http://schemas.microsoft.com/office/drawing/2014/main" id="{9F0407B6-EA72-0FB4-D172-8F06F90B3EFD}"/>
              </a:ext>
            </a:extLst>
          </p:cNvPr>
          <p:cNvSpPr>
            <a:spLocks noGrp="1"/>
          </p:cNvSpPr>
          <p:nvPr>
            <p:ph sz="quarter" idx="4"/>
          </p:nvPr>
        </p:nvSpPr>
        <p:spPr/>
        <p:txBody>
          <a:bodyPr>
            <a:normAutofit/>
          </a:bodyPr>
          <a:lstStyle/>
          <a:p>
            <a:pPr>
              <a:buClr>
                <a:srgbClr val="002F3E"/>
              </a:buClr>
              <a:buFont typeface="Arial" panose="020B0604020202020204" pitchFamily="34" charset="0"/>
              <a:buChar char="•"/>
            </a:pPr>
            <a:r>
              <a:rPr lang="nl-NL" sz="2000" dirty="0">
                <a:ea typeface="Source Sans Pro" panose="020B0503030403020204" pitchFamily="34" charset="0"/>
                <a:cs typeface="Verdana" panose="020B0604030504040204" pitchFamily="34" charset="0"/>
              </a:rPr>
              <a:t>Kennis van klanten en begrip voor hun situatie en behoeften</a:t>
            </a:r>
          </a:p>
          <a:p>
            <a:pPr>
              <a:buClr>
                <a:srgbClr val="002F3E"/>
              </a:buClr>
              <a:buFont typeface="Arial" panose="020B0604020202020204" pitchFamily="34" charset="0"/>
              <a:buChar char="•"/>
            </a:pPr>
            <a:r>
              <a:rPr lang="nl-NL" sz="2000" dirty="0">
                <a:ea typeface="Source Sans Pro" panose="020B0503030403020204" pitchFamily="34" charset="0"/>
                <a:cs typeface="Verdana" panose="020B0604030504040204" pitchFamily="34" charset="0"/>
              </a:rPr>
              <a:t>Eenvoudige verbeteringen met impact</a:t>
            </a:r>
          </a:p>
          <a:p>
            <a:pPr>
              <a:buClr>
                <a:srgbClr val="002F3E"/>
              </a:buClr>
              <a:buFont typeface="Arial" panose="020B0604020202020204" pitchFamily="34" charset="0"/>
              <a:buChar char="•"/>
            </a:pPr>
            <a:r>
              <a:rPr lang="nl-NL" sz="2000" dirty="0">
                <a:ea typeface="Source Sans Pro" panose="020B0503030403020204" pitchFamily="34" charset="0"/>
                <a:cs typeface="Verdana" panose="020B0604030504040204" pitchFamily="34" charset="0"/>
              </a:rPr>
              <a:t>Team-overstijgende oplossingen</a:t>
            </a:r>
          </a:p>
          <a:p>
            <a:pPr>
              <a:buClr>
                <a:srgbClr val="002F3E"/>
              </a:buClr>
              <a:buFont typeface="Arial" panose="020B0604020202020204" pitchFamily="34" charset="0"/>
              <a:buChar char="•"/>
            </a:pPr>
            <a:r>
              <a:rPr lang="nl-NL" sz="2000" dirty="0">
                <a:ea typeface="Source Sans Pro" panose="020B0503030403020204" pitchFamily="34" charset="0"/>
                <a:cs typeface="Verdana" panose="020B0604030504040204" pitchFamily="34" charset="0"/>
              </a:rPr>
              <a:t>Gezamenlijk uitgangspunt en een goede basis voor een gesprek met de keten </a:t>
            </a:r>
          </a:p>
          <a:p>
            <a:pPr marL="0" indent="0">
              <a:buNone/>
            </a:pPr>
            <a:endParaRPr lang="nl-NL" sz="2000" dirty="0"/>
          </a:p>
        </p:txBody>
      </p:sp>
      <p:sp>
        <p:nvSpPr>
          <p:cNvPr id="5" name="Title 4">
            <a:extLst>
              <a:ext uri="{FF2B5EF4-FFF2-40B4-BE49-F238E27FC236}">
                <a16:creationId xmlns:a16="http://schemas.microsoft.com/office/drawing/2014/main" id="{78414A8D-4D79-8B40-7303-79C8F4399A84}"/>
              </a:ext>
            </a:extLst>
          </p:cNvPr>
          <p:cNvSpPr>
            <a:spLocks noGrp="1"/>
          </p:cNvSpPr>
          <p:nvPr>
            <p:ph type="title"/>
          </p:nvPr>
        </p:nvSpPr>
        <p:spPr>
          <a:xfrm>
            <a:off x="636013" y="601813"/>
            <a:ext cx="10515600" cy="994204"/>
          </a:xfrm>
        </p:spPr>
        <p:txBody>
          <a:bodyPr>
            <a:noAutofit/>
          </a:bodyPr>
          <a:lstStyle/>
          <a:p>
            <a:r>
              <a:rPr lang="en-US" sz="4400" b="1" dirty="0" err="1">
                <a:solidFill>
                  <a:schemeClr val="bg1">
                    <a:lumMod val="95000"/>
                  </a:schemeClr>
                </a:solidFill>
                <a:latin typeface="Fira Sans" panose="020B0503050000020004" pitchFamily="34" charset="0"/>
                <a:ea typeface="Verdana" panose="020B0604030504040204" pitchFamily="34" charset="0"/>
                <a:cs typeface="Verdana" panose="020B0604030504040204" pitchFamily="34" charset="0"/>
              </a:rPr>
              <a:t>Vanuit</a:t>
            </a:r>
            <a:r>
              <a:rPr lang="en-US" sz="4400" b="1" dirty="0">
                <a:solidFill>
                  <a:schemeClr val="bg1">
                    <a:lumMod val="95000"/>
                  </a:schemeClr>
                </a:solidFill>
                <a:latin typeface="Fira Sans" panose="020B0503050000020004" pitchFamily="34" charset="0"/>
                <a:ea typeface="Verdana" panose="020B0604030504040204" pitchFamily="34" charset="0"/>
                <a:cs typeface="Verdana" panose="020B0604030504040204" pitchFamily="34" charset="0"/>
              </a:rPr>
              <a:t> </a:t>
            </a:r>
            <a:r>
              <a:rPr lang="en-US" sz="4400" b="1" dirty="0" err="1">
                <a:solidFill>
                  <a:schemeClr val="bg1">
                    <a:lumMod val="95000"/>
                  </a:schemeClr>
                </a:solidFill>
                <a:latin typeface="Fira Sans" panose="020B0503050000020004" pitchFamily="34" charset="0"/>
                <a:ea typeface="Verdana" panose="020B0604030504040204" pitchFamily="34" charset="0"/>
                <a:cs typeface="Verdana" panose="020B0604030504040204" pitchFamily="34" charset="0"/>
              </a:rPr>
              <a:t>klantperspectief</a:t>
            </a:r>
            <a:r>
              <a:rPr lang="en-US" sz="4400" b="1" dirty="0">
                <a:solidFill>
                  <a:schemeClr val="bg1">
                    <a:lumMod val="95000"/>
                  </a:schemeClr>
                </a:solidFill>
                <a:latin typeface="Fira Sans" panose="020B0503050000020004" pitchFamily="34" charset="0"/>
                <a:ea typeface="Verdana" panose="020B0604030504040204" pitchFamily="34" charset="0"/>
                <a:cs typeface="Verdana" panose="020B0604030504040204" pitchFamily="34" charset="0"/>
              </a:rPr>
              <a:t> </a:t>
            </a:r>
            <a:r>
              <a:rPr lang="en-US" sz="4400" b="1" dirty="0" err="1">
                <a:solidFill>
                  <a:schemeClr val="bg1">
                    <a:lumMod val="95000"/>
                  </a:schemeClr>
                </a:solidFill>
                <a:latin typeface="Fira Sans" panose="020B0503050000020004" pitchFamily="34" charset="0"/>
                <a:ea typeface="Verdana" panose="020B0604030504040204" pitchFamily="34" charset="0"/>
                <a:cs typeface="Verdana" panose="020B0604030504040204" pitchFamily="34" charset="0"/>
              </a:rPr>
              <a:t>werk</a:t>
            </a:r>
            <a:r>
              <a:rPr lang="en-US" sz="4400" b="1" dirty="0">
                <a:solidFill>
                  <a:schemeClr val="bg1">
                    <a:lumMod val="95000"/>
                  </a:schemeClr>
                </a:solidFill>
                <a:latin typeface="Fira Sans" panose="020B0503050000020004" pitchFamily="34" charset="0"/>
                <a:ea typeface="Verdana" panose="020B0604030504040204" pitchFamily="34" charset="0"/>
                <a:cs typeface="Verdana" panose="020B0604030504040204" pitchFamily="34" charset="0"/>
              </a:rPr>
              <a:t> je slimmer</a:t>
            </a:r>
            <a:br>
              <a:rPr lang="en-US" sz="4400" dirty="0">
                <a:solidFill>
                  <a:schemeClr val="bg1">
                    <a:lumMod val="95000"/>
                  </a:schemeClr>
                </a:solidFill>
                <a:latin typeface="Fira Sans" panose="020B0503050000020004" pitchFamily="34" charset="0"/>
                <a:ea typeface="Verdana" panose="020B0604030504040204" pitchFamily="34" charset="0"/>
                <a:cs typeface="Verdana" panose="020B0604030504040204" pitchFamily="34" charset="0"/>
              </a:rPr>
            </a:br>
            <a:endParaRPr lang="nl-NL" sz="4400" dirty="0">
              <a:latin typeface="Fira Sans" panose="020B0503050000020004" pitchFamily="34" charset="0"/>
            </a:endParaRPr>
          </a:p>
        </p:txBody>
      </p:sp>
      <p:sp>
        <p:nvSpPr>
          <p:cNvPr id="7" name="Content Placeholder 6">
            <a:extLst>
              <a:ext uri="{FF2B5EF4-FFF2-40B4-BE49-F238E27FC236}">
                <a16:creationId xmlns:a16="http://schemas.microsoft.com/office/drawing/2014/main" id="{7563BE77-6756-002C-CD32-AD995A366965}"/>
              </a:ext>
            </a:extLst>
          </p:cNvPr>
          <p:cNvSpPr>
            <a:spLocks noGrp="1"/>
          </p:cNvSpPr>
          <p:nvPr>
            <p:ph sz="half" idx="2"/>
          </p:nvPr>
        </p:nvSpPr>
        <p:spPr/>
        <p:txBody>
          <a:bodyPr>
            <a:normAutofit/>
          </a:bodyPr>
          <a:lstStyle/>
          <a:p>
            <a:pPr>
              <a:buClr>
                <a:srgbClr val="002F3E"/>
              </a:buClr>
              <a:buFont typeface="Arial" panose="020B0604020202020204" pitchFamily="34" charset="0"/>
              <a:buChar char="•"/>
            </a:pPr>
            <a:r>
              <a:rPr lang="nl-NL" sz="2000" dirty="0">
                <a:ea typeface="Source Sans Pro" panose="020B0503030403020204" pitchFamily="34" charset="0"/>
                <a:cs typeface="Verdana" panose="020B0604030504040204" pitchFamily="34" charset="0"/>
              </a:rPr>
              <a:t>Preventief en proactief inspelen op signalen en behoeften van klanten </a:t>
            </a:r>
          </a:p>
          <a:p>
            <a:pPr>
              <a:buClr>
                <a:srgbClr val="002F3E"/>
              </a:buClr>
              <a:buFont typeface="Arial" panose="020B0604020202020204" pitchFamily="34" charset="0"/>
              <a:buChar char="•"/>
            </a:pPr>
            <a:r>
              <a:rPr lang="nl-NL" sz="2000" dirty="0">
                <a:ea typeface="Source Sans Pro" panose="020B0503030403020204" pitchFamily="34" charset="0"/>
                <a:cs typeface="Verdana" panose="020B0604030504040204" pitchFamily="34" charset="0"/>
              </a:rPr>
              <a:t>Verhogen van de klanttevredenheid</a:t>
            </a:r>
          </a:p>
          <a:p>
            <a:pPr>
              <a:buClr>
                <a:srgbClr val="002F3E"/>
              </a:buClr>
              <a:buFont typeface="Arial" panose="020B0604020202020204" pitchFamily="34" charset="0"/>
              <a:buChar char="•"/>
            </a:pPr>
            <a:r>
              <a:rPr lang="nl-NL" sz="2000" dirty="0">
                <a:ea typeface="Source Sans Pro" panose="020B0503030403020204" pitchFamily="34" charset="0"/>
                <a:cs typeface="Verdana" panose="020B0604030504040204" pitchFamily="34" charset="0"/>
              </a:rPr>
              <a:t>Overzicht en regie hebben</a:t>
            </a:r>
          </a:p>
          <a:p>
            <a:pPr>
              <a:buClr>
                <a:srgbClr val="002F3E"/>
              </a:buClr>
              <a:buFont typeface="Arial" panose="020B0604020202020204" pitchFamily="34" charset="0"/>
              <a:buChar char="•"/>
            </a:pPr>
            <a:r>
              <a:rPr lang="nl-NL" sz="2000" dirty="0">
                <a:ea typeface="Source Sans Pro" panose="020B0503030403020204" pitchFamily="34" charset="0"/>
                <a:cs typeface="Verdana" panose="020B0604030504040204" pitchFamily="34" charset="0"/>
              </a:rPr>
              <a:t>Efficiëntie in dienstverlening en in maatschappelijke kosten</a:t>
            </a:r>
          </a:p>
          <a:p>
            <a:endParaRPr lang="nl-NL" sz="2200" dirty="0">
              <a:ea typeface="Source Sans Pro" panose="020B0503030403020204" pitchFamily="34" charset="0"/>
              <a:cs typeface="Verdana" panose="020B0604030504040204" pitchFamily="34" charset="0"/>
            </a:endParaRPr>
          </a:p>
          <a:p>
            <a:endParaRPr lang="nl-NL" sz="2200" dirty="0">
              <a:ea typeface="Source Sans Pro" panose="020B0503030403020204" pitchFamily="34" charset="0"/>
              <a:cs typeface="Verdana" panose="020B0604030504040204" pitchFamily="34" charset="0"/>
            </a:endParaRPr>
          </a:p>
          <a:p>
            <a:endParaRPr lang="nl-NL" sz="1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dirty="0"/>
          </a:p>
        </p:txBody>
      </p:sp>
      <p:sp>
        <p:nvSpPr>
          <p:cNvPr id="9" name="Tijdelijke aanduiding voor tekst 8">
            <a:extLst>
              <a:ext uri="{FF2B5EF4-FFF2-40B4-BE49-F238E27FC236}">
                <a16:creationId xmlns:a16="http://schemas.microsoft.com/office/drawing/2014/main" id="{515A72C7-EF9A-649B-D4AC-5C0E724F7F26}"/>
              </a:ext>
            </a:extLst>
          </p:cNvPr>
          <p:cNvSpPr>
            <a:spLocks noGrp="1"/>
          </p:cNvSpPr>
          <p:nvPr>
            <p:ph type="body" sz="quarter" idx="3"/>
          </p:nvPr>
        </p:nvSpPr>
        <p:spPr/>
        <p:txBody>
          <a:bodyPr/>
          <a:lstStyle/>
          <a:p>
            <a:r>
              <a:rPr lang="nl-NL" dirty="0"/>
              <a:t>Wat levert het op</a:t>
            </a:r>
          </a:p>
        </p:txBody>
      </p:sp>
    </p:spTree>
    <p:extLst>
      <p:ext uri="{BB962C8B-B14F-4D97-AF65-F5344CB8AC3E}">
        <p14:creationId xmlns:p14="http://schemas.microsoft.com/office/powerpoint/2010/main" val="3986069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0C463-4FE3-3746-B882-B5E1DFA2472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2AE8C32-223D-8613-D7EE-7ED62A471862}"/>
              </a:ext>
            </a:extLst>
          </p:cNvPr>
          <p:cNvSpPr>
            <a:spLocks noGrp="1"/>
          </p:cNvSpPr>
          <p:nvPr>
            <p:ph type="ctrTitle"/>
          </p:nvPr>
        </p:nvSpPr>
        <p:spPr/>
        <p:txBody>
          <a:bodyPr/>
          <a:lstStyle/>
          <a:p>
            <a:r>
              <a:rPr lang="nl-NL" dirty="0"/>
              <a:t>Afspraken</a:t>
            </a:r>
          </a:p>
        </p:txBody>
      </p:sp>
      <p:sp>
        <p:nvSpPr>
          <p:cNvPr id="4" name="Tijdelijke aanduiding voor tekst 3">
            <a:extLst>
              <a:ext uri="{FF2B5EF4-FFF2-40B4-BE49-F238E27FC236}">
                <a16:creationId xmlns:a16="http://schemas.microsoft.com/office/drawing/2014/main" id="{356F952F-0082-6D6B-FB6C-A3B872D1EC80}"/>
              </a:ext>
            </a:extLst>
          </p:cNvPr>
          <p:cNvSpPr>
            <a:spLocks noGrp="1"/>
          </p:cNvSpPr>
          <p:nvPr>
            <p:ph type="body" sz="quarter" idx="10"/>
          </p:nvPr>
        </p:nvSpPr>
        <p:spPr/>
        <p:txBody>
          <a:bodyPr/>
          <a:lstStyle/>
          <a:p>
            <a:r>
              <a:rPr lang="nl-NL" dirty="0"/>
              <a:t>5</a:t>
            </a:r>
          </a:p>
        </p:txBody>
      </p:sp>
    </p:spTree>
    <p:extLst>
      <p:ext uri="{BB962C8B-B14F-4D97-AF65-F5344CB8AC3E}">
        <p14:creationId xmlns:p14="http://schemas.microsoft.com/office/powerpoint/2010/main" val="15866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5CE62-B21D-86C9-7E03-AE73D9C1F01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DD0C64C-93E0-A70B-C371-50C4E397E925}"/>
              </a:ext>
            </a:extLst>
          </p:cNvPr>
          <p:cNvSpPr>
            <a:spLocks noGrp="1"/>
          </p:cNvSpPr>
          <p:nvPr>
            <p:ph type="title"/>
          </p:nvPr>
        </p:nvSpPr>
        <p:spPr>
          <a:xfrm>
            <a:off x="636013" y="275003"/>
            <a:ext cx="10515600" cy="994204"/>
          </a:xfrm>
        </p:spPr>
        <p:txBody>
          <a:bodyPr>
            <a:noAutofit/>
          </a:bodyPr>
          <a:lstStyle/>
          <a:p>
            <a:r>
              <a:rPr lang="nl-NL" sz="4400" dirty="0">
                <a:latin typeface="Fira Sans" panose="020B0503050000020004" pitchFamily="34" charset="0"/>
              </a:rPr>
              <a:t>Wat vraagt het van jouw medewerkers? </a:t>
            </a:r>
          </a:p>
        </p:txBody>
      </p:sp>
      <p:sp>
        <p:nvSpPr>
          <p:cNvPr id="16" name="Tekstvak 15">
            <a:extLst>
              <a:ext uri="{FF2B5EF4-FFF2-40B4-BE49-F238E27FC236}">
                <a16:creationId xmlns:a16="http://schemas.microsoft.com/office/drawing/2014/main" id="{55501A7F-C1FC-8A3A-B739-9F488B839EBD}"/>
              </a:ext>
            </a:extLst>
          </p:cNvPr>
          <p:cNvSpPr txBox="1"/>
          <p:nvPr/>
        </p:nvSpPr>
        <p:spPr>
          <a:xfrm>
            <a:off x="886691" y="2093119"/>
            <a:ext cx="6096000" cy="3373359"/>
          </a:xfrm>
          <a:prstGeom prst="rect">
            <a:avLst/>
          </a:prstGeom>
          <a:noFill/>
        </p:spPr>
        <p:txBody>
          <a:bodyPr wrap="square">
            <a:spAutoFit/>
          </a:bodyPr>
          <a:lstStyle/>
          <a:p>
            <a:pPr marL="0" indent="0">
              <a:buNone/>
            </a:pPr>
            <a:r>
              <a:rPr lang="nl-NL" sz="1800" dirty="0">
                <a:ea typeface="Source Sans Pro" panose="020B0503030403020204" pitchFamily="34" charset="0"/>
                <a:cs typeface="Verdana" panose="020B0604030504040204" pitchFamily="34" charset="0"/>
              </a:rPr>
              <a:t>Tijdsinvestering (+/- 30 uur) bij de opstart, daarna wordt het onderdeel van het werk:</a:t>
            </a:r>
          </a:p>
          <a:p>
            <a:pPr marL="0" indent="0">
              <a:buNone/>
            </a:pPr>
            <a:endParaRPr lang="nl-NL" sz="1800" dirty="0">
              <a:ea typeface="Source Sans Pro" panose="020B0503030403020204" pitchFamily="34" charset="0"/>
              <a:cs typeface="Verdana" panose="020B0604030504040204" pitchFamily="34" charset="0"/>
            </a:endParaRPr>
          </a:p>
          <a:p>
            <a:pPr marL="285750" indent="-285750">
              <a:lnSpc>
                <a:spcPct val="150000"/>
              </a:lnSpc>
              <a:buClr>
                <a:schemeClr val="bg1"/>
              </a:buClr>
              <a:buFont typeface="Arial" panose="020B0604020202020204" pitchFamily="34" charset="0"/>
              <a:buChar char="•"/>
            </a:pPr>
            <a:r>
              <a:rPr lang="nl-NL" sz="1800" dirty="0">
                <a:ea typeface="Source Sans Pro" panose="020B0503030403020204" pitchFamily="34" charset="0"/>
                <a:cs typeface="Verdana" panose="020B0604030504040204" pitchFamily="34" charset="0"/>
              </a:rPr>
              <a:t>1 dag opleiding</a:t>
            </a:r>
          </a:p>
          <a:p>
            <a:pPr marL="285750" indent="-285750">
              <a:lnSpc>
                <a:spcPct val="150000"/>
              </a:lnSpc>
              <a:buClr>
                <a:schemeClr val="bg1"/>
              </a:buClr>
              <a:buFont typeface="Arial" panose="020B0604020202020204" pitchFamily="34" charset="0"/>
              <a:buChar char="•"/>
            </a:pPr>
            <a:r>
              <a:rPr lang="nl-NL" sz="1800" dirty="0">
                <a:ea typeface="Source Sans Pro" panose="020B0503030403020204" pitchFamily="34" charset="0"/>
                <a:cs typeface="Verdana" panose="020B0604030504040204" pitchFamily="34" charset="0"/>
              </a:rPr>
              <a:t>Voorbereiding eigen klantreis</a:t>
            </a:r>
          </a:p>
          <a:p>
            <a:pPr marL="285750" indent="-285750">
              <a:lnSpc>
                <a:spcPct val="150000"/>
              </a:lnSpc>
              <a:buClr>
                <a:schemeClr val="bg1"/>
              </a:buClr>
              <a:buFont typeface="Arial" panose="020B0604020202020204" pitchFamily="34" charset="0"/>
              <a:buChar char="•"/>
            </a:pPr>
            <a:r>
              <a:rPr lang="nl-NL" sz="1800" dirty="0">
                <a:ea typeface="Source Sans Pro" panose="020B0503030403020204" pitchFamily="34" charset="0"/>
                <a:cs typeface="Verdana" panose="020B0604030504040204" pitchFamily="34" charset="0"/>
              </a:rPr>
              <a:t>Halve dag klantreis werksessie </a:t>
            </a:r>
          </a:p>
          <a:p>
            <a:pPr marL="285750" indent="-285750">
              <a:lnSpc>
                <a:spcPct val="150000"/>
              </a:lnSpc>
              <a:buClr>
                <a:schemeClr val="bg1"/>
              </a:buClr>
              <a:buFont typeface="Arial" panose="020B0604020202020204" pitchFamily="34" charset="0"/>
              <a:buChar char="•"/>
            </a:pPr>
            <a:r>
              <a:rPr lang="nl-NL" sz="1800" dirty="0">
                <a:ea typeface="Source Sans Pro" panose="020B0503030403020204" pitchFamily="34" charset="0"/>
                <a:cs typeface="Verdana" panose="020B0604030504040204" pitchFamily="34" charset="0"/>
              </a:rPr>
              <a:t>Uitwerken en delen klantreis</a:t>
            </a:r>
          </a:p>
          <a:p>
            <a:pPr marL="285750" indent="-285750">
              <a:lnSpc>
                <a:spcPct val="150000"/>
              </a:lnSpc>
              <a:buClr>
                <a:schemeClr val="bg1"/>
              </a:buClr>
              <a:buFont typeface="Arial" panose="020B0604020202020204" pitchFamily="34" charset="0"/>
              <a:buChar char="•"/>
            </a:pPr>
            <a:r>
              <a:rPr lang="nl-NL" sz="1800" dirty="0">
                <a:ea typeface="Source Sans Pro" panose="020B0503030403020204" pitchFamily="34" charset="0"/>
                <a:cs typeface="Verdana" panose="020B0604030504040204" pitchFamily="34" charset="0"/>
              </a:rPr>
              <a:t>Met de keten blijven monitoren en verbeteren van de klantreis</a:t>
            </a:r>
          </a:p>
        </p:txBody>
      </p:sp>
      <p:pic>
        <p:nvPicPr>
          <p:cNvPr id="17" name="Tijdelijke aanduiding voor inhoud 16">
            <a:extLst>
              <a:ext uri="{FF2B5EF4-FFF2-40B4-BE49-F238E27FC236}">
                <a16:creationId xmlns:a16="http://schemas.microsoft.com/office/drawing/2014/main" id="{E61A07B2-9120-E3E8-52D3-18586239D4BF}"/>
              </a:ext>
            </a:extLst>
          </p:cNvPr>
          <p:cNvPicPr>
            <a:picLocks noGrp="1" noChangeAspect="1"/>
          </p:cNvPicPr>
          <p:nvPr>
            <p:ph sz="quarter" idx="4"/>
          </p:nvPr>
        </p:nvPicPr>
        <p:blipFill rotWithShape="1">
          <a:blip r:embed="rId3"/>
          <a:srcRect l="32262" t="9582" r="11961" b="9127"/>
          <a:stretch>
            <a:fillRect/>
          </a:stretch>
        </p:blipFill>
        <p:spPr>
          <a:xfrm>
            <a:off x="7111313" y="2093119"/>
            <a:ext cx="3792214" cy="3684588"/>
          </a:xfrm>
          <a:prstGeom prst="rect">
            <a:avLst/>
          </a:prstGeom>
        </p:spPr>
      </p:pic>
    </p:spTree>
    <p:extLst>
      <p:ext uri="{BB962C8B-B14F-4D97-AF65-F5344CB8AC3E}">
        <p14:creationId xmlns:p14="http://schemas.microsoft.com/office/powerpoint/2010/main" val="2630472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2ACC4-834C-002B-2638-4ADD3A28B2F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2AD3ECE-C995-BC23-76EE-CBBC4E8B70C2}"/>
              </a:ext>
            </a:extLst>
          </p:cNvPr>
          <p:cNvSpPr>
            <a:spLocks noGrp="1"/>
          </p:cNvSpPr>
          <p:nvPr>
            <p:ph type="title"/>
          </p:nvPr>
        </p:nvSpPr>
        <p:spPr>
          <a:xfrm>
            <a:off x="636013" y="275003"/>
            <a:ext cx="10515600" cy="994204"/>
          </a:xfrm>
        </p:spPr>
        <p:txBody>
          <a:bodyPr>
            <a:noAutofit/>
          </a:bodyPr>
          <a:lstStyle/>
          <a:p>
            <a:r>
              <a:rPr lang="nl-NL" sz="4400" dirty="0">
                <a:latin typeface="Fira Sans" panose="020B0503050000020004" pitchFamily="34" charset="0"/>
              </a:rPr>
              <a:t>Wat vraagt het van jouw MT-collega’s? </a:t>
            </a:r>
          </a:p>
        </p:txBody>
      </p:sp>
      <p:sp>
        <p:nvSpPr>
          <p:cNvPr id="16" name="Tekstvak 15">
            <a:extLst>
              <a:ext uri="{FF2B5EF4-FFF2-40B4-BE49-F238E27FC236}">
                <a16:creationId xmlns:a16="http://schemas.microsoft.com/office/drawing/2014/main" id="{32DA849B-38DC-7B87-8CD2-D9568AEFB508}"/>
              </a:ext>
            </a:extLst>
          </p:cNvPr>
          <p:cNvSpPr txBox="1"/>
          <p:nvPr/>
        </p:nvSpPr>
        <p:spPr>
          <a:xfrm>
            <a:off x="886691" y="2093119"/>
            <a:ext cx="6096000" cy="2957861"/>
          </a:xfrm>
          <a:prstGeom prst="rect">
            <a:avLst/>
          </a:prstGeom>
          <a:noFill/>
        </p:spPr>
        <p:txBody>
          <a:bodyPr wrap="square">
            <a:spAutoFit/>
          </a:bodyPr>
          <a:lstStyle/>
          <a:p>
            <a:pPr>
              <a:lnSpc>
                <a:spcPct val="150000"/>
              </a:lnSpc>
              <a:buClr>
                <a:schemeClr val="bg1"/>
              </a:buClr>
              <a:buFont typeface="Arial" panose="020B0604020202020204" pitchFamily="34" charset="0"/>
              <a:buChar char="•"/>
            </a:pPr>
            <a:r>
              <a:rPr lang="nl-NL" dirty="0">
                <a:ea typeface="Source Sans Pro" panose="020B0503030403020204" pitchFamily="34" charset="0"/>
                <a:cs typeface="Verdana" panose="020B0604030504040204" pitchFamily="34" charset="0"/>
              </a:rPr>
              <a:t>Goede voorbeeld geven</a:t>
            </a:r>
          </a:p>
          <a:p>
            <a:pPr>
              <a:lnSpc>
                <a:spcPct val="150000"/>
              </a:lnSpc>
              <a:buClr>
                <a:schemeClr val="bg1"/>
              </a:buClr>
              <a:buFont typeface="Arial" panose="020B0604020202020204" pitchFamily="34" charset="0"/>
              <a:buChar char="•"/>
            </a:pPr>
            <a:r>
              <a:rPr lang="nl-NL" dirty="0">
                <a:ea typeface="Source Sans Pro" panose="020B0503030403020204" pitchFamily="34" charset="0"/>
                <a:cs typeface="Verdana" panose="020B0604030504040204" pitchFamily="34" charset="0"/>
              </a:rPr>
              <a:t>Belang van klantperspectief vooropstellen</a:t>
            </a:r>
          </a:p>
          <a:p>
            <a:pPr>
              <a:lnSpc>
                <a:spcPct val="150000"/>
              </a:lnSpc>
              <a:buClr>
                <a:schemeClr val="bg1"/>
              </a:buClr>
              <a:buFont typeface="Arial" panose="020B0604020202020204" pitchFamily="34" charset="0"/>
              <a:buChar char="•"/>
            </a:pPr>
            <a:r>
              <a:rPr lang="nl-NL" dirty="0">
                <a:ea typeface="Source Sans Pro" panose="020B0503030403020204" pitchFamily="34" charset="0"/>
                <a:cs typeface="Verdana" panose="020B0604030504040204" pitchFamily="34" charset="0"/>
              </a:rPr>
              <a:t>Gaan voor lange termijn goede dienstverlening in plaats van korte termijn oplossingen</a:t>
            </a:r>
          </a:p>
          <a:p>
            <a:pPr>
              <a:lnSpc>
                <a:spcPct val="150000"/>
              </a:lnSpc>
              <a:buClr>
                <a:schemeClr val="bg1"/>
              </a:buClr>
              <a:buFont typeface="Arial" panose="020B0604020202020204" pitchFamily="34" charset="0"/>
              <a:buChar char="•"/>
            </a:pPr>
            <a:r>
              <a:rPr lang="nl-NL" dirty="0">
                <a:ea typeface="Source Sans Pro" panose="020B0503030403020204" pitchFamily="34" charset="0"/>
                <a:cs typeface="Verdana" panose="020B0604030504040204" pitchFamily="34" charset="0"/>
              </a:rPr>
              <a:t>Medewerkers prioriteit in termen van tijd en aandacht geven</a:t>
            </a:r>
          </a:p>
          <a:p>
            <a:pPr>
              <a:lnSpc>
                <a:spcPct val="150000"/>
              </a:lnSpc>
              <a:buClr>
                <a:schemeClr val="bg1"/>
              </a:buClr>
              <a:buFont typeface="Arial" panose="020B0604020202020204" pitchFamily="34" charset="0"/>
              <a:buChar char="•"/>
            </a:pPr>
            <a:r>
              <a:rPr lang="nl-NL" dirty="0">
                <a:ea typeface="Source Sans Pro" panose="020B0503030403020204" pitchFamily="34" charset="0"/>
                <a:cs typeface="Verdana" panose="020B0604030504040204" pitchFamily="34" charset="0"/>
              </a:rPr>
              <a:t>Capaciteit regelen voor oplossingen</a:t>
            </a:r>
          </a:p>
          <a:p>
            <a:pPr>
              <a:lnSpc>
                <a:spcPct val="150000"/>
              </a:lnSpc>
              <a:buClr>
                <a:schemeClr val="bg1"/>
              </a:buClr>
              <a:buFont typeface="Arial" panose="020B0604020202020204" pitchFamily="34" charset="0"/>
              <a:buChar char="•"/>
            </a:pPr>
            <a:r>
              <a:rPr lang="nl-NL" dirty="0">
                <a:ea typeface="Source Sans Pro" panose="020B0503030403020204" pitchFamily="34" charset="0"/>
                <a:cs typeface="Verdana" panose="020B0604030504040204" pitchFamily="34" charset="0"/>
              </a:rPr>
              <a:t>Klantreis </a:t>
            </a:r>
            <a:r>
              <a:rPr lang="nl-NL" dirty="0" err="1">
                <a:ea typeface="Source Sans Pro" panose="020B0503030403020204" pitchFamily="34" charset="0"/>
                <a:cs typeface="Verdana" panose="020B0604030504040204" pitchFamily="34" charset="0"/>
              </a:rPr>
              <a:t>KPI’s</a:t>
            </a:r>
            <a:r>
              <a:rPr lang="nl-NL" dirty="0">
                <a:ea typeface="Source Sans Pro" panose="020B0503030403020204" pitchFamily="34" charset="0"/>
                <a:cs typeface="Verdana" panose="020B0604030504040204" pitchFamily="34" charset="0"/>
              </a:rPr>
              <a:t> stellen</a:t>
            </a:r>
          </a:p>
        </p:txBody>
      </p:sp>
      <p:pic>
        <p:nvPicPr>
          <p:cNvPr id="4" name="Afbeelding 3">
            <a:extLst>
              <a:ext uri="{FF2B5EF4-FFF2-40B4-BE49-F238E27FC236}">
                <a16:creationId xmlns:a16="http://schemas.microsoft.com/office/drawing/2014/main" id="{FD2FE928-BE19-80F9-36AF-D484E2CD6666}"/>
              </a:ext>
            </a:extLst>
          </p:cNvPr>
          <p:cNvPicPr>
            <a:picLocks noChangeAspect="1"/>
          </p:cNvPicPr>
          <p:nvPr/>
        </p:nvPicPr>
        <p:blipFill rotWithShape="1">
          <a:blip r:embed="rId3"/>
          <a:srcRect l="20415" t="18522" r="20415"/>
          <a:stretch>
            <a:fillRect/>
          </a:stretch>
        </p:blipFill>
        <p:spPr>
          <a:xfrm>
            <a:off x="6830291" y="1936465"/>
            <a:ext cx="4664499" cy="4281989"/>
          </a:xfrm>
          <a:prstGeom prst="rect">
            <a:avLst/>
          </a:prstGeom>
        </p:spPr>
      </p:pic>
    </p:spTree>
    <p:extLst>
      <p:ext uri="{BB962C8B-B14F-4D97-AF65-F5344CB8AC3E}">
        <p14:creationId xmlns:p14="http://schemas.microsoft.com/office/powerpoint/2010/main" val="3405389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ndertitel 4">
            <a:extLst>
              <a:ext uri="{FF2B5EF4-FFF2-40B4-BE49-F238E27FC236}">
                <a16:creationId xmlns:a16="http://schemas.microsoft.com/office/drawing/2014/main" id="{25A0567F-F9D5-4AA1-B142-69C0ECFF2DDB}"/>
              </a:ext>
            </a:extLst>
          </p:cNvPr>
          <p:cNvSpPr>
            <a:spLocks noGrp="1"/>
          </p:cNvSpPr>
          <p:nvPr>
            <p:ph type="subTitle" idx="1"/>
          </p:nvPr>
        </p:nvSpPr>
        <p:spPr/>
        <p:txBody>
          <a:bodyPr>
            <a:normAutofit fontScale="70000" lnSpcReduction="20000"/>
          </a:bodyPr>
          <a:lstStyle/>
          <a:p>
            <a:pPr defTabSz="287993">
              <a:spcBef>
                <a:spcPts val="500"/>
              </a:spcBef>
              <a:defRPr/>
            </a:pPr>
            <a:r>
              <a:rPr lang="nl-NL" sz="3600" b="1" dirty="0">
                <a:ea typeface="Source Sans Pro" panose="020B0503030403020204" pitchFamily="34" charset="0"/>
              </a:rPr>
              <a:t>&lt;&lt;Naam&gt;&gt;</a:t>
            </a:r>
          </a:p>
          <a:p>
            <a:pPr defTabSz="383981">
              <a:spcBef>
                <a:spcPts val="667"/>
              </a:spcBef>
              <a:defRPr/>
            </a:pPr>
            <a:r>
              <a:rPr lang="nl-NL" dirty="0">
                <a:ea typeface="Source Sans Pro" panose="020B0503030403020204" pitchFamily="34" charset="0"/>
              </a:rPr>
              <a:t>&lt;&lt;Rol / functie&gt;&gt;</a:t>
            </a:r>
          </a:p>
          <a:p>
            <a:pPr defTabSz="383981">
              <a:spcBef>
                <a:spcPts val="667"/>
              </a:spcBef>
              <a:defRPr/>
            </a:pPr>
            <a:r>
              <a:rPr lang="nl-NL" dirty="0">
                <a:ea typeface="Source Sans Pro" panose="020B0503030403020204" pitchFamily="34" charset="0"/>
              </a:rPr>
              <a:t>bij  &lt;&lt;organisatie&gt;&gt;</a:t>
            </a:r>
          </a:p>
          <a:p>
            <a:pPr defTabSz="383981">
              <a:spcBef>
                <a:spcPts val="667"/>
              </a:spcBef>
              <a:defRPr/>
            </a:pPr>
            <a:endParaRPr lang="nl-NL" dirty="0">
              <a:ea typeface="Source Sans Pro" panose="020B0503030403020204" pitchFamily="34" charset="0"/>
            </a:endParaRPr>
          </a:p>
          <a:p>
            <a:pPr defTabSz="383981">
              <a:spcBef>
                <a:spcPts val="667"/>
              </a:spcBef>
              <a:defRPr/>
            </a:pPr>
            <a:r>
              <a:rPr lang="nl-NL" dirty="0">
                <a:ea typeface="Source Sans Pro" panose="020B0503030403020204" pitchFamily="34" charset="0"/>
              </a:rPr>
              <a:t>Contactgegevens: &lt;&lt;email&gt;&gt; &lt;&lt;telefoonnummer&gt;&gt;</a:t>
            </a:r>
          </a:p>
          <a:p>
            <a:endParaRPr lang="nl-NL" dirty="0"/>
          </a:p>
        </p:txBody>
      </p:sp>
      <p:sp>
        <p:nvSpPr>
          <p:cNvPr id="3" name="Titel 2">
            <a:extLst>
              <a:ext uri="{FF2B5EF4-FFF2-40B4-BE49-F238E27FC236}">
                <a16:creationId xmlns:a16="http://schemas.microsoft.com/office/drawing/2014/main" id="{E751508E-34A1-CCD0-45F9-EDA25FFDE180}"/>
              </a:ext>
            </a:extLst>
          </p:cNvPr>
          <p:cNvSpPr>
            <a:spLocks noGrp="1"/>
          </p:cNvSpPr>
          <p:nvPr>
            <p:ph type="ctrTitle"/>
          </p:nvPr>
        </p:nvSpPr>
        <p:spPr/>
        <p:txBody>
          <a:bodyPr/>
          <a:lstStyle/>
          <a:p>
            <a:r>
              <a:rPr lang="nl-NL" dirty="0"/>
              <a:t>Vragen en contact</a:t>
            </a:r>
          </a:p>
        </p:txBody>
      </p:sp>
    </p:spTree>
    <p:extLst>
      <p:ext uri="{BB962C8B-B14F-4D97-AF65-F5344CB8AC3E}">
        <p14:creationId xmlns:p14="http://schemas.microsoft.com/office/powerpoint/2010/main" val="2060806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2CC65CD-0ADF-7566-5520-C03545D460E0}"/>
              </a:ext>
            </a:extLst>
          </p:cNvPr>
          <p:cNvSpPr>
            <a:spLocks noGrp="1"/>
          </p:cNvSpPr>
          <p:nvPr>
            <p:ph type="ctrTitle"/>
          </p:nvPr>
        </p:nvSpPr>
        <p:spPr/>
        <p:txBody>
          <a:bodyPr/>
          <a:lstStyle/>
          <a:p>
            <a:r>
              <a:rPr lang="nl-NL" dirty="0"/>
              <a:t>Zie bijlage</a:t>
            </a:r>
          </a:p>
        </p:txBody>
      </p:sp>
      <p:sp>
        <p:nvSpPr>
          <p:cNvPr id="5" name="Ondertitel 4">
            <a:extLst>
              <a:ext uri="{FF2B5EF4-FFF2-40B4-BE49-F238E27FC236}">
                <a16:creationId xmlns:a16="http://schemas.microsoft.com/office/drawing/2014/main" id="{E7B57825-FFA8-A376-B403-EEE671C2857E}"/>
              </a:ext>
            </a:extLst>
          </p:cNvPr>
          <p:cNvSpPr>
            <a:spLocks noGrp="1"/>
          </p:cNvSpPr>
          <p:nvPr>
            <p:ph type="subTitle" idx="1"/>
          </p:nvPr>
        </p:nvSpPr>
        <p:spPr/>
        <p:txBody>
          <a:bodyPr/>
          <a:lstStyle/>
          <a:p>
            <a:r>
              <a:rPr lang="nl-NL" dirty="0"/>
              <a:t>Met 2 voorbeelden</a:t>
            </a:r>
          </a:p>
        </p:txBody>
      </p:sp>
      <p:sp>
        <p:nvSpPr>
          <p:cNvPr id="6" name="Tijdelijke aanduiding voor tekst 5">
            <a:extLst>
              <a:ext uri="{FF2B5EF4-FFF2-40B4-BE49-F238E27FC236}">
                <a16:creationId xmlns:a16="http://schemas.microsoft.com/office/drawing/2014/main" id="{5B7B4EA1-0E28-4B8E-79C3-A5459255B979}"/>
              </a:ext>
            </a:extLst>
          </p:cNvPr>
          <p:cNvSpPr>
            <a:spLocks noGrp="1"/>
          </p:cNvSpPr>
          <p:nvPr>
            <p:ph type="body" sz="quarter" idx="10"/>
          </p:nvPr>
        </p:nvSpPr>
        <p:spPr/>
        <p:txBody>
          <a:bodyPr/>
          <a:lstStyle/>
          <a:p>
            <a:r>
              <a:rPr lang="nl-NL" dirty="0"/>
              <a:t>6</a:t>
            </a:r>
          </a:p>
        </p:txBody>
      </p:sp>
    </p:spTree>
    <p:extLst>
      <p:ext uri="{BB962C8B-B14F-4D97-AF65-F5344CB8AC3E}">
        <p14:creationId xmlns:p14="http://schemas.microsoft.com/office/powerpoint/2010/main" val="189458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7D250F-5E7B-4C20-AB4B-5602C5486420}"/>
              </a:ext>
            </a:extLst>
          </p:cNvPr>
          <p:cNvSpPr>
            <a:spLocks noGrp="1"/>
          </p:cNvSpPr>
          <p:nvPr>
            <p:ph type="title"/>
          </p:nvPr>
        </p:nvSpPr>
        <p:spPr>
          <a:xfrm>
            <a:off x="648152" y="50842"/>
            <a:ext cx="11306755" cy="1260389"/>
          </a:xfrm>
        </p:spPr>
        <p:txBody>
          <a:bodyPr>
            <a:noAutofit/>
          </a:bodyPr>
          <a:lstStyle/>
          <a:p>
            <a:r>
              <a:rPr lang="nl-NL" sz="4400" dirty="0">
                <a:latin typeface="Fira Sans" panose="020B0503050000020004" pitchFamily="34" charset="0"/>
              </a:rPr>
              <a:t>Deze slides zijn voor bestuurders en afdelingsmanagers</a:t>
            </a:r>
          </a:p>
        </p:txBody>
      </p:sp>
      <p:sp>
        <p:nvSpPr>
          <p:cNvPr id="5" name="Content Placeholder 4">
            <a:extLst>
              <a:ext uri="{FF2B5EF4-FFF2-40B4-BE49-F238E27FC236}">
                <a16:creationId xmlns:a16="http://schemas.microsoft.com/office/drawing/2014/main" id="{DC76D883-08E5-11E5-F65E-5B1E65AE4D4D}"/>
              </a:ext>
            </a:extLst>
          </p:cNvPr>
          <p:cNvSpPr>
            <a:spLocks noGrp="1"/>
          </p:cNvSpPr>
          <p:nvPr>
            <p:ph idx="1"/>
          </p:nvPr>
        </p:nvSpPr>
        <p:spPr/>
        <p:txBody>
          <a:bodyPr numCol="1">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NL" sz="2000" b="1" dirty="0"/>
              <a:t>Doelgroep</a:t>
            </a:r>
            <a:r>
              <a:rPr lang="nl-NL" sz="2000" dirty="0"/>
              <a:t>: Bestuurders en afdelingsmanagers van dienstverlenende teams. Die we vragen om de afdeling of team de e-</a:t>
            </a:r>
            <a:r>
              <a:rPr lang="nl-NL" sz="2000" dirty="0" err="1"/>
              <a:t>learning</a:t>
            </a:r>
            <a:r>
              <a:rPr lang="nl-NL" sz="2000" dirty="0"/>
              <a:t> te laten maken, een medewerker vrij te maken om deel te nemen aan de klantreisregisseurstraining en binnen de organisatie zelf proactief naar klantreizen gaat vragen.</a:t>
            </a:r>
          </a:p>
          <a:p>
            <a:endParaRPr lang="nl-NL" sz="2000" dirty="0"/>
          </a:p>
          <a:p>
            <a:pPr marL="0" indent="0">
              <a:buNone/>
            </a:pPr>
            <a:r>
              <a:rPr lang="nl-NL" sz="2000" b="1" dirty="0"/>
              <a:t>Doel: </a:t>
            </a:r>
            <a:r>
              <a:rPr lang="nl-NL" sz="2000" dirty="0"/>
              <a:t>Je doel om te halen is tijd en ruimte om met klantreizen te starten en commitment om met verbeteringen uit de klantreis aan de slag te gaan. Een eerste stap daarin is om medewerkers uit de lijn op te leiden en volgens onze aanpak (voor doen, samen doen en zelf doen), te laten starten met klantreizen. </a:t>
            </a:r>
          </a:p>
          <a:p>
            <a:endParaRPr lang="nl-NL" sz="1600" dirty="0"/>
          </a:p>
        </p:txBody>
      </p:sp>
    </p:spTree>
    <p:extLst>
      <p:ext uri="{BB962C8B-B14F-4D97-AF65-F5344CB8AC3E}">
        <p14:creationId xmlns:p14="http://schemas.microsoft.com/office/powerpoint/2010/main" val="3590756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FC4C94A-050C-7706-1818-3B1EC5EDD6EF}"/>
              </a:ext>
            </a:extLst>
          </p:cNvPr>
          <p:cNvSpPr/>
          <p:nvPr/>
        </p:nvSpPr>
        <p:spPr>
          <a:xfrm>
            <a:off x="838200" y="1757238"/>
            <a:ext cx="5121925" cy="4238045"/>
          </a:xfrm>
          <a:prstGeom prst="rect">
            <a:avLst/>
          </a:prstGeom>
          <a:noFill/>
          <a:ln w="12700">
            <a:solidFill>
              <a:schemeClr val="bg2"/>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p>
        </p:txBody>
      </p:sp>
      <p:sp>
        <p:nvSpPr>
          <p:cNvPr id="6" name="Title 5">
            <a:extLst>
              <a:ext uri="{FF2B5EF4-FFF2-40B4-BE49-F238E27FC236}">
                <a16:creationId xmlns:a16="http://schemas.microsoft.com/office/drawing/2014/main" id="{085D7E64-BC6D-30D3-92E1-CF577BA76C9A}"/>
              </a:ext>
            </a:extLst>
          </p:cNvPr>
          <p:cNvSpPr>
            <a:spLocks noGrp="1"/>
          </p:cNvSpPr>
          <p:nvPr>
            <p:ph type="title"/>
          </p:nvPr>
        </p:nvSpPr>
        <p:spPr>
          <a:xfrm>
            <a:off x="702325" y="232522"/>
            <a:ext cx="10515600" cy="1260389"/>
          </a:xfrm>
        </p:spPr>
        <p:txBody>
          <a:bodyPr>
            <a:normAutofit/>
          </a:bodyPr>
          <a:lstStyle/>
          <a:p>
            <a:r>
              <a:rPr lang="nl-NL" sz="4400" dirty="0">
                <a:latin typeface="Fira Sans" panose="020B0503050000020004" pitchFamily="34" charset="0"/>
              </a:rPr>
              <a:t>Voorbereiding van het gesprek</a:t>
            </a:r>
          </a:p>
        </p:txBody>
      </p:sp>
      <p:sp>
        <p:nvSpPr>
          <p:cNvPr id="3" name="Content Placeholder 2">
            <a:extLst>
              <a:ext uri="{FF2B5EF4-FFF2-40B4-BE49-F238E27FC236}">
                <a16:creationId xmlns:a16="http://schemas.microsoft.com/office/drawing/2014/main" id="{ABDA7A11-1665-0C6E-B69C-218327BC73FA}"/>
              </a:ext>
            </a:extLst>
          </p:cNvPr>
          <p:cNvSpPr>
            <a:spLocks noGrp="1"/>
          </p:cNvSpPr>
          <p:nvPr>
            <p:ph idx="1"/>
          </p:nvPr>
        </p:nvSpPr>
        <p:spPr>
          <a:xfrm>
            <a:off x="830249" y="1762016"/>
            <a:ext cx="10515600" cy="4351338"/>
          </a:xfrm>
        </p:spPr>
        <p:txBody>
          <a:bodyPr vert="horz" lIns="91440" tIns="45720" rIns="91440" bIns="45720" numCol="2" spcCol="468000" rtlCol="0" anchor="t">
            <a:noAutofit/>
          </a:bodyPr>
          <a:lstStyle/>
          <a:p>
            <a:pPr marL="0" indent="0">
              <a:buNone/>
            </a:pPr>
            <a:r>
              <a:rPr lang="nl-NL" sz="1600" dirty="0">
                <a:ea typeface="Source Sans Pro" panose="020B0503030403020204" pitchFamily="34" charset="0"/>
              </a:rPr>
              <a:t>Let op! Het verloop van het gesprek wordt door diverse zaken beïnvloed.</a:t>
            </a:r>
          </a:p>
          <a:p>
            <a:pPr marL="0" indent="0">
              <a:buNone/>
            </a:pPr>
            <a:r>
              <a:rPr lang="nl-NL" sz="1600" b="1" dirty="0">
                <a:ea typeface="Source Sans Pro" panose="020B0503030403020204" pitchFamily="34" charset="0"/>
              </a:rPr>
              <a:t>Beïnvloedingsfactoren:</a:t>
            </a:r>
          </a:p>
          <a:p>
            <a:pPr marL="316230" indent="-316230">
              <a:buFont typeface="Arial" panose="020B0604020202020204" pitchFamily="34" charset="0"/>
              <a:buChar char="•"/>
            </a:pPr>
            <a:r>
              <a:rPr lang="nl-NL" sz="1600" dirty="0">
                <a:ea typeface="Source Sans Pro" panose="020B0503030403020204" pitchFamily="34" charset="0"/>
              </a:rPr>
              <a:t>Bekendheid met klantgerichtheid en of de organisatie daar een ambitie in heeft.</a:t>
            </a:r>
          </a:p>
          <a:p>
            <a:pPr marL="316230" indent="-316230">
              <a:buFont typeface="Arial" panose="020B0604020202020204" pitchFamily="34" charset="0"/>
              <a:buChar char="•"/>
            </a:pPr>
            <a:r>
              <a:rPr lang="nl-NL" sz="1600" dirty="0">
                <a:ea typeface="Source Sans Pro" panose="020B0503030403020204" pitchFamily="34" charset="0"/>
              </a:rPr>
              <a:t>Bekendheid met klantreizen in de organisatie en of daar al mee wordt gewerkt.</a:t>
            </a:r>
          </a:p>
          <a:p>
            <a:pPr marL="316230" indent="-316230">
              <a:buFont typeface="Arial" panose="020B0604020202020204" pitchFamily="34" charset="0"/>
              <a:buChar char="•"/>
            </a:pPr>
            <a:r>
              <a:rPr lang="nl-NL" sz="1600" dirty="0">
                <a:ea typeface="Source Sans Pro" panose="020B0503030403020204" pitchFamily="34" charset="0"/>
              </a:rPr>
              <a:t>Visie van de bestuurder/manager op klantgerichtheid en klantreizen.</a:t>
            </a:r>
          </a:p>
          <a:p>
            <a:pPr marL="316230" indent="-316230">
              <a:buFont typeface="Arial" panose="020B0604020202020204" pitchFamily="34" charset="0"/>
              <a:buChar char="•"/>
            </a:pPr>
            <a:r>
              <a:rPr lang="nl-NL" sz="1600" dirty="0">
                <a:ea typeface="Source Sans Pro" panose="020B0503030403020204" pitchFamily="34" charset="0"/>
              </a:rPr>
              <a:t>De opdracht van het team (tijdelijk of blijvend team, zit klantgerichtheid in de opdracht)</a:t>
            </a:r>
          </a:p>
          <a:p>
            <a:pPr marL="316230" indent="-316230">
              <a:buFont typeface="Arial" panose="020B0604020202020204" pitchFamily="34" charset="0"/>
              <a:buChar char="•"/>
            </a:pPr>
            <a:r>
              <a:rPr lang="nl-NL" sz="1600" dirty="0">
                <a:ea typeface="Source Sans Pro" panose="020B0503030403020204" pitchFamily="34" charset="0"/>
              </a:rPr>
              <a:t>Het woord klant kan gevoelig liggen, check dat voorzichtig en pas daar je bewoording op aan.</a:t>
            </a:r>
          </a:p>
          <a:p>
            <a:pPr marL="0" indent="0">
              <a:buNone/>
            </a:pPr>
            <a:endParaRPr lang="nl-NL" sz="1600" dirty="0">
              <a:ea typeface="Source Sans Pro" panose="020B0503030403020204" pitchFamily="34" charset="0"/>
            </a:endParaRPr>
          </a:p>
          <a:p>
            <a:pPr marL="0" indent="0">
              <a:buNone/>
            </a:pPr>
            <a:endParaRPr lang="nl-NL" sz="1600" dirty="0">
              <a:ea typeface="Source Sans Pro" panose="020B0503030403020204" pitchFamily="34" charset="0"/>
            </a:endParaRPr>
          </a:p>
          <a:p>
            <a:pPr marL="0" indent="0">
              <a:buNone/>
            </a:pPr>
            <a:endParaRPr lang="nl-NL" sz="1600" dirty="0">
              <a:ea typeface="Source Sans Pro" panose="020B0503030403020204" pitchFamily="34" charset="0"/>
            </a:endParaRPr>
          </a:p>
          <a:p>
            <a:pPr marL="0" indent="0">
              <a:buNone/>
            </a:pPr>
            <a:r>
              <a:rPr lang="nl-NL" sz="1600" dirty="0">
                <a:ea typeface="Source Sans Pro" panose="020B0503030403020204" pitchFamily="34" charset="0"/>
              </a:rPr>
              <a:t>De slides en sprekersnotities zijn ondersteuning voor jouw gesprek. </a:t>
            </a:r>
          </a:p>
          <a:p>
            <a:pPr marL="0" indent="0">
              <a:buNone/>
            </a:pPr>
            <a:r>
              <a:rPr lang="nl-NL" sz="1600" b="1" dirty="0">
                <a:ea typeface="Source Sans Pro" panose="020B0503030403020204" pitchFamily="34" charset="0"/>
              </a:rPr>
              <a:t>Indeling van het gesprek: </a:t>
            </a:r>
            <a:endParaRPr lang="nl-NL" sz="1600" dirty="0">
              <a:ea typeface="Source Sans Pro" panose="020B0503030403020204" pitchFamily="34" charset="0"/>
            </a:endParaRPr>
          </a:p>
          <a:p>
            <a:pPr marL="316230" indent="-316230">
              <a:buFont typeface="Arial" panose="020B0604020202020204" pitchFamily="34" charset="0"/>
              <a:buChar char="•"/>
            </a:pPr>
            <a:r>
              <a:rPr lang="nl-NL" sz="1600" dirty="0">
                <a:ea typeface="Source Sans Pro" panose="020B0503030403020204" pitchFamily="34" charset="0"/>
              </a:rPr>
              <a:t>Korte 2 minuten elevator pitch.</a:t>
            </a:r>
          </a:p>
          <a:p>
            <a:pPr marL="316230" indent="-316230">
              <a:buFont typeface="Arial" panose="020B0604020202020204" pitchFamily="34" charset="0"/>
              <a:buChar char="•"/>
            </a:pPr>
            <a:r>
              <a:rPr lang="nl-NL" sz="1600" dirty="0">
                <a:ea typeface="Source Sans Pro" panose="020B0503030403020204" pitchFamily="34" charset="0"/>
              </a:rPr>
              <a:t>Wederzijdse introductie: organisatie, voor wie doe je het, prangende onderwerpen. </a:t>
            </a:r>
          </a:p>
          <a:p>
            <a:pPr marL="316230" indent="-316230">
              <a:buFont typeface="Arial" panose="020B0604020202020204" pitchFamily="34" charset="0"/>
              <a:buChar char="•"/>
            </a:pPr>
            <a:r>
              <a:rPr lang="nl-NL" sz="1600" dirty="0">
                <a:ea typeface="Source Sans Pro" panose="020B0503030403020204" pitchFamily="34" charset="0"/>
              </a:rPr>
              <a:t>Aanleiding en wat we komen brengen</a:t>
            </a:r>
          </a:p>
          <a:p>
            <a:pPr marL="316230" indent="-316230">
              <a:buFont typeface="Arial" panose="020B0604020202020204" pitchFamily="34" charset="0"/>
              <a:buChar char="•"/>
            </a:pPr>
            <a:r>
              <a:rPr lang="nl-NL" sz="1600" dirty="0">
                <a:ea typeface="Source Sans Pro" panose="020B0503030403020204" pitchFamily="34" charset="0"/>
              </a:rPr>
              <a:t>Wat zijn klantreizen en levert het op.</a:t>
            </a:r>
          </a:p>
          <a:p>
            <a:pPr marL="316230" indent="-316230">
              <a:buFont typeface="Arial" panose="020B0604020202020204" pitchFamily="34" charset="0"/>
              <a:buChar char="•"/>
            </a:pPr>
            <a:r>
              <a:rPr lang="nl-NL" sz="1600" dirty="0">
                <a:ea typeface="Source Sans Pro" panose="020B0503030403020204" pitchFamily="34" charset="0"/>
              </a:rPr>
              <a:t>Hoe kun jij dat ook voor jou team organiseren.</a:t>
            </a:r>
          </a:p>
          <a:p>
            <a:pPr marL="316230" indent="-316230">
              <a:buFont typeface="Arial" panose="020B0604020202020204" pitchFamily="34" charset="0"/>
              <a:buChar char="•"/>
            </a:pPr>
            <a:r>
              <a:rPr lang="nl-NL" sz="1600" dirty="0">
                <a:ea typeface="Source Sans Pro" panose="020B0503030403020204" pitchFamily="34" charset="0"/>
              </a:rPr>
              <a:t>Wat betekent dit voor je team en management; de kansen en uitdagingen. </a:t>
            </a:r>
          </a:p>
          <a:p>
            <a:pPr marL="316230" indent="-316230">
              <a:buFont typeface="Arial" panose="020B0604020202020204" pitchFamily="34" charset="0"/>
              <a:buChar char="•"/>
            </a:pPr>
            <a:r>
              <a:rPr lang="nl-NL" sz="1600" dirty="0">
                <a:ea typeface="Source Sans Pro" panose="020B0503030403020204" pitchFamily="34" charset="0"/>
              </a:rPr>
              <a:t>Vervolgafspraken</a:t>
            </a:r>
          </a:p>
          <a:p>
            <a:pPr marL="0" indent="0">
              <a:buNone/>
            </a:pPr>
            <a:endParaRPr lang="nl-NL" sz="1600" dirty="0"/>
          </a:p>
          <a:p>
            <a:pPr marL="316230" indent="-316230"/>
            <a:endParaRPr lang="nl-NL" sz="1600" dirty="0">
              <a:ea typeface="Verdana"/>
            </a:endParaRPr>
          </a:p>
        </p:txBody>
      </p:sp>
      <p:sp>
        <p:nvSpPr>
          <p:cNvPr id="13" name="Rectangle 12">
            <a:extLst>
              <a:ext uri="{FF2B5EF4-FFF2-40B4-BE49-F238E27FC236}">
                <a16:creationId xmlns:a16="http://schemas.microsoft.com/office/drawing/2014/main" id="{469418CA-66E5-092F-8176-2A1FC1ED58C6}"/>
              </a:ext>
            </a:extLst>
          </p:cNvPr>
          <p:cNvSpPr/>
          <p:nvPr/>
        </p:nvSpPr>
        <p:spPr>
          <a:xfrm>
            <a:off x="6134553" y="1757238"/>
            <a:ext cx="5191539" cy="4238045"/>
          </a:xfrm>
          <a:prstGeom prst="rect">
            <a:avLst/>
          </a:prstGeom>
          <a:noFill/>
          <a:ln w="12700">
            <a:solidFill>
              <a:schemeClr val="bg2"/>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506702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BC6ACA-E1A8-43A3-D42F-40B99BE3FBCC}"/>
              </a:ext>
            </a:extLst>
          </p:cNvPr>
          <p:cNvSpPr>
            <a:spLocks noGrp="1"/>
          </p:cNvSpPr>
          <p:nvPr>
            <p:ph type="title"/>
          </p:nvPr>
        </p:nvSpPr>
        <p:spPr>
          <a:xfrm>
            <a:off x="699654" y="140363"/>
            <a:ext cx="10515600" cy="1260389"/>
          </a:xfrm>
        </p:spPr>
        <p:txBody>
          <a:bodyPr>
            <a:normAutofit/>
          </a:bodyPr>
          <a:lstStyle/>
          <a:p>
            <a:r>
              <a:rPr lang="nl-NL" sz="4400" dirty="0"/>
              <a:t>6 Tips voor de gespreksleider</a:t>
            </a:r>
          </a:p>
        </p:txBody>
      </p:sp>
      <p:sp>
        <p:nvSpPr>
          <p:cNvPr id="5" name="Content Placeholder 4">
            <a:extLst>
              <a:ext uri="{FF2B5EF4-FFF2-40B4-BE49-F238E27FC236}">
                <a16:creationId xmlns:a16="http://schemas.microsoft.com/office/drawing/2014/main" id="{B88019D8-FA31-D637-5327-706B37D75DD8}"/>
              </a:ext>
            </a:extLst>
          </p:cNvPr>
          <p:cNvSpPr>
            <a:spLocks noGrp="1"/>
          </p:cNvSpPr>
          <p:nvPr>
            <p:ph idx="1"/>
          </p:nvPr>
        </p:nvSpPr>
        <p:spPr>
          <a:xfrm>
            <a:off x="838200" y="1400752"/>
            <a:ext cx="10515600" cy="4351338"/>
          </a:xfrm>
        </p:spPr>
        <p:txBody>
          <a:bodyPr>
            <a:noAutofit/>
          </a:bodyPr>
          <a:lstStyle/>
          <a:p>
            <a:pPr marL="342900" indent="-342900">
              <a:buFont typeface="+mj-lt"/>
              <a:buAutoNum type="arabicPeriod"/>
            </a:pPr>
            <a:r>
              <a:rPr lang="nl-NL" sz="2000" dirty="0"/>
              <a:t>Schrijf voor jezelf op wat het doel van je gesprek is. Wat wil je dat er daarna concreet gaat gebeuren. </a:t>
            </a:r>
          </a:p>
          <a:p>
            <a:pPr marL="342900" indent="-342900">
              <a:buFont typeface="+mj-lt"/>
              <a:buAutoNum type="arabicPeriod"/>
            </a:pPr>
            <a:r>
              <a:rPr lang="nl-NL" sz="2000" dirty="0"/>
              <a:t>Je krijgt vaak maar weinig tijd. Start je gesprek met een korte 2 minuten introductie van jezelf en een elevatorpitch, waar je echt voor komt. Dan je heb dat tenminste op tafel. (bij de titelslide)</a:t>
            </a:r>
          </a:p>
          <a:p>
            <a:pPr marL="342900" indent="-342900">
              <a:buFont typeface="+mj-lt"/>
              <a:buAutoNum type="arabicPeriod"/>
            </a:pPr>
            <a:r>
              <a:rPr lang="nl-NL" sz="2000" dirty="0"/>
              <a:t>Laat vervolgens je eigen verhaallijn los en luister naar de introductie en het verhaal van de bestuurder/manager. Leef je in. (gebruik daarvoor de slide met het doel van het gesprek)</a:t>
            </a:r>
          </a:p>
          <a:p>
            <a:pPr marL="342900" indent="-342900">
              <a:buFont typeface="+mj-lt"/>
              <a:buAutoNum type="arabicPeriod"/>
            </a:pPr>
            <a:r>
              <a:rPr lang="nl-NL" sz="2000" dirty="0"/>
              <a:t>Zoek na de kennismaking naar haakjes tussen jouw verhaal en de bestuurder/manager. </a:t>
            </a:r>
          </a:p>
          <a:p>
            <a:pPr marL="342900" indent="-342900">
              <a:buFont typeface="+mj-lt"/>
              <a:buAutoNum type="arabicPeriod"/>
            </a:pPr>
            <a:r>
              <a:rPr lang="nl-NL" sz="2000" dirty="0"/>
              <a:t>Houd de tijd in gaten! Zorg dat je tenminste 10 minuten voor het einde jouw doel herhaalt en vraagt wat we nu concreet gaan doen en de bestuurder/manager nodig heeft. Spreek indien mogelijk ook een planning met elkaar af.</a:t>
            </a:r>
          </a:p>
          <a:p>
            <a:pPr marL="342900" indent="-342900">
              <a:buFont typeface="+mj-lt"/>
              <a:buAutoNum type="arabicPeriod"/>
            </a:pPr>
            <a:r>
              <a:rPr lang="nl-NL" sz="2000" dirty="0"/>
              <a:t>Als je allebei een goed gesprek hebt gehad; je hebt kunnen inspireren en wat los hebt kunnen maken. Dan heb je het goed gedaan! Ook voor de bestuurder/manager is het een lange ontdekkingsreis. </a:t>
            </a:r>
          </a:p>
          <a:p>
            <a:endParaRPr lang="nl-NL" sz="1600" dirty="0"/>
          </a:p>
        </p:txBody>
      </p:sp>
    </p:spTree>
    <p:extLst>
      <p:ext uri="{BB962C8B-B14F-4D97-AF65-F5344CB8AC3E}">
        <p14:creationId xmlns:p14="http://schemas.microsoft.com/office/powerpoint/2010/main" val="791139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614CB354-5A84-2264-BF84-3041A34C45BA}"/>
              </a:ext>
            </a:extLst>
          </p:cNvPr>
          <p:cNvSpPr>
            <a:spLocks noGrp="1"/>
          </p:cNvSpPr>
          <p:nvPr>
            <p:ph type="subTitle" idx="1"/>
          </p:nvPr>
        </p:nvSpPr>
        <p:spPr>
          <a:xfrm>
            <a:off x="4361565" y="4550376"/>
            <a:ext cx="7881730" cy="2126974"/>
          </a:xfrm>
        </p:spPr>
        <p:txBody>
          <a:bodyPr>
            <a:normAutofit/>
          </a:bodyPr>
          <a:lstStyle/>
          <a:p>
            <a:endParaRPr lang="nl-NL" dirty="0"/>
          </a:p>
          <a:p>
            <a:endParaRPr lang="nl-NL" dirty="0"/>
          </a:p>
          <a:p>
            <a:r>
              <a:rPr lang="nl-NL" sz="1600" dirty="0"/>
              <a:t>Uitgevoerd in opdracht van het ministerie van Binnenlandse Zaken en Koninkrijksrelaties</a:t>
            </a:r>
          </a:p>
          <a:p>
            <a:endParaRPr lang="nl-NL" dirty="0"/>
          </a:p>
        </p:txBody>
      </p:sp>
      <p:sp>
        <p:nvSpPr>
          <p:cNvPr id="3" name="Tekstvak 2">
            <a:extLst>
              <a:ext uri="{FF2B5EF4-FFF2-40B4-BE49-F238E27FC236}">
                <a16:creationId xmlns:a16="http://schemas.microsoft.com/office/drawing/2014/main" id="{0EE34F42-784F-8FE7-5DDE-A015A5D5B0B9}"/>
              </a:ext>
            </a:extLst>
          </p:cNvPr>
          <p:cNvSpPr txBox="1"/>
          <p:nvPr/>
        </p:nvSpPr>
        <p:spPr>
          <a:xfrm>
            <a:off x="5402317" y="2228193"/>
            <a:ext cx="0" cy="0"/>
          </a:xfrm>
          <a:prstGeom prst="rect">
            <a:avLst/>
          </a:prstGeom>
        </p:spPr>
        <p:txBody>
          <a:bodyPr vert="horz" wrap="none" lIns="91440" tIns="45720" rIns="91440" bIns="45720" rtlCol="0" anchor="b">
            <a:normAutofit fontScale="25000" lnSpcReduction="20000"/>
          </a:bodyPr>
          <a:lstStyle/>
          <a:p>
            <a:pPr algn="ctr"/>
            <a:endParaRPr lang="nl-NL" dirty="0"/>
          </a:p>
        </p:txBody>
      </p:sp>
      <p:sp>
        <p:nvSpPr>
          <p:cNvPr id="4" name="Tekstvak 3">
            <a:extLst>
              <a:ext uri="{FF2B5EF4-FFF2-40B4-BE49-F238E27FC236}">
                <a16:creationId xmlns:a16="http://schemas.microsoft.com/office/drawing/2014/main" id="{29A63368-3034-DEBD-4A73-99B260458CF3}"/>
              </a:ext>
            </a:extLst>
          </p:cNvPr>
          <p:cNvSpPr txBox="1"/>
          <p:nvPr/>
        </p:nvSpPr>
        <p:spPr>
          <a:xfrm>
            <a:off x="2617076" y="2196662"/>
            <a:ext cx="0" cy="0"/>
          </a:xfrm>
          <a:prstGeom prst="rect">
            <a:avLst/>
          </a:prstGeom>
        </p:spPr>
        <p:txBody>
          <a:bodyPr vert="horz" wrap="none" lIns="91440" tIns="45720" rIns="91440" bIns="45720" rtlCol="0" anchor="b">
            <a:normAutofit fontScale="25000" lnSpcReduction="20000"/>
          </a:bodyPr>
          <a:lstStyle/>
          <a:p>
            <a:pPr algn="ctr"/>
            <a:endParaRPr lang="nl-NL" dirty="0"/>
          </a:p>
        </p:txBody>
      </p:sp>
      <p:sp>
        <p:nvSpPr>
          <p:cNvPr id="5" name="Tekstvak 4">
            <a:extLst>
              <a:ext uri="{FF2B5EF4-FFF2-40B4-BE49-F238E27FC236}">
                <a16:creationId xmlns:a16="http://schemas.microsoft.com/office/drawing/2014/main" id="{97D3D9D3-249D-0F64-5931-BB03D846FF12}"/>
              </a:ext>
            </a:extLst>
          </p:cNvPr>
          <p:cNvSpPr txBox="1"/>
          <p:nvPr/>
        </p:nvSpPr>
        <p:spPr>
          <a:xfrm>
            <a:off x="2427890" y="2406869"/>
            <a:ext cx="0" cy="0"/>
          </a:xfrm>
          <a:prstGeom prst="rect">
            <a:avLst/>
          </a:prstGeom>
        </p:spPr>
        <p:txBody>
          <a:bodyPr vert="horz" wrap="none" lIns="91440" tIns="45720" rIns="91440" bIns="45720" rtlCol="0" anchor="b">
            <a:normAutofit fontScale="25000" lnSpcReduction="20000"/>
          </a:bodyPr>
          <a:lstStyle/>
          <a:p>
            <a:pPr algn="ctr"/>
            <a:endParaRPr lang="nl-NL" dirty="0"/>
          </a:p>
        </p:txBody>
      </p:sp>
      <p:sp>
        <p:nvSpPr>
          <p:cNvPr id="6" name="Rechthoek 5">
            <a:extLst>
              <a:ext uri="{FF2B5EF4-FFF2-40B4-BE49-F238E27FC236}">
                <a16:creationId xmlns:a16="http://schemas.microsoft.com/office/drawing/2014/main" id="{09B203CF-2993-A6FB-1D68-B778074DCC5C}"/>
              </a:ext>
            </a:extLst>
          </p:cNvPr>
          <p:cNvSpPr/>
          <p:nvPr/>
        </p:nvSpPr>
        <p:spPr>
          <a:xfrm>
            <a:off x="0" y="6213643"/>
            <a:ext cx="12192000" cy="66039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Afbeelding 9">
            <a:extLst>
              <a:ext uri="{FF2B5EF4-FFF2-40B4-BE49-F238E27FC236}">
                <a16:creationId xmlns:a16="http://schemas.microsoft.com/office/drawing/2014/main" id="{0E840BA5-772B-D0BA-ED25-CB6D30785B0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1069" b="23910"/>
          <a:stretch/>
        </p:blipFill>
        <p:spPr>
          <a:xfrm>
            <a:off x="2102854" y="6140301"/>
            <a:ext cx="1562001" cy="717699"/>
          </a:xfrm>
          <a:prstGeom prst="rect">
            <a:avLst/>
          </a:prstGeom>
        </p:spPr>
      </p:pic>
      <p:pic>
        <p:nvPicPr>
          <p:cNvPr id="8" name="Afbeelding 12">
            <a:extLst>
              <a:ext uri="{FF2B5EF4-FFF2-40B4-BE49-F238E27FC236}">
                <a16:creationId xmlns:a16="http://schemas.microsoft.com/office/drawing/2014/main" id="{52265D31-4D5F-9138-2D33-5E52407D3EAB}"/>
              </a:ext>
            </a:extLst>
          </p:cNvPr>
          <p:cNvPicPr>
            <a:picLocks noChangeAspect="1"/>
          </p:cNvPicPr>
          <p:nvPr/>
        </p:nvPicPr>
        <p:blipFill>
          <a:blip r:embed="rId3"/>
          <a:stretch>
            <a:fillRect/>
          </a:stretch>
        </p:blipFill>
        <p:spPr>
          <a:xfrm>
            <a:off x="338184" y="6423739"/>
            <a:ext cx="541959" cy="295174"/>
          </a:xfrm>
          <a:prstGeom prst="rect">
            <a:avLst/>
          </a:prstGeom>
        </p:spPr>
      </p:pic>
      <p:pic>
        <p:nvPicPr>
          <p:cNvPr id="9" name="Afbeelding 13">
            <a:extLst>
              <a:ext uri="{FF2B5EF4-FFF2-40B4-BE49-F238E27FC236}">
                <a16:creationId xmlns:a16="http://schemas.microsoft.com/office/drawing/2014/main" id="{EF4B0DDE-FC27-33EF-4915-9DFD42BA822E}"/>
              </a:ext>
            </a:extLst>
          </p:cNvPr>
          <p:cNvPicPr>
            <a:picLocks noChangeAspect="1"/>
          </p:cNvPicPr>
          <p:nvPr/>
        </p:nvPicPr>
        <p:blipFill>
          <a:blip r:embed="rId4"/>
          <a:stretch>
            <a:fillRect/>
          </a:stretch>
        </p:blipFill>
        <p:spPr>
          <a:xfrm>
            <a:off x="4361565" y="6353588"/>
            <a:ext cx="394715" cy="331561"/>
          </a:xfrm>
          <a:prstGeom prst="rect">
            <a:avLst/>
          </a:prstGeom>
        </p:spPr>
      </p:pic>
      <p:pic>
        <p:nvPicPr>
          <p:cNvPr id="10" name="Afbeelding 14">
            <a:extLst>
              <a:ext uri="{FF2B5EF4-FFF2-40B4-BE49-F238E27FC236}">
                <a16:creationId xmlns:a16="http://schemas.microsoft.com/office/drawing/2014/main" id="{A82AA5B6-9D15-0E82-4B00-264E69679D03}"/>
              </a:ext>
            </a:extLst>
          </p:cNvPr>
          <p:cNvPicPr>
            <a:picLocks noChangeAspect="1"/>
          </p:cNvPicPr>
          <p:nvPr/>
        </p:nvPicPr>
        <p:blipFill>
          <a:blip r:embed="rId5"/>
          <a:stretch>
            <a:fillRect/>
          </a:stretch>
        </p:blipFill>
        <p:spPr>
          <a:xfrm>
            <a:off x="5967188" y="6229915"/>
            <a:ext cx="971617" cy="539703"/>
          </a:xfrm>
          <a:prstGeom prst="rect">
            <a:avLst/>
          </a:prstGeom>
        </p:spPr>
      </p:pic>
      <p:pic>
        <p:nvPicPr>
          <p:cNvPr id="11" name="Picture 2" descr="Rijkswaterstaat - Staro BV">
            <a:extLst>
              <a:ext uri="{FF2B5EF4-FFF2-40B4-BE49-F238E27FC236}">
                <a16:creationId xmlns:a16="http://schemas.microsoft.com/office/drawing/2014/main" id="{04FCB105-4762-2B08-41B0-558A36BD572F}"/>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8071"/>
          <a:stretch/>
        </p:blipFill>
        <p:spPr bwMode="auto">
          <a:xfrm>
            <a:off x="9149723" y="6286262"/>
            <a:ext cx="1304448" cy="482105"/>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5">
            <a:extLst>
              <a:ext uri="{FF2B5EF4-FFF2-40B4-BE49-F238E27FC236}">
                <a16:creationId xmlns:a16="http://schemas.microsoft.com/office/drawing/2014/main" id="{0602DFF4-BBC1-ADD4-2F6F-51F61904C27B}"/>
              </a:ext>
            </a:extLst>
          </p:cNvPr>
          <p:cNvPicPr>
            <a:picLocks noChangeAspect="1"/>
          </p:cNvPicPr>
          <p:nvPr/>
        </p:nvPicPr>
        <p:blipFill>
          <a:blip r:embed="rId7"/>
          <a:stretch>
            <a:fillRect/>
          </a:stretch>
        </p:blipFill>
        <p:spPr>
          <a:xfrm>
            <a:off x="7641062" y="6290631"/>
            <a:ext cx="294686" cy="478864"/>
          </a:xfrm>
          <a:prstGeom prst="rect">
            <a:avLst/>
          </a:prstGeom>
        </p:spPr>
      </p:pic>
      <p:pic>
        <p:nvPicPr>
          <p:cNvPr id="13" name="Picture 11" descr="Gemeente Utrecht heeft een nieuw logo">
            <a:extLst>
              <a:ext uri="{FF2B5EF4-FFF2-40B4-BE49-F238E27FC236}">
                <a16:creationId xmlns:a16="http://schemas.microsoft.com/office/drawing/2014/main" id="{2480D8E7-9A3B-5716-CC70-044427666659}"/>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1253764" y="6375689"/>
            <a:ext cx="540794" cy="301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0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AFF41BDB-C209-A7F5-3622-5121F7F1B1D6}"/>
              </a:ext>
            </a:extLst>
          </p:cNvPr>
          <p:cNvSpPr>
            <a:spLocks noGrp="1"/>
          </p:cNvSpPr>
          <p:nvPr>
            <p:ph sz="quarter" idx="4"/>
          </p:nvPr>
        </p:nvSpPr>
        <p:spPr>
          <a:xfrm>
            <a:off x="6172200" y="2582639"/>
            <a:ext cx="5183188" cy="3607024"/>
          </a:xfrm>
        </p:spPr>
        <p:txBody>
          <a:bodyPr/>
          <a:lstStyle/>
          <a:p>
            <a:pPr marL="0" indent="0">
              <a:buNone/>
            </a:pPr>
            <a:r>
              <a:rPr lang="nl-NL" sz="2000" dirty="0">
                <a:ea typeface="Source Sans Pro" panose="020B0503030403020204" pitchFamily="34" charset="0"/>
                <a:cs typeface="Verdana" panose="020B0604030504040204" pitchFamily="34" charset="0"/>
              </a:rPr>
              <a:t>Verkennen of de organisatie gebruik wil maken van het overheidsbrede trainings- en ontwikkelaanbod voor het werken met klantreizen</a:t>
            </a:r>
          </a:p>
          <a:p>
            <a:pPr marL="0" indent="0">
              <a:buNone/>
            </a:pPr>
            <a:endParaRPr lang="nl-NL" dirty="0"/>
          </a:p>
        </p:txBody>
      </p:sp>
      <p:sp>
        <p:nvSpPr>
          <p:cNvPr id="2" name="Tijdelijke aanduiding voor tekst 1">
            <a:extLst>
              <a:ext uri="{FF2B5EF4-FFF2-40B4-BE49-F238E27FC236}">
                <a16:creationId xmlns:a16="http://schemas.microsoft.com/office/drawing/2014/main" id="{7B5A1A7D-FA7E-C2A0-7B36-D6BFBFD7FA5F}"/>
              </a:ext>
            </a:extLst>
          </p:cNvPr>
          <p:cNvSpPr>
            <a:spLocks noGrp="1"/>
          </p:cNvSpPr>
          <p:nvPr>
            <p:ph type="body" idx="1"/>
          </p:nvPr>
        </p:nvSpPr>
        <p:spPr>
          <a:xfrm>
            <a:off x="1563012" y="1681163"/>
            <a:ext cx="4456790" cy="823912"/>
          </a:xfrm>
        </p:spPr>
        <p:txBody>
          <a:bodyPr/>
          <a:lstStyle/>
          <a:p>
            <a:r>
              <a:rPr lang="nl-NL" dirty="0"/>
              <a:t>Doel 1</a:t>
            </a:r>
          </a:p>
        </p:txBody>
      </p:sp>
      <p:sp>
        <p:nvSpPr>
          <p:cNvPr id="6" name="Tijdelijke aanduiding voor inhoud 5">
            <a:extLst>
              <a:ext uri="{FF2B5EF4-FFF2-40B4-BE49-F238E27FC236}">
                <a16:creationId xmlns:a16="http://schemas.microsoft.com/office/drawing/2014/main" id="{09CCDD61-D447-FCE2-8B00-36327C7B64BC}"/>
              </a:ext>
            </a:extLst>
          </p:cNvPr>
          <p:cNvSpPr>
            <a:spLocks noGrp="1"/>
          </p:cNvSpPr>
          <p:nvPr>
            <p:ph sz="half" idx="2"/>
          </p:nvPr>
        </p:nvSpPr>
        <p:spPr>
          <a:xfrm>
            <a:off x="1079360" y="2639833"/>
            <a:ext cx="4940442" cy="3549830"/>
          </a:xfrm>
        </p:spPr>
        <p:txBody>
          <a:bodyPr/>
          <a:lstStyle/>
          <a:p>
            <a:pPr marL="0" indent="0">
              <a:buNone/>
            </a:pPr>
            <a:r>
              <a:rPr lang="nl-NL" sz="2000" dirty="0">
                <a:ea typeface="Source Sans Pro" panose="020B0503030403020204" pitchFamily="34" charset="0"/>
                <a:cs typeface="Verdana" panose="020B0604030504040204" pitchFamily="34" charset="0"/>
              </a:rPr>
              <a:t>Verkennen hoe klantreizen kunnen bijdragen aan betere dienstverlening en een effectievere manier van werken</a:t>
            </a:r>
          </a:p>
          <a:p>
            <a:endParaRPr lang="nl-NL" dirty="0"/>
          </a:p>
        </p:txBody>
      </p:sp>
      <p:sp>
        <p:nvSpPr>
          <p:cNvPr id="7" name="Tijdelijke aanduiding voor tekst 6">
            <a:extLst>
              <a:ext uri="{FF2B5EF4-FFF2-40B4-BE49-F238E27FC236}">
                <a16:creationId xmlns:a16="http://schemas.microsoft.com/office/drawing/2014/main" id="{8B452660-6B80-7BDC-FF79-DC44F8D80E6C}"/>
              </a:ext>
            </a:extLst>
          </p:cNvPr>
          <p:cNvSpPr>
            <a:spLocks noGrp="1"/>
          </p:cNvSpPr>
          <p:nvPr>
            <p:ph type="body" sz="quarter" idx="3"/>
          </p:nvPr>
        </p:nvSpPr>
        <p:spPr>
          <a:xfrm>
            <a:off x="6620485" y="1681163"/>
            <a:ext cx="4734902" cy="823912"/>
          </a:xfrm>
        </p:spPr>
        <p:txBody>
          <a:bodyPr/>
          <a:lstStyle/>
          <a:p>
            <a:r>
              <a:rPr lang="nl-NL" dirty="0"/>
              <a:t>Doel 2</a:t>
            </a:r>
          </a:p>
        </p:txBody>
      </p:sp>
      <p:sp>
        <p:nvSpPr>
          <p:cNvPr id="4" name="Title 3">
            <a:extLst>
              <a:ext uri="{FF2B5EF4-FFF2-40B4-BE49-F238E27FC236}">
                <a16:creationId xmlns:a16="http://schemas.microsoft.com/office/drawing/2014/main" id="{E93A468D-D519-183C-C610-A80636705247}"/>
              </a:ext>
            </a:extLst>
          </p:cNvPr>
          <p:cNvSpPr>
            <a:spLocks noGrp="1"/>
          </p:cNvSpPr>
          <p:nvPr>
            <p:ph type="title"/>
          </p:nvPr>
        </p:nvSpPr>
        <p:spPr>
          <a:xfrm>
            <a:off x="568323" y="-106534"/>
            <a:ext cx="11207754" cy="1260389"/>
          </a:xfrm>
        </p:spPr>
        <p:txBody>
          <a:bodyPr>
            <a:noAutofit/>
          </a:bodyPr>
          <a:lstStyle/>
          <a:p>
            <a:br>
              <a:rPr lang="nl-NL" sz="4400" b="1" dirty="0">
                <a:latin typeface="Fira Sans" panose="020B0503050000020004" pitchFamily="34" charset="0"/>
              </a:rPr>
            </a:br>
            <a:r>
              <a:rPr lang="nl-NL" sz="4400" b="1" dirty="0">
                <a:latin typeface="Fira Sans" panose="020B0503050000020004" pitchFamily="34" charset="0"/>
              </a:rPr>
              <a:t>Verkennen van klantreizen</a:t>
            </a:r>
            <a:br>
              <a:rPr lang="nl-NL" sz="4400" b="1" dirty="0">
                <a:latin typeface="Fira Sans" panose="020B0503050000020004" pitchFamily="34" charset="0"/>
              </a:rPr>
            </a:br>
            <a:r>
              <a:rPr lang="nl-NL" sz="4400" b="1" dirty="0">
                <a:latin typeface="Fira Sans" panose="020B0503050000020004" pitchFamily="34" charset="0"/>
              </a:rPr>
              <a:t> als middel en trainingsaanbod</a:t>
            </a:r>
          </a:p>
        </p:txBody>
      </p:sp>
      <p:pic>
        <p:nvPicPr>
          <p:cNvPr id="10" name="Graphic 9" descr="Roos met effen opvulling">
            <a:extLst>
              <a:ext uri="{FF2B5EF4-FFF2-40B4-BE49-F238E27FC236}">
                <a16:creationId xmlns:a16="http://schemas.microsoft.com/office/drawing/2014/main" id="{A70B79BD-409F-DBA5-C187-C04B7246BA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2806" y="1923866"/>
            <a:ext cx="533400" cy="533400"/>
          </a:xfrm>
          <a:prstGeom prst="rect">
            <a:avLst/>
          </a:prstGeom>
        </p:spPr>
      </p:pic>
      <p:pic>
        <p:nvPicPr>
          <p:cNvPr id="11" name="Graphic 10" descr="Roos met effen opvulling">
            <a:extLst>
              <a:ext uri="{FF2B5EF4-FFF2-40B4-BE49-F238E27FC236}">
                <a16:creationId xmlns:a16="http://schemas.microsoft.com/office/drawing/2014/main" id="{1DD16556-8EA5-F6BF-CB42-E87A3D85D1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34101" y="1960797"/>
            <a:ext cx="533400" cy="533400"/>
          </a:xfrm>
          <a:prstGeom prst="rect">
            <a:avLst/>
          </a:prstGeom>
        </p:spPr>
      </p:pic>
    </p:spTree>
    <p:extLst>
      <p:ext uri="{BB962C8B-B14F-4D97-AF65-F5344CB8AC3E}">
        <p14:creationId xmlns:p14="http://schemas.microsoft.com/office/powerpoint/2010/main" val="4234319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C6E98-6A82-7729-B261-2305D6A64DE3}"/>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8402889D-FE3F-12AE-2687-E6EA0EA82407}"/>
              </a:ext>
            </a:extLst>
          </p:cNvPr>
          <p:cNvSpPr/>
          <p:nvPr/>
        </p:nvSpPr>
        <p:spPr>
          <a:xfrm rot="21387495">
            <a:off x="1045994" y="2476933"/>
            <a:ext cx="638319" cy="70808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3" name="Rechthoek 2">
            <a:extLst>
              <a:ext uri="{FF2B5EF4-FFF2-40B4-BE49-F238E27FC236}">
                <a16:creationId xmlns:a16="http://schemas.microsoft.com/office/drawing/2014/main" id="{9A8D95C1-9953-E18E-79DE-5821D1A3ACFE}"/>
              </a:ext>
            </a:extLst>
          </p:cNvPr>
          <p:cNvSpPr/>
          <p:nvPr/>
        </p:nvSpPr>
        <p:spPr>
          <a:xfrm rot="21387495">
            <a:off x="1064596" y="3638996"/>
            <a:ext cx="638319" cy="7080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4" name="Rechthoek 3">
            <a:extLst>
              <a:ext uri="{FF2B5EF4-FFF2-40B4-BE49-F238E27FC236}">
                <a16:creationId xmlns:a16="http://schemas.microsoft.com/office/drawing/2014/main" id="{E1C09D99-60C7-810D-18EE-EAA221FD5A85}"/>
              </a:ext>
            </a:extLst>
          </p:cNvPr>
          <p:cNvSpPr/>
          <p:nvPr/>
        </p:nvSpPr>
        <p:spPr>
          <a:xfrm rot="21387495">
            <a:off x="1077295" y="4780078"/>
            <a:ext cx="638319" cy="7080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424C834F-4B5D-B650-9CFF-DAC2CD7CB50D}"/>
              </a:ext>
            </a:extLst>
          </p:cNvPr>
          <p:cNvSpPr txBox="1"/>
          <p:nvPr/>
        </p:nvSpPr>
        <p:spPr>
          <a:xfrm>
            <a:off x="825500" y="4336279"/>
            <a:ext cx="0" cy="0"/>
          </a:xfrm>
          <a:prstGeom prst="rect">
            <a:avLst/>
          </a:prstGeom>
        </p:spPr>
        <p:txBody>
          <a:bodyPr vert="horz" wrap="none" lIns="91440" tIns="45720" rIns="91440" bIns="45720" rtlCol="0">
            <a:normAutofit fontScale="25000" lnSpcReduction="20000"/>
          </a:bodyPr>
          <a:lstStyle/>
          <a:p>
            <a:pPr algn="l"/>
            <a:endParaRPr lang="nl-NL"/>
          </a:p>
        </p:txBody>
      </p:sp>
      <p:sp>
        <p:nvSpPr>
          <p:cNvPr id="7" name="Tijdelijke aanduiding voor tekst 11">
            <a:extLst>
              <a:ext uri="{FF2B5EF4-FFF2-40B4-BE49-F238E27FC236}">
                <a16:creationId xmlns:a16="http://schemas.microsoft.com/office/drawing/2014/main" id="{1146E5F1-E269-C709-8409-6B3E7C967FCB}"/>
              </a:ext>
            </a:extLst>
          </p:cNvPr>
          <p:cNvSpPr txBox="1">
            <a:spLocks/>
          </p:cNvSpPr>
          <p:nvPr/>
        </p:nvSpPr>
        <p:spPr>
          <a:xfrm rot="21381355">
            <a:off x="1040936" y="2485626"/>
            <a:ext cx="647550" cy="716220"/>
          </a:xfrm>
          <a:prstGeom prst="rect">
            <a:avLst/>
          </a:prstGeom>
          <a:solidFill>
            <a:schemeClr val="accent5"/>
          </a:solidFill>
        </p:spPr>
        <p:txBody>
          <a:bodyPr anchor="ctr">
            <a:noAutofit/>
          </a:bodyPr>
          <a:lstStyle>
            <a:lvl1pPr marL="0" indent="0" algn="ctr" defTabSz="914400" rtl="0" eaLnBrk="1" latinLnBrk="0" hangingPunct="1">
              <a:lnSpc>
                <a:spcPct val="100000"/>
              </a:lnSpc>
              <a:spcBef>
                <a:spcPts val="1000"/>
              </a:spcBef>
              <a:buFont typeface="Arial" panose="020B0604020202020204" pitchFamily="34" charset="0"/>
              <a:buNone/>
              <a:defRPr sz="5400" kern="1200">
                <a:solidFill>
                  <a:schemeClr val="bg1"/>
                </a:solidFill>
                <a:latin typeface="League Gothic"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rgbClr val="000000"/>
                </a:solidFill>
                <a:latin typeface=""/>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4000" b="1" i="0" dirty="0">
                <a:latin typeface="Fira Sans SemiBold" panose="020B0503050000020004" pitchFamily="34" charset="0"/>
                <a:ea typeface="Fira Sans SemiBold" panose="020B0503050000020004" pitchFamily="34" charset="0"/>
              </a:rPr>
              <a:t>1</a:t>
            </a:r>
          </a:p>
        </p:txBody>
      </p:sp>
      <p:sp>
        <p:nvSpPr>
          <p:cNvPr id="8" name="Tijdelijke aanduiding voor tekst 11">
            <a:extLst>
              <a:ext uri="{FF2B5EF4-FFF2-40B4-BE49-F238E27FC236}">
                <a16:creationId xmlns:a16="http://schemas.microsoft.com/office/drawing/2014/main" id="{C678A2E9-8BBF-63C0-E197-1A32ADFEE4D8}"/>
              </a:ext>
            </a:extLst>
          </p:cNvPr>
          <p:cNvSpPr txBox="1">
            <a:spLocks/>
          </p:cNvSpPr>
          <p:nvPr/>
        </p:nvSpPr>
        <p:spPr>
          <a:xfrm rot="21381355">
            <a:off x="1059538" y="3647689"/>
            <a:ext cx="647550" cy="716220"/>
          </a:xfrm>
          <a:prstGeom prst="rect">
            <a:avLst/>
          </a:prstGeom>
        </p:spPr>
        <p:txBody>
          <a:bodyPr anchor="ctr">
            <a:noAutofit/>
          </a:bodyPr>
          <a:lstStyle>
            <a:lvl1pPr marL="0" indent="0" algn="ctr" defTabSz="914400" rtl="0" eaLnBrk="1" latinLnBrk="0" hangingPunct="1">
              <a:lnSpc>
                <a:spcPct val="100000"/>
              </a:lnSpc>
              <a:spcBef>
                <a:spcPts val="1000"/>
              </a:spcBef>
              <a:buFont typeface="Arial" panose="020B0604020202020204" pitchFamily="34" charset="0"/>
              <a:buNone/>
              <a:defRPr sz="5400" kern="1200">
                <a:solidFill>
                  <a:schemeClr val="bg1"/>
                </a:solidFill>
                <a:latin typeface="League Gothic"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rgbClr val="000000"/>
                </a:solidFill>
                <a:latin typeface=""/>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4000" b="1" i="0">
                <a:latin typeface="Fira Sans SemiBold" panose="020B0503050000020004" pitchFamily="34" charset="0"/>
                <a:ea typeface="Fira Sans SemiBold" panose="020B0503050000020004" pitchFamily="34" charset="0"/>
              </a:rPr>
              <a:t>2</a:t>
            </a:r>
          </a:p>
        </p:txBody>
      </p:sp>
      <p:sp>
        <p:nvSpPr>
          <p:cNvPr id="9" name="Tijdelijke aanduiding voor tekst 11">
            <a:extLst>
              <a:ext uri="{FF2B5EF4-FFF2-40B4-BE49-F238E27FC236}">
                <a16:creationId xmlns:a16="http://schemas.microsoft.com/office/drawing/2014/main" id="{AA5A7D67-F421-A2DD-3896-B2C91859C504}"/>
              </a:ext>
            </a:extLst>
          </p:cNvPr>
          <p:cNvSpPr txBox="1">
            <a:spLocks/>
          </p:cNvSpPr>
          <p:nvPr/>
        </p:nvSpPr>
        <p:spPr>
          <a:xfrm rot="21381355">
            <a:off x="1076655" y="4773191"/>
            <a:ext cx="647550" cy="716220"/>
          </a:xfrm>
          <a:prstGeom prst="rect">
            <a:avLst/>
          </a:prstGeom>
        </p:spPr>
        <p:txBody>
          <a:bodyPr anchor="ctr">
            <a:noAutofit/>
          </a:bodyPr>
          <a:lstStyle>
            <a:lvl1pPr marL="0" indent="0" algn="ctr" defTabSz="914400" rtl="0" eaLnBrk="1" latinLnBrk="0" hangingPunct="1">
              <a:lnSpc>
                <a:spcPct val="100000"/>
              </a:lnSpc>
              <a:spcBef>
                <a:spcPts val="1000"/>
              </a:spcBef>
              <a:buFont typeface="Arial" panose="020B0604020202020204" pitchFamily="34" charset="0"/>
              <a:buNone/>
              <a:defRPr sz="5400" kern="1200">
                <a:solidFill>
                  <a:schemeClr val="bg1"/>
                </a:solidFill>
                <a:latin typeface="League Gothic"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rgbClr val="000000"/>
                </a:solidFill>
                <a:latin typeface=""/>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4000" b="1" i="0">
                <a:latin typeface="Fira Sans SemiBold" panose="020B0503050000020004" pitchFamily="34" charset="0"/>
                <a:ea typeface="Fira Sans SemiBold" panose="020B0503050000020004" pitchFamily="34" charset="0"/>
              </a:rPr>
              <a:t>3</a:t>
            </a:r>
          </a:p>
        </p:txBody>
      </p:sp>
      <p:sp>
        <p:nvSpPr>
          <p:cNvPr id="10" name="Ondertitel 2">
            <a:extLst>
              <a:ext uri="{FF2B5EF4-FFF2-40B4-BE49-F238E27FC236}">
                <a16:creationId xmlns:a16="http://schemas.microsoft.com/office/drawing/2014/main" id="{C8C217B1-11EB-E592-07FE-99D8081CFB97}"/>
              </a:ext>
            </a:extLst>
          </p:cNvPr>
          <p:cNvSpPr txBox="1">
            <a:spLocks/>
          </p:cNvSpPr>
          <p:nvPr/>
        </p:nvSpPr>
        <p:spPr>
          <a:xfrm>
            <a:off x="1965442" y="2568217"/>
            <a:ext cx="8378582" cy="525517"/>
          </a:xfrm>
          <a:prstGeom prst="rect">
            <a:avLst/>
          </a:prstGeom>
        </p:spPr>
        <p:txBody>
          <a:bodyPr>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3200" b="0" i="0" kern="1200">
                <a:solidFill>
                  <a:schemeClr val="bg1"/>
                </a:solidFill>
                <a:latin typeface="Source Sans Pro" panose="020B0503030403020204" pitchFamily="34" charset="0"/>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b="0" i="0" kern="1200">
                <a:solidFill>
                  <a:srgbClr val="000000"/>
                </a:solidFill>
                <a:latin typeface="Source Sans Pro" panose="020B0503030403020204" pitchFamily="34" charset="0"/>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b="0" i="0" kern="1200">
                <a:solidFill>
                  <a:srgbClr val="000000"/>
                </a:solidFill>
                <a:latin typeface="Source Sans Pro" panose="020B0503030403020204" pitchFamily="34" charset="0"/>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b="0" i="0" kern="1200">
                <a:solidFill>
                  <a:srgbClr val="000000"/>
                </a:solidFill>
                <a:latin typeface="Source Sans Pro" panose="020B0503030403020204" pitchFamily="34" charset="0"/>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b="0" i="0" kern="1200">
                <a:solidFill>
                  <a:srgbClr val="000000"/>
                </a:solidFill>
                <a:latin typeface="Source Sans Pro" panose="020B05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solidFill>
                  <a:srgbClr val="FFFFFF"/>
                </a:solidFill>
              </a:rPr>
              <a:t>Waarom klantreizen</a:t>
            </a:r>
          </a:p>
        </p:txBody>
      </p:sp>
      <p:sp>
        <p:nvSpPr>
          <p:cNvPr id="11" name="Tekstvak 10">
            <a:extLst>
              <a:ext uri="{FF2B5EF4-FFF2-40B4-BE49-F238E27FC236}">
                <a16:creationId xmlns:a16="http://schemas.microsoft.com/office/drawing/2014/main" id="{BE861094-79F6-E607-3FC6-5F458628EE32}"/>
              </a:ext>
            </a:extLst>
          </p:cNvPr>
          <p:cNvSpPr txBox="1"/>
          <p:nvPr/>
        </p:nvSpPr>
        <p:spPr>
          <a:xfrm>
            <a:off x="4637314" y="-809897"/>
            <a:ext cx="0" cy="0"/>
          </a:xfrm>
          <a:prstGeom prst="rect">
            <a:avLst/>
          </a:prstGeom>
        </p:spPr>
        <p:txBody>
          <a:bodyPr vert="horz" wrap="none" lIns="91440" tIns="45720" rIns="91440" bIns="45720" rtlCol="0" anchor="b">
            <a:normAutofit fontScale="25000" lnSpcReduction="20000"/>
          </a:bodyPr>
          <a:lstStyle/>
          <a:p>
            <a:pPr algn="ctr"/>
            <a:endParaRPr lang="nl-NL"/>
          </a:p>
        </p:txBody>
      </p:sp>
      <p:sp>
        <p:nvSpPr>
          <p:cNvPr id="12" name="Ondertitel 2">
            <a:extLst>
              <a:ext uri="{FF2B5EF4-FFF2-40B4-BE49-F238E27FC236}">
                <a16:creationId xmlns:a16="http://schemas.microsoft.com/office/drawing/2014/main" id="{73DA7A62-B7DF-FEBC-2D67-C35E1C51A020}"/>
              </a:ext>
            </a:extLst>
          </p:cNvPr>
          <p:cNvSpPr txBox="1">
            <a:spLocks/>
          </p:cNvSpPr>
          <p:nvPr/>
        </p:nvSpPr>
        <p:spPr>
          <a:xfrm>
            <a:off x="1965442" y="3754465"/>
            <a:ext cx="8378582" cy="525517"/>
          </a:xfrm>
          <a:prstGeom prst="rect">
            <a:avLst/>
          </a:prstGeom>
        </p:spPr>
        <p:txBody>
          <a:bodyPr>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3200" b="0" i="0" kern="1200">
                <a:solidFill>
                  <a:schemeClr val="bg1"/>
                </a:solidFill>
                <a:latin typeface="Source Sans Pro" panose="020B0503030403020204" pitchFamily="34" charset="0"/>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b="0" i="0" kern="1200">
                <a:solidFill>
                  <a:srgbClr val="000000"/>
                </a:solidFill>
                <a:latin typeface="Source Sans Pro" panose="020B0503030403020204" pitchFamily="34" charset="0"/>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b="0" i="0" kern="1200">
                <a:solidFill>
                  <a:srgbClr val="000000"/>
                </a:solidFill>
                <a:latin typeface="Source Sans Pro" panose="020B0503030403020204" pitchFamily="34" charset="0"/>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b="0" i="0" kern="1200">
                <a:solidFill>
                  <a:srgbClr val="000000"/>
                </a:solidFill>
                <a:latin typeface="Source Sans Pro" panose="020B0503030403020204" pitchFamily="34" charset="0"/>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b="0" i="0" kern="1200">
                <a:solidFill>
                  <a:srgbClr val="000000"/>
                </a:solidFill>
                <a:latin typeface="Source Sans Pro" panose="020B05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solidFill>
                  <a:srgbClr val="FFFFFF"/>
                </a:solidFill>
              </a:rPr>
              <a:t>Uitleg over klantreizen</a:t>
            </a:r>
          </a:p>
        </p:txBody>
      </p:sp>
      <p:sp>
        <p:nvSpPr>
          <p:cNvPr id="13" name="Ondertitel 2">
            <a:extLst>
              <a:ext uri="{FF2B5EF4-FFF2-40B4-BE49-F238E27FC236}">
                <a16:creationId xmlns:a16="http://schemas.microsoft.com/office/drawing/2014/main" id="{384042E2-3994-9215-0EDB-01926EFC2B19}"/>
              </a:ext>
            </a:extLst>
          </p:cNvPr>
          <p:cNvSpPr txBox="1">
            <a:spLocks/>
          </p:cNvSpPr>
          <p:nvPr/>
        </p:nvSpPr>
        <p:spPr>
          <a:xfrm>
            <a:off x="1965442" y="4854216"/>
            <a:ext cx="8378582" cy="525517"/>
          </a:xfrm>
          <a:prstGeom prst="rect">
            <a:avLst/>
          </a:prstGeom>
        </p:spPr>
        <p:txBody>
          <a:bodyPr>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3200" b="0" i="0" kern="1200">
                <a:solidFill>
                  <a:schemeClr val="bg1"/>
                </a:solidFill>
                <a:latin typeface="Source Sans Pro" panose="020B0503030403020204" pitchFamily="34" charset="0"/>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b="0" i="0" kern="1200">
                <a:solidFill>
                  <a:srgbClr val="000000"/>
                </a:solidFill>
                <a:latin typeface="Source Sans Pro" panose="020B0503030403020204" pitchFamily="34" charset="0"/>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b="0" i="0" kern="1200">
                <a:solidFill>
                  <a:srgbClr val="000000"/>
                </a:solidFill>
                <a:latin typeface="Source Sans Pro" panose="020B0503030403020204" pitchFamily="34" charset="0"/>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b="0" i="0" kern="1200">
                <a:solidFill>
                  <a:srgbClr val="000000"/>
                </a:solidFill>
                <a:latin typeface="Source Sans Pro" panose="020B0503030403020204" pitchFamily="34" charset="0"/>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b="0" i="0" kern="1200">
                <a:solidFill>
                  <a:srgbClr val="000000"/>
                </a:solidFill>
                <a:latin typeface="Source Sans Pro" panose="020B05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solidFill>
                  <a:srgbClr val="FFFFFF"/>
                </a:solidFill>
              </a:rPr>
              <a:t>Het leeraanbod </a:t>
            </a:r>
          </a:p>
        </p:txBody>
      </p:sp>
      <p:sp>
        <p:nvSpPr>
          <p:cNvPr id="14" name="Tekstvak 13">
            <a:extLst>
              <a:ext uri="{FF2B5EF4-FFF2-40B4-BE49-F238E27FC236}">
                <a16:creationId xmlns:a16="http://schemas.microsoft.com/office/drawing/2014/main" id="{E614DFE3-F989-CC9B-18DF-C75C5259C8B6}"/>
              </a:ext>
            </a:extLst>
          </p:cNvPr>
          <p:cNvSpPr txBox="1"/>
          <p:nvPr/>
        </p:nvSpPr>
        <p:spPr>
          <a:xfrm>
            <a:off x="878869" y="585715"/>
            <a:ext cx="6097554" cy="769441"/>
          </a:xfrm>
          <a:prstGeom prst="rect">
            <a:avLst/>
          </a:prstGeom>
          <a:noFill/>
        </p:spPr>
        <p:txBody>
          <a:bodyPr wrap="square">
            <a:spAutoFit/>
          </a:bodyPr>
          <a:lstStyle/>
          <a:p>
            <a:r>
              <a:rPr lang="nl-NL" sz="4400" b="1" dirty="0">
                <a:solidFill>
                  <a:schemeClr val="bg1"/>
                </a:solidFill>
                <a:latin typeface="Fira Sans" panose="020B0503050000020004" pitchFamily="34" charset="0"/>
              </a:rPr>
              <a:t>Agenda</a:t>
            </a:r>
          </a:p>
        </p:txBody>
      </p:sp>
      <p:sp>
        <p:nvSpPr>
          <p:cNvPr id="6" name="Rechthoek 5">
            <a:extLst>
              <a:ext uri="{FF2B5EF4-FFF2-40B4-BE49-F238E27FC236}">
                <a16:creationId xmlns:a16="http://schemas.microsoft.com/office/drawing/2014/main" id="{C89A6A31-253D-2464-CFC3-7F11172832E9}"/>
              </a:ext>
            </a:extLst>
          </p:cNvPr>
          <p:cNvSpPr/>
          <p:nvPr/>
        </p:nvSpPr>
        <p:spPr>
          <a:xfrm rot="21387495">
            <a:off x="6788967" y="2494573"/>
            <a:ext cx="638319" cy="7080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5" name="Rechthoek 14">
            <a:extLst>
              <a:ext uri="{FF2B5EF4-FFF2-40B4-BE49-F238E27FC236}">
                <a16:creationId xmlns:a16="http://schemas.microsoft.com/office/drawing/2014/main" id="{907B6419-F794-A8DE-F362-46EC6F0C694F}"/>
              </a:ext>
            </a:extLst>
          </p:cNvPr>
          <p:cNvSpPr/>
          <p:nvPr/>
        </p:nvSpPr>
        <p:spPr>
          <a:xfrm rot="21387495">
            <a:off x="6807569" y="3656636"/>
            <a:ext cx="638319" cy="7080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6" name="Rechthoek 15">
            <a:extLst>
              <a:ext uri="{FF2B5EF4-FFF2-40B4-BE49-F238E27FC236}">
                <a16:creationId xmlns:a16="http://schemas.microsoft.com/office/drawing/2014/main" id="{20052210-2F32-8E54-4D41-FDA690E86896}"/>
              </a:ext>
            </a:extLst>
          </p:cNvPr>
          <p:cNvSpPr/>
          <p:nvPr/>
        </p:nvSpPr>
        <p:spPr>
          <a:xfrm rot="21387495">
            <a:off x="6820268" y="4797718"/>
            <a:ext cx="638319" cy="7080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16">
            <a:extLst>
              <a:ext uri="{FF2B5EF4-FFF2-40B4-BE49-F238E27FC236}">
                <a16:creationId xmlns:a16="http://schemas.microsoft.com/office/drawing/2014/main" id="{45156977-FDD5-18D9-28A4-1218007869C5}"/>
              </a:ext>
            </a:extLst>
          </p:cNvPr>
          <p:cNvSpPr txBox="1"/>
          <p:nvPr/>
        </p:nvSpPr>
        <p:spPr>
          <a:xfrm>
            <a:off x="6568473" y="4353919"/>
            <a:ext cx="0" cy="0"/>
          </a:xfrm>
          <a:prstGeom prst="rect">
            <a:avLst/>
          </a:prstGeom>
        </p:spPr>
        <p:txBody>
          <a:bodyPr vert="horz" wrap="none" lIns="91440" tIns="45720" rIns="91440" bIns="45720" rtlCol="0">
            <a:normAutofit fontScale="25000" lnSpcReduction="20000"/>
          </a:bodyPr>
          <a:lstStyle/>
          <a:p>
            <a:pPr algn="l"/>
            <a:endParaRPr lang="nl-NL"/>
          </a:p>
        </p:txBody>
      </p:sp>
      <p:sp>
        <p:nvSpPr>
          <p:cNvPr id="18" name="Tijdelijke aanduiding voor tekst 11">
            <a:extLst>
              <a:ext uri="{FF2B5EF4-FFF2-40B4-BE49-F238E27FC236}">
                <a16:creationId xmlns:a16="http://schemas.microsoft.com/office/drawing/2014/main" id="{3AB8C589-DDE7-2698-E023-3C79AE0A33ED}"/>
              </a:ext>
            </a:extLst>
          </p:cNvPr>
          <p:cNvSpPr txBox="1">
            <a:spLocks/>
          </p:cNvSpPr>
          <p:nvPr/>
        </p:nvSpPr>
        <p:spPr>
          <a:xfrm rot="21381355">
            <a:off x="6783909" y="2503266"/>
            <a:ext cx="647550" cy="716220"/>
          </a:xfrm>
          <a:prstGeom prst="rect">
            <a:avLst/>
          </a:prstGeom>
        </p:spPr>
        <p:txBody>
          <a:bodyPr anchor="ctr">
            <a:noAutofit/>
          </a:bodyPr>
          <a:lstStyle>
            <a:lvl1pPr marL="0" indent="0" algn="ctr" defTabSz="914400" rtl="0" eaLnBrk="1" latinLnBrk="0" hangingPunct="1">
              <a:lnSpc>
                <a:spcPct val="100000"/>
              </a:lnSpc>
              <a:spcBef>
                <a:spcPts val="1000"/>
              </a:spcBef>
              <a:buFont typeface="Arial" panose="020B0604020202020204" pitchFamily="34" charset="0"/>
              <a:buNone/>
              <a:defRPr sz="5400" kern="1200">
                <a:solidFill>
                  <a:schemeClr val="bg1"/>
                </a:solidFill>
                <a:latin typeface="League Gothic"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rgbClr val="000000"/>
                </a:solidFill>
                <a:latin typeface=""/>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4000" b="1" dirty="0">
                <a:latin typeface="Fira Sans SemiBold" panose="020B0503050000020004" pitchFamily="34" charset="0"/>
                <a:ea typeface="Fira Sans SemiBold" panose="020B0503050000020004" pitchFamily="34" charset="0"/>
              </a:rPr>
              <a:t>4</a:t>
            </a:r>
            <a:endParaRPr lang="nl-NL" sz="4000" b="1" i="0" dirty="0">
              <a:latin typeface="Fira Sans SemiBold" panose="020B0503050000020004" pitchFamily="34" charset="0"/>
              <a:ea typeface="Fira Sans SemiBold" panose="020B0503050000020004" pitchFamily="34" charset="0"/>
            </a:endParaRPr>
          </a:p>
        </p:txBody>
      </p:sp>
      <p:sp>
        <p:nvSpPr>
          <p:cNvPr id="19" name="Tijdelijke aanduiding voor tekst 11">
            <a:extLst>
              <a:ext uri="{FF2B5EF4-FFF2-40B4-BE49-F238E27FC236}">
                <a16:creationId xmlns:a16="http://schemas.microsoft.com/office/drawing/2014/main" id="{DBD904FB-CC55-4017-65A9-9CB955D30803}"/>
              </a:ext>
            </a:extLst>
          </p:cNvPr>
          <p:cNvSpPr txBox="1">
            <a:spLocks/>
          </p:cNvSpPr>
          <p:nvPr/>
        </p:nvSpPr>
        <p:spPr>
          <a:xfrm rot="21381355">
            <a:off x="6802511" y="3665329"/>
            <a:ext cx="647550" cy="716220"/>
          </a:xfrm>
          <a:prstGeom prst="rect">
            <a:avLst/>
          </a:prstGeom>
        </p:spPr>
        <p:txBody>
          <a:bodyPr anchor="ctr">
            <a:noAutofit/>
          </a:bodyPr>
          <a:lstStyle>
            <a:lvl1pPr marL="0" indent="0" algn="ctr" defTabSz="914400" rtl="0" eaLnBrk="1" latinLnBrk="0" hangingPunct="1">
              <a:lnSpc>
                <a:spcPct val="100000"/>
              </a:lnSpc>
              <a:spcBef>
                <a:spcPts val="1000"/>
              </a:spcBef>
              <a:buFont typeface="Arial" panose="020B0604020202020204" pitchFamily="34" charset="0"/>
              <a:buNone/>
              <a:defRPr sz="5400" kern="1200">
                <a:solidFill>
                  <a:schemeClr val="bg1"/>
                </a:solidFill>
                <a:latin typeface="League Gothic"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rgbClr val="000000"/>
                </a:solidFill>
                <a:latin typeface=""/>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4000" b="1" i="0" dirty="0">
                <a:latin typeface="Fira Sans SemiBold" panose="020B0503050000020004" pitchFamily="34" charset="0"/>
                <a:ea typeface="Fira Sans SemiBold" panose="020B0503050000020004" pitchFamily="34" charset="0"/>
              </a:rPr>
              <a:t>5</a:t>
            </a:r>
          </a:p>
        </p:txBody>
      </p:sp>
      <p:sp>
        <p:nvSpPr>
          <p:cNvPr id="20" name="Tijdelijke aanduiding voor tekst 11">
            <a:extLst>
              <a:ext uri="{FF2B5EF4-FFF2-40B4-BE49-F238E27FC236}">
                <a16:creationId xmlns:a16="http://schemas.microsoft.com/office/drawing/2014/main" id="{CD3FE7AC-BBD5-C97C-40A4-0737E7F4CC50}"/>
              </a:ext>
            </a:extLst>
          </p:cNvPr>
          <p:cNvSpPr txBox="1">
            <a:spLocks/>
          </p:cNvSpPr>
          <p:nvPr/>
        </p:nvSpPr>
        <p:spPr>
          <a:xfrm rot="21381355">
            <a:off x="6819628" y="4790831"/>
            <a:ext cx="647550" cy="716220"/>
          </a:xfrm>
          <a:prstGeom prst="rect">
            <a:avLst/>
          </a:prstGeom>
        </p:spPr>
        <p:txBody>
          <a:bodyPr anchor="ctr">
            <a:noAutofit/>
          </a:bodyPr>
          <a:lstStyle>
            <a:lvl1pPr marL="0" indent="0" algn="ctr" defTabSz="914400" rtl="0" eaLnBrk="1" latinLnBrk="0" hangingPunct="1">
              <a:lnSpc>
                <a:spcPct val="100000"/>
              </a:lnSpc>
              <a:spcBef>
                <a:spcPts val="1000"/>
              </a:spcBef>
              <a:buFont typeface="Arial" panose="020B0604020202020204" pitchFamily="34" charset="0"/>
              <a:buNone/>
              <a:defRPr sz="5400" kern="1200">
                <a:solidFill>
                  <a:schemeClr val="bg1"/>
                </a:solidFill>
                <a:latin typeface="League Gothic"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rgbClr val="000000"/>
                </a:solidFill>
                <a:latin typeface=""/>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4000" b="1" dirty="0">
                <a:latin typeface="Fira Sans SemiBold" panose="020B0503050000020004" pitchFamily="34" charset="0"/>
                <a:ea typeface="Fira Sans SemiBold" panose="020B0503050000020004" pitchFamily="34" charset="0"/>
              </a:rPr>
              <a:t>6</a:t>
            </a:r>
            <a:endParaRPr lang="nl-NL" sz="4000" b="1" i="0" dirty="0">
              <a:latin typeface="Fira Sans SemiBold" panose="020B0503050000020004" pitchFamily="34" charset="0"/>
              <a:ea typeface="Fira Sans SemiBold" panose="020B0503050000020004" pitchFamily="34" charset="0"/>
            </a:endParaRPr>
          </a:p>
        </p:txBody>
      </p:sp>
      <p:sp>
        <p:nvSpPr>
          <p:cNvPr id="21" name="Ondertitel 2">
            <a:extLst>
              <a:ext uri="{FF2B5EF4-FFF2-40B4-BE49-F238E27FC236}">
                <a16:creationId xmlns:a16="http://schemas.microsoft.com/office/drawing/2014/main" id="{2CFDDF75-5F3C-47E1-15DE-71024A705EE9}"/>
              </a:ext>
            </a:extLst>
          </p:cNvPr>
          <p:cNvSpPr txBox="1">
            <a:spLocks/>
          </p:cNvSpPr>
          <p:nvPr/>
        </p:nvSpPr>
        <p:spPr>
          <a:xfrm>
            <a:off x="7708415" y="2585857"/>
            <a:ext cx="8378582" cy="525517"/>
          </a:xfrm>
          <a:prstGeom prst="rect">
            <a:avLst/>
          </a:prstGeom>
        </p:spPr>
        <p:txBody>
          <a:bodyPr>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3200" b="0" i="0" kern="1200">
                <a:solidFill>
                  <a:schemeClr val="bg1"/>
                </a:solidFill>
                <a:latin typeface="Source Sans Pro" panose="020B0503030403020204" pitchFamily="34" charset="0"/>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b="0" i="0" kern="1200">
                <a:solidFill>
                  <a:srgbClr val="000000"/>
                </a:solidFill>
                <a:latin typeface="Source Sans Pro" panose="020B0503030403020204" pitchFamily="34" charset="0"/>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b="0" i="0" kern="1200">
                <a:solidFill>
                  <a:srgbClr val="000000"/>
                </a:solidFill>
                <a:latin typeface="Source Sans Pro" panose="020B0503030403020204" pitchFamily="34" charset="0"/>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b="0" i="0" kern="1200">
                <a:solidFill>
                  <a:srgbClr val="000000"/>
                </a:solidFill>
                <a:latin typeface="Source Sans Pro" panose="020B0503030403020204" pitchFamily="34" charset="0"/>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b="0" i="0" kern="1200">
                <a:solidFill>
                  <a:srgbClr val="000000"/>
                </a:solidFill>
                <a:latin typeface="Source Sans Pro" panose="020B05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solidFill>
                  <a:srgbClr val="FFFFFF"/>
                </a:solidFill>
              </a:rPr>
              <a:t>Kansen &amp; uitdagingen</a:t>
            </a:r>
          </a:p>
        </p:txBody>
      </p:sp>
      <p:sp>
        <p:nvSpPr>
          <p:cNvPr id="22" name="Ondertitel 2">
            <a:extLst>
              <a:ext uri="{FF2B5EF4-FFF2-40B4-BE49-F238E27FC236}">
                <a16:creationId xmlns:a16="http://schemas.microsoft.com/office/drawing/2014/main" id="{3A1CD692-C026-7393-301C-15413FDFFC0F}"/>
              </a:ext>
            </a:extLst>
          </p:cNvPr>
          <p:cNvSpPr txBox="1">
            <a:spLocks/>
          </p:cNvSpPr>
          <p:nvPr/>
        </p:nvSpPr>
        <p:spPr>
          <a:xfrm>
            <a:off x="7708415" y="3772105"/>
            <a:ext cx="8378582" cy="525517"/>
          </a:xfrm>
          <a:prstGeom prst="rect">
            <a:avLst/>
          </a:prstGeom>
        </p:spPr>
        <p:txBody>
          <a:bodyPr>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3200" b="0" i="0" kern="1200">
                <a:solidFill>
                  <a:schemeClr val="bg1"/>
                </a:solidFill>
                <a:latin typeface="Source Sans Pro" panose="020B0503030403020204" pitchFamily="34" charset="0"/>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b="0" i="0" kern="1200">
                <a:solidFill>
                  <a:srgbClr val="000000"/>
                </a:solidFill>
                <a:latin typeface="Source Sans Pro" panose="020B0503030403020204" pitchFamily="34" charset="0"/>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b="0" i="0" kern="1200">
                <a:solidFill>
                  <a:srgbClr val="000000"/>
                </a:solidFill>
                <a:latin typeface="Source Sans Pro" panose="020B0503030403020204" pitchFamily="34" charset="0"/>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b="0" i="0" kern="1200">
                <a:solidFill>
                  <a:srgbClr val="000000"/>
                </a:solidFill>
                <a:latin typeface="Source Sans Pro" panose="020B0503030403020204" pitchFamily="34" charset="0"/>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b="0" i="0" kern="1200">
                <a:solidFill>
                  <a:srgbClr val="000000"/>
                </a:solidFill>
                <a:latin typeface="Source Sans Pro" panose="020B05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solidFill>
                  <a:srgbClr val="FFFFFF"/>
                </a:solidFill>
              </a:rPr>
              <a:t>Afspraken</a:t>
            </a:r>
          </a:p>
        </p:txBody>
      </p:sp>
      <p:sp>
        <p:nvSpPr>
          <p:cNvPr id="23" name="Ondertitel 2">
            <a:extLst>
              <a:ext uri="{FF2B5EF4-FFF2-40B4-BE49-F238E27FC236}">
                <a16:creationId xmlns:a16="http://schemas.microsoft.com/office/drawing/2014/main" id="{28EA8430-2B24-3527-53B5-98443DF8E1EF}"/>
              </a:ext>
            </a:extLst>
          </p:cNvPr>
          <p:cNvSpPr txBox="1">
            <a:spLocks/>
          </p:cNvSpPr>
          <p:nvPr/>
        </p:nvSpPr>
        <p:spPr>
          <a:xfrm>
            <a:off x="7708415" y="4871856"/>
            <a:ext cx="8378582" cy="525517"/>
          </a:xfrm>
          <a:prstGeom prst="rect">
            <a:avLst/>
          </a:prstGeom>
        </p:spPr>
        <p:txBody>
          <a:bodyPr>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3200" b="0" i="0" kern="1200">
                <a:solidFill>
                  <a:schemeClr val="bg1"/>
                </a:solidFill>
                <a:latin typeface="Source Sans Pro" panose="020B0503030403020204" pitchFamily="34" charset="0"/>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b="0" i="0" kern="1200">
                <a:solidFill>
                  <a:srgbClr val="000000"/>
                </a:solidFill>
                <a:latin typeface="Source Sans Pro" panose="020B0503030403020204" pitchFamily="34" charset="0"/>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b="0" i="0" kern="1200">
                <a:solidFill>
                  <a:srgbClr val="000000"/>
                </a:solidFill>
                <a:latin typeface="Source Sans Pro" panose="020B0503030403020204" pitchFamily="34" charset="0"/>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b="0" i="0" kern="1200">
                <a:solidFill>
                  <a:srgbClr val="000000"/>
                </a:solidFill>
                <a:latin typeface="Source Sans Pro" panose="020B0503030403020204" pitchFamily="34" charset="0"/>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b="0" i="0" kern="1200">
                <a:solidFill>
                  <a:srgbClr val="000000"/>
                </a:solidFill>
                <a:latin typeface="Source Sans Pro" panose="020B05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solidFill>
                  <a:srgbClr val="FFFFFF"/>
                </a:solidFill>
              </a:rPr>
              <a:t>Bijlage: 2 voorbeelden</a:t>
            </a:r>
          </a:p>
        </p:txBody>
      </p:sp>
    </p:spTree>
    <p:extLst>
      <p:ext uri="{BB962C8B-B14F-4D97-AF65-F5344CB8AC3E}">
        <p14:creationId xmlns:p14="http://schemas.microsoft.com/office/powerpoint/2010/main" val="842475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D80D70-2664-BDE2-1EFD-467C65FC0ACF}"/>
              </a:ext>
            </a:extLst>
          </p:cNvPr>
          <p:cNvSpPr>
            <a:spLocks noGrp="1"/>
          </p:cNvSpPr>
          <p:nvPr>
            <p:ph type="ctrTitle"/>
          </p:nvPr>
        </p:nvSpPr>
        <p:spPr/>
        <p:txBody>
          <a:bodyPr/>
          <a:lstStyle/>
          <a:p>
            <a:r>
              <a:rPr lang="nl-NL" dirty="0"/>
              <a:t>Waarom klantreizen</a:t>
            </a:r>
          </a:p>
        </p:txBody>
      </p:sp>
      <p:sp>
        <p:nvSpPr>
          <p:cNvPr id="4" name="Tijdelijke aanduiding voor tekst 3">
            <a:extLst>
              <a:ext uri="{FF2B5EF4-FFF2-40B4-BE49-F238E27FC236}">
                <a16:creationId xmlns:a16="http://schemas.microsoft.com/office/drawing/2014/main" id="{ABB1F9BE-7FC2-8A71-974A-12F4A83676AF}"/>
              </a:ext>
            </a:extLst>
          </p:cNvPr>
          <p:cNvSpPr>
            <a:spLocks noGrp="1"/>
          </p:cNvSpPr>
          <p:nvPr>
            <p:ph type="body" sz="quarter" idx="10"/>
          </p:nvPr>
        </p:nvSpPr>
        <p:spPr/>
        <p:txBody>
          <a:bodyPr/>
          <a:lstStyle/>
          <a:p>
            <a:r>
              <a:rPr lang="nl-NL" dirty="0"/>
              <a:t>1</a:t>
            </a:r>
          </a:p>
        </p:txBody>
      </p:sp>
    </p:spTree>
    <p:extLst>
      <p:ext uri="{BB962C8B-B14F-4D97-AF65-F5344CB8AC3E}">
        <p14:creationId xmlns:p14="http://schemas.microsoft.com/office/powerpoint/2010/main" val="405639043"/>
      </p:ext>
    </p:extLst>
  </p:cSld>
  <p:clrMapOvr>
    <a:masterClrMapping/>
  </p:clrMapOvr>
</p:sld>
</file>

<file path=ppt/theme/theme1.xml><?xml version="1.0" encoding="utf-8"?>
<a:theme xmlns:a="http://schemas.openxmlformats.org/drawingml/2006/main" name="Kantoorthema">
  <a:themeElements>
    <a:clrScheme name="Gebruiker Centraal">
      <a:dk1>
        <a:srgbClr val="004152"/>
      </a:dk1>
      <a:lt1>
        <a:srgbClr val="F1EBE4"/>
      </a:lt1>
      <a:dk2>
        <a:srgbClr val="002F3D"/>
      </a:dk2>
      <a:lt2>
        <a:srgbClr val="DDCBB2"/>
      </a:lt2>
      <a:accent1>
        <a:srgbClr val="27A736"/>
      </a:accent1>
      <a:accent2>
        <a:srgbClr val="C7236D"/>
      </a:accent2>
      <a:accent3>
        <a:srgbClr val="00ABA8"/>
      </a:accent3>
      <a:accent4>
        <a:srgbClr val="F49400"/>
      </a:accent4>
      <a:accent5>
        <a:srgbClr val="4C276D"/>
      </a:accent5>
      <a:accent6>
        <a:srgbClr val="C7DADF"/>
      </a:accent6>
      <a:hlink>
        <a:srgbClr val="27A736"/>
      </a:hlink>
      <a:folHlink>
        <a:srgbClr val="0D733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ctr">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hema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1004dbb-a453-4bf8-9bba-9aaa6c4e5238" xsi:nil="true"/>
    <lcf76f155ced4ddcb4097134ff3c332f xmlns="b8fca0a0-27c6-4a00-aeae-01e5b9dec855">
      <Terms xmlns="http://schemas.microsoft.com/office/infopath/2007/PartnerControls"/>
    </lcf76f155ced4ddcb4097134ff3c332f>
    <SharedWithUsers xmlns="98d5a3bf-d0cc-4268-b18a-f75d4a7bec3c">
      <UserInfo>
        <DisplayName>Jessica Straetemans</DisplayName>
        <AccountId>85</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D189ECEA308B84D9DEA9510C6742286" ma:contentTypeVersion="20" ma:contentTypeDescription="Een nieuw document maken." ma:contentTypeScope="" ma:versionID="71e5463656389510887f4f1b70faed2d">
  <xsd:schema xmlns:xsd="http://www.w3.org/2001/XMLSchema" xmlns:xs="http://www.w3.org/2001/XMLSchema" xmlns:p="http://schemas.microsoft.com/office/2006/metadata/properties" xmlns:ns1="http://schemas.microsoft.com/sharepoint/v3" xmlns:ns2="b8fca0a0-27c6-4a00-aeae-01e5b9dec855" xmlns:ns3="98d5a3bf-d0cc-4268-b18a-f75d4a7bec3c" xmlns:ns4="e1004dbb-a453-4bf8-9bba-9aaa6c4e5238" targetNamespace="http://schemas.microsoft.com/office/2006/metadata/properties" ma:root="true" ma:fieldsID="869776dce3149822af93583629a7cf1b" ns1:_="" ns2:_="" ns3:_="" ns4:_="">
    <xsd:import namespace="http://schemas.microsoft.com/sharepoint/v3"/>
    <xsd:import namespace="b8fca0a0-27c6-4a00-aeae-01e5b9dec855"/>
    <xsd:import namespace="98d5a3bf-d0cc-4268-b18a-f75d4a7bec3c"/>
    <xsd:import namespace="e1004dbb-a453-4bf8-9bba-9aaa6c4e523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Location" minOccurs="0"/>
                <xsd:element ref="ns2:lcf76f155ced4ddcb4097134ff3c332f" minOccurs="0"/>
                <xsd:element ref="ns4:TaxCatchAll"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Eigenschappen van het geïntegreerd beleid voor naleving" ma:hidden="true" ma:internalName="_ip_UnifiedCompliancePolicyProperties">
      <xsd:simpleType>
        <xsd:restriction base="dms:Note"/>
      </xsd:simpleType>
    </xsd:element>
    <xsd:element name="_ip_UnifiedCompliancePolicyUIAction" ma:index="27" nillable="true" ma:displayName="Actie van de gebruikersinterface van het geïntegreerd beleid voor naleving"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fca0a0-27c6-4a00-aeae-01e5b9dec8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a104d5ce-f540-4606-a78d-e5febbb9402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d5a3bf-d0cc-4268-b18a-f75d4a7bec3c" elementFormDefault="qualified">
    <xsd:import namespace="http://schemas.microsoft.com/office/2006/documentManagement/types"/>
    <xsd:import namespace="http://schemas.microsoft.com/office/infopath/2007/PartnerControls"/>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1004dbb-a453-4bf8-9bba-9aaa6c4e523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fba81e08-a893-4499-b530-a8fdf0f162bb}" ma:internalName="TaxCatchAll" ma:showField="CatchAllData" ma:web="98d5a3bf-d0cc-4268-b18a-f75d4a7bec3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A379F0-0E4C-4179-939D-B24CC6D2040F}">
  <ds:schemaRefs>
    <ds:schemaRef ds:uri="http://schemas.microsoft.com/sharepoint/v3"/>
    <ds:schemaRef ds:uri="http://purl.org/dc/elements/1.1/"/>
    <ds:schemaRef ds:uri="http://purl.org/dc/dcmitype/"/>
    <ds:schemaRef ds:uri="http://purl.org/dc/terms/"/>
    <ds:schemaRef ds:uri="http://schemas.microsoft.com/office/infopath/2007/PartnerControls"/>
    <ds:schemaRef ds:uri="98d5a3bf-d0cc-4268-b18a-f75d4a7bec3c"/>
    <ds:schemaRef ds:uri="http://www.w3.org/XML/1998/namespace"/>
    <ds:schemaRef ds:uri="http://schemas.microsoft.com/office/2006/documentManagement/types"/>
    <ds:schemaRef ds:uri="http://schemas.microsoft.com/office/2006/metadata/properties"/>
    <ds:schemaRef ds:uri="e1004dbb-a453-4bf8-9bba-9aaa6c4e5238"/>
    <ds:schemaRef ds:uri="http://schemas.openxmlformats.org/package/2006/metadata/core-properties"/>
    <ds:schemaRef ds:uri="b8fca0a0-27c6-4a00-aeae-01e5b9dec855"/>
  </ds:schemaRefs>
</ds:datastoreItem>
</file>

<file path=customXml/itemProps2.xml><?xml version="1.0" encoding="utf-8"?>
<ds:datastoreItem xmlns:ds="http://schemas.openxmlformats.org/officeDocument/2006/customXml" ds:itemID="{D0D38F84-BEC4-42C2-A2D5-14440B744A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8fca0a0-27c6-4a00-aeae-01e5b9dec855"/>
    <ds:schemaRef ds:uri="98d5a3bf-d0cc-4268-b18a-f75d4a7bec3c"/>
    <ds:schemaRef ds:uri="e1004dbb-a453-4bf8-9bba-9aaa6c4e52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258C97-77A0-4629-8EBC-6DC25E018DF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1689</TotalTime>
  <Words>3106</Words>
  <Application>Microsoft Macintosh PowerPoint</Application>
  <PresentationFormat>Breedbeeld</PresentationFormat>
  <Paragraphs>304</Paragraphs>
  <Slides>27</Slides>
  <Notes>18</Notes>
  <HiddenSlides>0</HiddenSlides>
  <MMClips>0</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27</vt:i4>
      </vt:variant>
    </vt:vector>
  </HeadingPairs>
  <TitlesOfParts>
    <vt:vector size="38" baseType="lpstr">
      <vt:lpstr>Arial</vt:lpstr>
      <vt:lpstr>Calibri</vt:lpstr>
      <vt:lpstr>Fira Sans</vt:lpstr>
      <vt:lpstr>Fira Sans SemiBold</vt:lpstr>
      <vt:lpstr>Inter</vt:lpstr>
      <vt:lpstr>League Gothic</vt:lpstr>
      <vt:lpstr>Montserrat</vt:lpstr>
      <vt:lpstr>RijksoverheidSansWebText Regular</vt:lpstr>
      <vt:lpstr>Source Sans Pro</vt:lpstr>
      <vt:lpstr>Verdana</vt:lpstr>
      <vt:lpstr>Kantoorthema</vt:lpstr>
      <vt:lpstr>PowerPoint-presentatie</vt:lpstr>
      <vt:lpstr>Het management verhaal</vt:lpstr>
      <vt:lpstr>Deze slides zijn voor bestuurders en afdelingsmanagers</vt:lpstr>
      <vt:lpstr>Voorbereiding van het gesprek</vt:lpstr>
      <vt:lpstr>6 Tips voor de gespreksleider</vt:lpstr>
      <vt:lpstr>PowerPoint-presentatie</vt:lpstr>
      <vt:lpstr> Verkennen van klantreizen  als middel en trainingsaanbod</vt:lpstr>
      <vt:lpstr>PowerPoint-presentatie</vt:lpstr>
      <vt:lpstr>Waarom klantreizen</vt:lpstr>
      <vt:lpstr>Wij hebben het vandaag over klanten</vt:lpstr>
      <vt:lpstr>We werken dagelijks aan betere dienstverlening, maar het kan nog beter!</vt:lpstr>
      <vt:lpstr>De lat ligt steeds hoger, ook door wat er buiten de overheid gebeurt</vt:lpstr>
      <vt:lpstr>Dit vraagt dat wij klanten écht begrijpen en het beter voor ze willen maken</vt:lpstr>
      <vt:lpstr>Uitleg over klantreizen</vt:lpstr>
      <vt:lpstr>Een klantreis…</vt:lpstr>
      <vt:lpstr>Wanneer een klantreis</vt:lpstr>
      <vt:lpstr>Het leeraanbod</vt:lpstr>
      <vt:lpstr>Hulpmiddelen om te werken met  klantreizen</vt:lpstr>
      <vt:lpstr>Medewerkers leren met klantreizen, vanuit het perspectief van de klant te kijken </vt:lpstr>
      <vt:lpstr>We gaan voor kwaliteit en borging </vt:lpstr>
      <vt:lpstr>Kansen en uitdagingen</vt:lpstr>
      <vt:lpstr>Vanuit klantperspectief werk je slimmer </vt:lpstr>
      <vt:lpstr>Afspraken</vt:lpstr>
      <vt:lpstr>Wat vraagt het van jouw medewerkers? </vt:lpstr>
      <vt:lpstr>Wat vraagt het van jouw MT-collega’s? </vt:lpstr>
      <vt:lpstr>Vragen en contact</vt:lpstr>
      <vt:lpstr>Zie bijlage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Carlien Keilholtz</dc:creator>
  <cp:lastModifiedBy>Tessa Sneller</cp:lastModifiedBy>
  <cp:revision>18</cp:revision>
  <dcterms:created xsi:type="dcterms:W3CDTF">2022-12-05T09:19:20Z</dcterms:created>
  <dcterms:modified xsi:type="dcterms:W3CDTF">2025-12-22T14:35:52Z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0x010100CD189ECEA308B84D9DEA9510C6742286</vt:lpwstr>
  </property>
  <property fmtid="{D5CDD505-2E9C-101B-9397-08002B2CF9AE}" pid="3" name="MediaServiceImageTags">
    <vt:lpwstr/>
  </property>
</Properties>
</file>